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1" r:id="rId9"/>
    <p:sldId id="262" r:id="rId10"/>
    <p:sldId id="278" r:id="rId11"/>
    <p:sldId id="280" r:id="rId12"/>
    <p:sldId id="281" r:id="rId13"/>
    <p:sldId id="282" r:id="rId14"/>
    <p:sldId id="283" r:id="rId15"/>
    <p:sldId id="284" r:id="rId16"/>
    <p:sldId id="285" r:id="rId17"/>
    <p:sldId id="286" r:id="rId18"/>
    <p:sldId id="287" r:id="rId19"/>
    <p:sldId id="289" r:id="rId20"/>
    <p:sldId id="288" r:id="rId21"/>
    <p:sldId id="290" r:id="rId22"/>
    <p:sldId id="291" r:id="rId23"/>
    <p:sldId id="292"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959A-C676-4CD8-839B-F39635147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92623-86C1-427A-98D3-255E3DA15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C0F36F-D6EB-4706-9B4E-BA8F0430FB48}"/>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5" name="Footer Placeholder 4">
            <a:extLst>
              <a:ext uri="{FF2B5EF4-FFF2-40B4-BE49-F238E27FC236}">
                <a16:creationId xmlns:a16="http://schemas.microsoft.com/office/drawing/2014/main" id="{90A15AE1-EF3C-471D-BA86-B6767152E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27F73-D6B4-4418-9E5D-A81ED016F9FD}"/>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336343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6C60-C970-4A4A-AA42-95440112F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5485B-A127-4C7E-96C4-D0AC6B3342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53FB7-65CA-4268-A79C-42A0D2CCEB17}"/>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5" name="Footer Placeholder 4">
            <a:extLst>
              <a:ext uri="{FF2B5EF4-FFF2-40B4-BE49-F238E27FC236}">
                <a16:creationId xmlns:a16="http://schemas.microsoft.com/office/drawing/2014/main" id="{E519E38D-0102-4A16-9E38-E08FFD10E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47FBC-A618-4142-8810-826603B93460}"/>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23373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1DBAA-5824-490B-8BFD-3B5901F90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E9F318-BC9E-43A8-BDD3-07472B6DF0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D2A5B-7B44-49E6-9B21-B3B4E57F3F60}"/>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5" name="Footer Placeholder 4">
            <a:extLst>
              <a:ext uri="{FF2B5EF4-FFF2-40B4-BE49-F238E27FC236}">
                <a16:creationId xmlns:a16="http://schemas.microsoft.com/office/drawing/2014/main" id="{CD8CC957-DA56-4631-9947-0FCCAD852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3DAA4-11E2-4F8C-A6E2-A393EF219687}"/>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389846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32D2-1524-4375-8DAC-9EF45B7E9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9F814-DFB7-4A38-B08E-5669AE83E7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DD70C-055B-4060-8D80-6E4B235E689D}"/>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5" name="Footer Placeholder 4">
            <a:extLst>
              <a:ext uri="{FF2B5EF4-FFF2-40B4-BE49-F238E27FC236}">
                <a16:creationId xmlns:a16="http://schemas.microsoft.com/office/drawing/2014/main" id="{8E11151A-B5A6-4C03-A074-F04E2F8A7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B960E-18BF-44EF-8BC0-3739FEC1E52F}"/>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39119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D113-3ABA-4F1F-B8B8-AB2316F94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5CC4AF-F1F3-4732-952C-8086998DC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B9CDA5-BF11-48F7-BBF9-68503E542E68}"/>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5" name="Footer Placeholder 4">
            <a:extLst>
              <a:ext uri="{FF2B5EF4-FFF2-40B4-BE49-F238E27FC236}">
                <a16:creationId xmlns:a16="http://schemas.microsoft.com/office/drawing/2014/main" id="{A59120BD-4837-4931-8593-AF13D04D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9C6F8-9FDC-4E0C-B4E4-D29E14DEC843}"/>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174089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3969-6ECF-4D7F-A457-2B9ED5B43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BEE8E-BC6C-4935-AE7F-606063E7C1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E0A5F-6CFA-4565-BC7F-9ACFF756CE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298D1-C442-4C55-BD3A-67FA20019E3D}"/>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6" name="Footer Placeholder 5">
            <a:extLst>
              <a:ext uri="{FF2B5EF4-FFF2-40B4-BE49-F238E27FC236}">
                <a16:creationId xmlns:a16="http://schemas.microsoft.com/office/drawing/2014/main" id="{81523517-FD4A-4A3A-BC72-E95DA56AB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20BB2-DD21-42B5-B4D6-1C5016069DE2}"/>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78309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4CDB-9C53-4211-B628-9E7B4EEC6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C786-E9CD-4703-A0AC-DAAE56359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9AE339-391E-4678-BB1B-45B1A4E144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6584A6-7D19-4D10-931F-BA94F10D8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563247-2614-4309-AE6A-43063785DB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CA62A2-70E3-4938-A2EE-A0CAC1F2407B}"/>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8" name="Footer Placeholder 7">
            <a:extLst>
              <a:ext uri="{FF2B5EF4-FFF2-40B4-BE49-F238E27FC236}">
                <a16:creationId xmlns:a16="http://schemas.microsoft.com/office/drawing/2014/main" id="{5CCE1366-0F27-4A3F-B6C7-381FB8E3E0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7EE704-EF24-40F3-8EE0-A44FF3504B88}"/>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235419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DB7E-007B-45AA-B131-55F9CBCE8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5CE6EB-ECF1-4D48-BAF1-60403F0E07BE}"/>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4" name="Footer Placeholder 3">
            <a:extLst>
              <a:ext uri="{FF2B5EF4-FFF2-40B4-BE49-F238E27FC236}">
                <a16:creationId xmlns:a16="http://schemas.microsoft.com/office/drawing/2014/main" id="{21A34EF0-074D-4851-8FC0-EC1ED6B202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339BC-1922-4692-972B-B3E85214FCC5}"/>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150404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027C8-B2D9-4C53-B5CF-A93BE1D4BBEF}"/>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3" name="Footer Placeholder 2">
            <a:extLst>
              <a:ext uri="{FF2B5EF4-FFF2-40B4-BE49-F238E27FC236}">
                <a16:creationId xmlns:a16="http://schemas.microsoft.com/office/drawing/2014/main" id="{E13E22AB-E0B5-43AA-B1F7-20E1731361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EDC252-957A-4FE6-9938-7166B3EB1014}"/>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27494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9305-A7A3-43A0-86CA-B0AB40D0E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BECB5-DBBE-420B-8782-D32A45817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958D69-1314-47E4-90A2-AFFBFA982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E44533-F455-459F-AF5F-A8460FDF23D9}"/>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6" name="Footer Placeholder 5">
            <a:extLst>
              <a:ext uri="{FF2B5EF4-FFF2-40B4-BE49-F238E27FC236}">
                <a16:creationId xmlns:a16="http://schemas.microsoft.com/office/drawing/2014/main" id="{E90E820C-A505-46F4-8E38-E00F02A7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EFDE5-F01B-4070-BBB0-2E361E6D3A50}"/>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66302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8E3E-AED6-424E-B6F3-DBF6FFCA1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539B9-AC1D-4F16-9481-7CBDB8149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7AA7C4-37C8-423A-A95A-DB5468C5C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597E7-EA1A-42A8-8806-672CAF3604BA}"/>
              </a:ext>
            </a:extLst>
          </p:cNvPr>
          <p:cNvSpPr>
            <a:spLocks noGrp="1"/>
          </p:cNvSpPr>
          <p:nvPr>
            <p:ph type="dt" sz="half" idx="10"/>
          </p:nvPr>
        </p:nvSpPr>
        <p:spPr/>
        <p:txBody>
          <a:bodyPr/>
          <a:lstStyle/>
          <a:p>
            <a:fld id="{AE257872-CC7B-4DAD-BA9C-1419255F0D4D}" type="datetimeFigureOut">
              <a:rPr lang="en-US" smtClean="0"/>
              <a:t>3/7/2019</a:t>
            </a:fld>
            <a:endParaRPr lang="en-US"/>
          </a:p>
        </p:txBody>
      </p:sp>
      <p:sp>
        <p:nvSpPr>
          <p:cNvPr id="6" name="Footer Placeholder 5">
            <a:extLst>
              <a:ext uri="{FF2B5EF4-FFF2-40B4-BE49-F238E27FC236}">
                <a16:creationId xmlns:a16="http://schemas.microsoft.com/office/drawing/2014/main" id="{9F03FA5B-AF1C-4149-B0FB-C32191D77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07312-4BF8-4CFC-881B-2D7A2A4BA152}"/>
              </a:ext>
            </a:extLst>
          </p:cNvPr>
          <p:cNvSpPr>
            <a:spLocks noGrp="1"/>
          </p:cNvSpPr>
          <p:nvPr>
            <p:ph type="sldNum" sz="quarter" idx="12"/>
          </p:nvPr>
        </p:nvSpPr>
        <p:spPr/>
        <p:txBody>
          <a:bodyPr/>
          <a:lstStyle/>
          <a:p>
            <a:fld id="{4F8CCF1E-9067-468B-B5A8-0EE06486DE5A}" type="slidenum">
              <a:rPr lang="en-US" smtClean="0"/>
              <a:t>‹#›</a:t>
            </a:fld>
            <a:endParaRPr lang="en-US"/>
          </a:p>
        </p:txBody>
      </p:sp>
    </p:spTree>
    <p:extLst>
      <p:ext uri="{BB962C8B-B14F-4D97-AF65-F5344CB8AC3E}">
        <p14:creationId xmlns:p14="http://schemas.microsoft.com/office/powerpoint/2010/main" val="408346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8A9B2-AA0D-4F10-8544-7BF69158F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9E3F47-ACC4-4264-B9B9-D24AC564E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78A7F-49CB-438F-B13D-B75F67F65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57872-CC7B-4DAD-BA9C-1419255F0D4D}" type="datetimeFigureOut">
              <a:rPr lang="en-US" smtClean="0"/>
              <a:t>3/7/2019</a:t>
            </a:fld>
            <a:endParaRPr lang="en-US"/>
          </a:p>
        </p:txBody>
      </p:sp>
      <p:sp>
        <p:nvSpPr>
          <p:cNvPr id="5" name="Footer Placeholder 4">
            <a:extLst>
              <a:ext uri="{FF2B5EF4-FFF2-40B4-BE49-F238E27FC236}">
                <a16:creationId xmlns:a16="http://schemas.microsoft.com/office/drawing/2014/main" id="{135C7D45-6976-4D07-BE48-8C2C34DFCA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8CE361-9282-4EAB-820D-4616E98F0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CCF1E-9067-468B-B5A8-0EE06486DE5A}" type="slidenum">
              <a:rPr lang="en-US" smtClean="0"/>
              <a:t>‹#›</a:t>
            </a:fld>
            <a:endParaRPr lang="en-US"/>
          </a:p>
        </p:txBody>
      </p:sp>
    </p:spTree>
    <p:extLst>
      <p:ext uri="{BB962C8B-B14F-4D97-AF65-F5344CB8AC3E}">
        <p14:creationId xmlns:p14="http://schemas.microsoft.com/office/powerpoint/2010/main" val="316833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C4C0-B230-4D1E-B038-42D8201D0737}"/>
              </a:ext>
            </a:extLst>
          </p:cNvPr>
          <p:cNvSpPr>
            <a:spLocks noGrp="1"/>
          </p:cNvSpPr>
          <p:nvPr>
            <p:ph type="ctrTitle"/>
          </p:nvPr>
        </p:nvSpPr>
        <p:spPr/>
        <p:txBody>
          <a:bodyPr/>
          <a:lstStyle/>
          <a:p>
            <a:r>
              <a:rPr lang="en-US" dirty="0"/>
              <a:t>ACE </a:t>
            </a:r>
            <a:br>
              <a:rPr lang="en-US" dirty="0"/>
            </a:br>
            <a:r>
              <a:rPr lang="en-US" dirty="0"/>
              <a:t>Walkthrough</a:t>
            </a:r>
          </a:p>
        </p:txBody>
      </p:sp>
      <p:sp>
        <p:nvSpPr>
          <p:cNvPr id="3" name="Subtitle 2">
            <a:extLst>
              <a:ext uri="{FF2B5EF4-FFF2-40B4-BE49-F238E27FC236}">
                <a16:creationId xmlns:a16="http://schemas.microsoft.com/office/drawing/2014/main" id="{6880D346-93B9-45DD-99EB-0328B2950E54}"/>
              </a:ext>
            </a:extLst>
          </p:cNvPr>
          <p:cNvSpPr>
            <a:spLocks noGrp="1"/>
          </p:cNvSpPr>
          <p:nvPr>
            <p:ph type="subTitle" idx="1"/>
          </p:nvPr>
        </p:nvSpPr>
        <p:spPr/>
        <p:txBody>
          <a:bodyPr/>
          <a:lstStyle/>
          <a:p>
            <a:r>
              <a:rPr lang="en-US" dirty="0"/>
              <a:t>We will cover the setup related to Institution in Card client</a:t>
            </a:r>
          </a:p>
        </p:txBody>
      </p:sp>
    </p:spTree>
    <p:extLst>
      <p:ext uri="{BB962C8B-B14F-4D97-AF65-F5344CB8AC3E}">
        <p14:creationId xmlns:p14="http://schemas.microsoft.com/office/powerpoint/2010/main" val="405667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44FD8C6-E810-4CAD-891B-0A762016C2E0}"/>
              </a:ext>
            </a:extLst>
          </p:cNvPr>
          <p:cNvSpPr>
            <a:spLocks noGrp="1"/>
          </p:cNvSpPr>
          <p:nvPr>
            <p:ph idx="1"/>
          </p:nvPr>
        </p:nvSpPr>
        <p:spPr>
          <a:xfrm>
            <a:off x="838200" y="389467"/>
            <a:ext cx="10515600" cy="5787496"/>
          </a:xfrm>
        </p:spPr>
        <p:txBody>
          <a:bodyPr/>
          <a:lstStyle/>
          <a:p>
            <a:pPr marL="0" indent="0">
              <a:buNone/>
            </a:pPr>
            <a:r>
              <a:rPr lang="en-US" dirty="0"/>
              <a:t>Product level setup in Card Client</a:t>
            </a:r>
          </a:p>
          <a:p>
            <a:pPr marL="0" indent="0">
              <a:buNone/>
            </a:pPr>
            <a:endParaRPr lang="en-US" dirty="0"/>
          </a:p>
          <a:p>
            <a:pPr marL="0" indent="0">
              <a:buNone/>
            </a:pPr>
            <a:endParaRPr lang="en-US" dirty="0"/>
          </a:p>
        </p:txBody>
      </p:sp>
      <p:pic>
        <p:nvPicPr>
          <p:cNvPr id="9" name="Content Placeholder 6">
            <a:extLst>
              <a:ext uri="{FF2B5EF4-FFF2-40B4-BE49-F238E27FC236}">
                <a16:creationId xmlns:a16="http://schemas.microsoft.com/office/drawing/2014/main" id="{E23A610E-52B5-4E0B-8ED7-B0D7411B8650}"/>
              </a:ext>
            </a:extLst>
          </p:cNvPr>
          <p:cNvPicPr>
            <a:picLocks noChangeAspect="1"/>
          </p:cNvPicPr>
          <p:nvPr/>
        </p:nvPicPr>
        <p:blipFill>
          <a:blip r:embed="rId2"/>
          <a:stretch>
            <a:fillRect/>
          </a:stretch>
        </p:blipFill>
        <p:spPr>
          <a:xfrm>
            <a:off x="999067" y="1420548"/>
            <a:ext cx="10515600" cy="3725333"/>
          </a:xfrm>
          <a:prstGeom prst="rect">
            <a:avLst/>
          </a:prstGeom>
        </p:spPr>
      </p:pic>
    </p:spTree>
    <p:extLst>
      <p:ext uri="{BB962C8B-B14F-4D97-AF65-F5344CB8AC3E}">
        <p14:creationId xmlns:p14="http://schemas.microsoft.com/office/powerpoint/2010/main" val="423252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948553-E820-4D2A-A748-4BBAEB91CB0D}"/>
              </a:ext>
            </a:extLst>
          </p:cNvPr>
          <p:cNvGraphicFramePr>
            <a:graphicFrameLocks noGrp="1"/>
          </p:cNvGraphicFramePr>
          <p:nvPr>
            <p:ph idx="1"/>
            <p:extLst>
              <p:ext uri="{D42A27DB-BD31-4B8C-83A1-F6EECF244321}">
                <p14:modId xmlns:p14="http://schemas.microsoft.com/office/powerpoint/2010/main" val="3018199396"/>
              </p:ext>
            </p:extLst>
          </p:nvPr>
        </p:nvGraphicFramePr>
        <p:xfrm>
          <a:off x="541866" y="0"/>
          <a:ext cx="10515600" cy="6610950"/>
        </p:xfrm>
        <a:graphic>
          <a:graphicData uri="http://schemas.openxmlformats.org/drawingml/2006/table">
            <a:tbl>
              <a:tblPr firstRow="1" bandRow="1">
                <a:tableStyleId>{5C22544A-7EE6-4342-B048-85BDC9FD1C3A}</a:tableStyleId>
              </a:tblPr>
              <a:tblGrid>
                <a:gridCol w="829733">
                  <a:extLst>
                    <a:ext uri="{9D8B030D-6E8A-4147-A177-3AD203B41FA5}">
                      <a16:colId xmlns:a16="http://schemas.microsoft.com/office/drawing/2014/main" val="2621445375"/>
                    </a:ext>
                  </a:extLst>
                </a:gridCol>
                <a:gridCol w="872067">
                  <a:extLst>
                    <a:ext uri="{9D8B030D-6E8A-4147-A177-3AD203B41FA5}">
                      <a16:colId xmlns:a16="http://schemas.microsoft.com/office/drawing/2014/main" val="4073766871"/>
                    </a:ext>
                  </a:extLst>
                </a:gridCol>
                <a:gridCol w="1007533">
                  <a:extLst>
                    <a:ext uri="{9D8B030D-6E8A-4147-A177-3AD203B41FA5}">
                      <a16:colId xmlns:a16="http://schemas.microsoft.com/office/drawing/2014/main" val="2479005399"/>
                    </a:ext>
                  </a:extLst>
                </a:gridCol>
                <a:gridCol w="1557867">
                  <a:extLst>
                    <a:ext uri="{9D8B030D-6E8A-4147-A177-3AD203B41FA5}">
                      <a16:colId xmlns:a16="http://schemas.microsoft.com/office/drawing/2014/main" val="300272584"/>
                    </a:ext>
                  </a:extLst>
                </a:gridCol>
                <a:gridCol w="6248400">
                  <a:extLst>
                    <a:ext uri="{9D8B030D-6E8A-4147-A177-3AD203B41FA5}">
                      <a16:colId xmlns:a16="http://schemas.microsoft.com/office/drawing/2014/main" val="328082548"/>
                    </a:ext>
                  </a:extLst>
                </a:gridCol>
              </a:tblGrid>
              <a:tr h="575910">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3553797172"/>
                  </a:ext>
                </a:extLst>
              </a:tr>
              <a:tr h="1329091">
                <a:tc>
                  <a:txBody>
                    <a:bodyPr/>
                    <a:lstStyle/>
                    <a:p>
                      <a:pPr algn="ctr"/>
                      <a:endParaRPr lang="en-US" sz="1800" b="1" dirty="0"/>
                    </a:p>
                  </a:txBody>
                  <a:tcPr>
                    <a:solidFill>
                      <a:schemeClr val="accent3">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Card Product Creation</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Create, Edit , Suspend</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For creation of Card account product, go to institution and select module product.</a:t>
                      </a:r>
                    </a:p>
                  </a:txBody>
                  <a:tcPr>
                    <a:solidFill>
                      <a:schemeClr val="accent3">
                        <a:lumMod val="20000"/>
                        <a:lumOff val="80000"/>
                      </a:schemeClr>
                    </a:solidFill>
                  </a:tcPr>
                </a:tc>
                <a:tc>
                  <a:txBody>
                    <a:bodyPr/>
                    <a:lstStyle/>
                    <a:p>
                      <a:pPr marL="342900" indent="-342900">
                        <a:buAutoNum type="arabicPeriod"/>
                      </a:pPr>
                      <a:r>
                        <a:rPr lang="en-US" sz="1200" kern="1200" dirty="0">
                          <a:solidFill>
                            <a:schemeClr val="dk1"/>
                          </a:solidFill>
                          <a:latin typeface="+mn-lt"/>
                          <a:ea typeface="+mn-ea"/>
                          <a:cs typeface="+mn-cs"/>
                        </a:rPr>
                        <a:t>Product Name</a:t>
                      </a:r>
                    </a:p>
                    <a:p>
                      <a:pPr marL="342900" indent="-342900">
                        <a:buAutoNum type="arabicPeriod"/>
                      </a:pPr>
                      <a:r>
                        <a:rPr lang="en-US" sz="1200" kern="1200" dirty="0">
                          <a:solidFill>
                            <a:schemeClr val="dk1"/>
                          </a:solidFill>
                          <a:latin typeface="+mn-lt"/>
                          <a:ea typeface="+mn-ea"/>
                          <a:cs typeface="+mn-cs"/>
                        </a:rPr>
                        <a:t>Product Key</a:t>
                      </a:r>
                    </a:p>
                    <a:p>
                      <a:pPr marL="342900" indent="-342900">
                        <a:buAutoNum type="arabicPeriod"/>
                      </a:pPr>
                      <a:r>
                        <a:rPr lang="en-US" sz="1200" kern="1200" dirty="0">
                          <a:solidFill>
                            <a:schemeClr val="dk1"/>
                          </a:solidFill>
                          <a:latin typeface="+mn-lt"/>
                          <a:ea typeface="+mn-ea"/>
                          <a:cs typeface="+mn-cs"/>
                        </a:rPr>
                        <a:t>Description</a:t>
                      </a:r>
                    </a:p>
                    <a:p>
                      <a:pPr marL="342900" indent="-342900">
                        <a:buAutoNum type="arabicPeriod"/>
                      </a:pPr>
                      <a:r>
                        <a:rPr lang="en-US" sz="1200" kern="1200" dirty="0">
                          <a:solidFill>
                            <a:schemeClr val="dk1"/>
                          </a:solidFill>
                          <a:latin typeface="+mn-lt"/>
                          <a:ea typeface="+mn-ea"/>
                          <a:cs typeface="+mn-cs"/>
                        </a:rPr>
                        <a:t>Currency- This is amendable till product is inactive and no account created</a:t>
                      </a:r>
                    </a:p>
                    <a:p>
                      <a:pPr marL="342900" indent="-342900">
                        <a:buAutoNum type="arabicPeriod"/>
                      </a:pPr>
                      <a:r>
                        <a:rPr lang="en-US" sz="1200" kern="1200" dirty="0">
                          <a:solidFill>
                            <a:schemeClr val="dk1"/>
                          </a:solidFill>
                          <a:latin typeface="+mn-lt"/>
                          <a:ea typeface="+mn-ea"/>
                          <a:cs typeface="+mn-cs"/>
                        </a:rPr>
                        <a:t>Status</a:t>
                      </a:r>
                    </a:p>
                    <a:p>
                      <a:pPr marL="342900" indent="-342900">
                        <a:buAutoNum type="arabicPeriod"/>
                      </a:pPr>
                      <a:r>
                        <a:rPr lang="en-US" sz="1200" kern="1200" dirty="0">
                          <a:solidFill>
                            <a:schemeClr val="dk1"/>
                          </a:solidFill>
                          <a:latin typeface="+mn-lt"/>
                          <a:ea typeface="+mn-ea"/>
                          <a:cs typeface="+mn-cs"/>
                        </a:rPr>
                        <a:t>Card Program- Private, Business, Corporate</a:t>
                      </a:r>
                    </a:p>
                    <a:p>
                      <a:pPr marL="342900" indent="-342900">
                        <a:buAutoNum type="arabicPeriod"/>
                      </a:pPr>
                      <a:r>
                        <a:rPr lang="en-US" sz="1200" kern="1200" dirty="0">
                          <a:solidFill>
                            <a:schemeClr val="dk1"/>
                          </a:solidFill>
                          <a:latin typeface="+mn-lt"/>
                          <a:ea typeface="+mn-ea"/>
                          <a:cs typeface="+mn-cs"/>
                        </a:rPr>
                        <a:t>Create accounts allowed- Yes/No</a:t>
                      </a:r>
                    </a:p>
                    <a:p>
                      <a:pPr marL="0" indent="0">
                        <a:buNone/>
                      </a:pPr>
                      <a:endParaRPr lang="en-US" sz="1200" kern="1200" dirty="0">
                        <a:solidFill>
                          <a:schemeClr val="dk1"/>
                        </a:solidFill>
                        <a:latin typeface="+mn-lt"/>
                        <a:ea typeface="+mn-ea"/>
                        <a:cs typeface="+mn-cs"/>
                      </a:endParaRPr>
                    </a:p>
                    <a:p>
                      <a:pPr marL="0" indent="0">
                        <a:buNone/>
                      </a:pPr>
                      <a:r>
                        <a:rPr lang="en-US" sz="1200" kern="1200" dirty="0">
                          <a:solidFill>
                            <a:schemeClr val="dk1"/>
                          </a:solidFill>
                          <a:latin typeface="+mn-lt"/>
                          <a:ea typeface="+mn-ea"/>
                          <a:cs typeface="+mn-cs"/>
                        </a:rPr>
                        <a:t>Note : Even if the product is set up to not allow creation of accounts, the products and the existing accounts will still be processed as usual. However, new accounts cannot be setup for the product.</a:t>
                      </a:r>
                    </a:p>
                    <a:p>
                      <a:pPr marL="342900" indent="-342900">
                        <a:buAutoNum type="arabicPeriod"/>
                      </a:pPr>
                      <a:endParaRPr lang="en-US" sz="1200" kern="1200" dirty="0">
                        <a:solidFill>
                          <a:schemeClr val="dk1"/>
                        </a:solidFill>
                        <a:latin typeface="+mn-lt"/>
                        <a:ea typeface="+mn-ea"/>
                        <a:cs typeface="+mn-cs"/>
                      </a:endParaRPr>
                    </a:p>
                    <a:p>
                      <a:pPr marL="342900" indent="-342900">
                        <a:buAutoNum type="arabicPeriod"/>
                      </a:pPr>
                      <a:endParaRPr lang="en-US" sz="1200" kern="1200" dirty="0">
                        <a:solidFill>
                          <a:schemeClr val="dk1"/>
                        </a:solidFill>
                        <a:latin typeface="+mn-lt"/>
                        <a:ea typeface="+mn-ea"/>
                        <a:cs typeface="+mn-cs"/>
                      </a:endParaRPr>
                    </a:p>
                  </a:txBody>
                  <a:tcPr>
                    <a:solidFill>
                      <a:schemeClr val="accent3">
                        <a:lumMod val="20000"/>
                        <a:lumOff val="80000"/>
                      </a:schemeClr>
                    </a:solidFill>
                  </a:tcPr>
                </a:tc>
                <a:extLst>
                  <a:ext uri="{0D108BD9-81ED-4DB2-BD59-A6C34878D82A}">
                    <a16:rowId xmlns:a16="http://schemas.microsoft.com/office/drawing/2014/main" val="4253645797"/>
                  </a:ext>
                </a:extLst>
              </a:tr>
              <a:tr h="2414941">
                <a:tc>
                  <a:txBody>
                    <a:bodyPr/>
                    <a:lstStyle/>
                    <a:p>
                      <a:pPr algn="ctr"/>
                      <a:endParaRPr lang="en-US" sz="1800" b="1"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Product Statuses</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View and delete</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Here we link maintained Account and Payment statuses at Product level.</a:t>
                      </a:r>
                    </a:p>
                  </a:txBody>
                  <a:tcPr>
                    <a:solidFill>
                      <a:schemeClr val="accent3">
                        <a:lumMod val="20000"/>
                        <a:lumOff val="80000"/>
                      </a:schemeClr>
                    </a:solidFill>
                  </a:tcPr>
                </a:tc>
                <a:tc>
                  <a:txBody>
                    <a:bodyPr/>
                    <a:lstStyle/>
                    <a:p>
                      <a:pPr marL="0" indent="0">
                        <a:buNone/>
                      </a:pPr>
                      <a:r>
                        <a:rPr lang="en-US" sz="1200" kern="1200" dirty="0">
                          <a:solidFill>
                            <a:schemeClr val="dk1"/>
                          </a:solidFill>
                          <a:latin typeface="+mn-lt"/>
                          <a:ea typeface="+mn-ea"/>
                          <a:cs typeface="+mn-cs"/>
                        </a:rPr>
                        <a:t>This for maintaining Account and payment statuses at product level.</a:t>
                      </a:r>
                    </a:p>
                    <a:p>
                      <a:pPr marL="342900" indent="-342900">
                        <a:buAutoNum type="arabicPeriod"/>
                      </a:pPr>
                      <a:r>
                        <a:rPr lang="en-US" sz="1200" kern="1200" dirty="0">
                          <a:solidFill>
                            <a:schemeClr val="dk1"/>
                          </a:solidFill>
                          <a:latin typeface="+mn-lt"/>
                          <a:ea typeface="+mn-ea"/>
                          <a:cs typeface="+mn-cs"/>
                        </a:rPr>
                        <a:t>Name</a:t>
                      </a:r>
                    </a:p>
                    <a:p>
                      <a:pPr marL="342900" indent="-342900">
                        <a:buAutoNum type="arabicPeriod"/>
                      </a:pPr>
                      <a:r>
                        <a:rPr lang="en-US" sz="1200" kern="1200" dirty="0">
                          <a:solidFill>
                            <a:schemeClr val="dk1"/>
                          </a:solidFill>
                          <a:latin typeface="+mn-lt"/>
                          <a:ea typeface="+mn-ea"/>
                          <a:cs typeface="+mn-cs"/>
                        </a:rPr>
                        <a:t>Default Account status</a:t>
                      </a:r>
                    </a:p>
                    <a:p>
                      <a:pPr marL="342900" indent="-342900">
                        <a:buAutoNum type="arabicPeriod"/>
                      </a:pPr>
                      <a:r>
                        <a:rPr lang="en-US" sz="1200" kern="1200" dirty="0">
                          <a:solidFill>
                            <a:schemeClr val="dk1"/>
                          </a:solidFill>
                          <a:latin typeface="+mn-lt"/>
                          <a:ea typeface="+mn-ea"/>
                          <a:cs typeface="+mn-cs"/>
                        </a:rPr>
                        <a:t>Write-off account</a:t>
                      </a:r>
                    </a:p>
                    <a:p>
                      <a:pPr marL="0" indent="0">
                        <a:buNone/>
                      </a:pPr>
                      <a:r>
                        <a:rPr lang="en-US" sz="1200" kern="1200" dirty="0">
                          <a:solidFill>
                            <a:schemeClr val="dk1"/>
                          </a:solidFill>
                          <a:latin typeface="+mn-lt"/>
                          <a:ea typeface="+mn-ea"/>
                          <a:cs typeface="+mn-cs"/>
                        </a:rPr>
                        <a:t> </a:t>
                      </a:r>
                    </a:p>
                    <a:p>
                      <a:pPr algn="l" defTabSz="914400" rtl="0" eaLnBrk="1" latinLnBrk="0" hangingPunct="1"/>
                      <a:r>
                        <a:rPr lang="en-US" sz="1200" kern="1200" dirty="0">
                          <a:solidFill>
                            <a:schemeClr val="dk1"/>
                          </a:solidFill>
                          <a:latin typeface="+mn-lt"/>
                          <a:ea typeface="+mn-ea"/>
                          <a:cs typeface="+mn-cs"/>
                        </a:rPr>
                        <a:t>Note: Select Exception account number from the list available.</a:t>
                      </a:r>
                    </a:p>
                    <a:p>
                      <a:pPr algn="l" defTabSz="914400" rtl="0" eaLnBrk="1" latinLnBrk="0" hangingPunct="1"/>
                      <a:r>
                        <a:rPr lang="en-US" sz="1200" kern="1200" dirty="0">
                          <a:solidFill>
                            <a:schemeClr val="dk1"/>
                          </a:solidFill>
                          <a:latin typeface="+mn-lt"/>
                          <a:ea typeface="+mn-ea"/>
                          <a:cs typeface="+mn-cs"/>
                        </a:rPr>
                        <a:t>Only if the processing action “Automated Write-off” is set to yes at institution for the account status linked to the product.</a:t>
                      </a:r>
                    </a:p>
                    <a:p>
                      <a:pPr algn="l" defTabSz="914400" rtl="0" eaLnBrk="1" latinLnBrk="0" hangingPunct="1"/>
                      <a:r>
                        <a:rPr lang="en-US" sz="1200" kern="1200" dirty="0">
                          <a:solidFill>
                            <a:schemeClr val="dk1"/>
                          </a:solidFill>
                          <a:latin typeface="+mn-lt"/>
                          <a:ea typeface="+mn-ea"/>
                          <a:cs typeface="+mn-cs"/>
                        </a:rPr>
                        <a:t> </a:t>
                      </a:r>
                    </a:p>
                    <a:p>
                      <a:pPr algn="l" defTabSz="914400" rtl="0" eaLnBrk="1" latinLnBrk="0" hangingPunct="1"/>
                      <a:r>
                        <a:rPr lang="en-US" sz="1200" kern="1200" dirty="0">
                          <a:solidFill>
                            <a:schemeClr val="dk1"/>
                          </a:solidFill>
                          <a:latin typeface="+mn-lt"/>
                          <a:ea typeface="+mn-ea"/>
                          <a:cs typeface="+mn-cs"/>
                        </a:rPr>
                        <a:t>Values: List contains all active write-off account from institution with currency compatible to the product.</a:t>
                      </a:r>
                    </a:p>
                    <a:p>
                      <a:pPr algn="l" defTabSz="914400" rtl="0" eaLnBrk="1" latinLnBrk="0" hangingPunct="1"/>
                      <a:r>
                        <a:rPr lang="en-US" sz="1200" kern="1200" dirty="0">
                          <a:solidFill>
                            <a:schemeClr val="dk1"/>
                          </a:solidFill>
                          <a:latin typeface="+mn-lt"/>
                          <a:ea typeface="+mn-ea"/>
                          <a:cs typeface="+mn-cs"/>
                        </a:rPr>
                        <a:t>It must be possible to amend write-off account later.</a:t>
                      </a:r>
                    </a:p>
                    <a:p>
                      <a:pPr algn="l" defTabSz="914400" rtl="0" eaLnBrk="1" latinLnBrk="0" hangingPunct="1"/>
                      <a:endParaRPr lang="en-US" sz="1200" kern="1200" dirty="0">
                        <a:solidFill>
                          <a:schemeClr val="dk1"/>
                        </a:solidFill>
                        <a:latin typeface="+mn-lt"/>
                        <a:ea typeface="+mn-ea"/>
                        <a:cs typeface="+mn-cs"/>
                      </a:endParaRPr>
                    </a:p>
                    <a:p>
                      <a:pPr algn="l" defTabSz="914400" rtl="0" eaLnBrk="1" latinLnBrk="0" hangingPunct="1"/>
                      <a:r>
                        <a:rPr lang="en-US" sz="1200" kern="1200" dirty="0">
                          <a:solidFill>
                            <a:schemeClr val="dk1"/>
                          </a:solidFill>
                          <a:latin typeface="+mn-lt"/>
                          <a:ea typeface="+mn-ea"/>
                          <a:cs typeface="+mn-cs"/>
                        </a:rPr>
                        <a:t>Validations for Status mapping at product level:</a:t>
                      </a:r>
                    </a:p>
                    <a:p>
                      <a:pPr algn="l" defTabSz="914400" rtl="0" eaLnBrk="1" latinLnBrk="0" hangingPunct="1"/>
                      <a:endParaRPr lang="en-US" sz="1200" kern="1200" dirty="0">
                        <a:solidFill>
                          <a:schemeClr val="dk1"/>
                        </a:solidFill>
                        <a:latin typeface="+mn-lt"/>
                        <a:ea typeface="+mn-ea"/>
                        <a:cs typeface="+mn-cs"/>
                      </a:endParaRPr>
                    </a:p>
                    <a:p>
                      <a:pPr marL="0" algn="l" defTabSz="914400" rtl="0" eaLnBrk="1" latinLnBrk="0" hangingPunct="1"/>
                      <a:r>
                        <a:rPr lang="en-US" sz="1200" kern="1200" dirty="0">
                          <a:solidFill>
                            <a:schemeClr val="dk1"/>
                          </a:solidFill>
                          <a:latin typeface="+mn-lt"/>
                          <a:ea typeface="+mn-ea"/>
                          <a:cs typeface="+mn-cs"/>
                        </a:rPr>
                        <a:t>For Delete: If the status is in use by account/s within the product (or) referenced to in the status rules group assigned to the product, system should present that the status cannot be deleted</a:t>
                      </a:r>
                    </a:p>
                    <a:p>
                      <a:pPr marL="0" algn="l" defTabSz="914400" rtl="0" eaLnBrk="1" latinLnBrk="0" hangingPunct="1"/>
                      <a:r>
                        <a:rPr lang="en-US" sz="1200" kern="1200" dirty="0">
                          <a:solidFill>
                            <a:schemeClr val="dk1"/>
                          </a:solidFill>
                          <a:latin typeface="+mn-lt"/>
                          <a:ea typeface="+mn-ea"/>
                          <a:cs typeface="+mn-cs"/>
                        </a:rPr>
                        <a:t>For set default: When default status flag is changed, all new accounts will directly have this set. The old accounts are not changed.</a:t>
                      </a:r>
                    </a:p>
                  </a:txBody>
                  <a:tcPr>
                    <a:solidFill>
                      <a:schemeClr val="accent3">
                        <a:lumMod val="20000"/>
                        <a:lumOff val="80000"/>
                      </a:schemeClr>
                    </a:solidFill>
                  </a:tcPr>
                </a:tc>
                <a:extLst>
                  <a:ext uri="{0D108BD9-81ED-4DB2-BD59-A6C34878D82A}">
                    <a16:rowId xmlns:a16="http://schemas.microsoft.com/office/drawing/2014/main" val="1461821261"/>
                  </a:ext>
                </a:extLst>
              </a:tr>
            </a:tbl>
          </a:graphicData>
        </a:graphic>
      </p:graphicFrame>
    </p:spTree>
    <p:extLst>
      <p:ext uri="{BB962C8B-B14F-4D97-AF65-F5344CB8AC3E}">
        <p14:creationId xmlns:p14="http://schemas.microsoft.com/office/powerpoint/2010/main" val="155766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35F2C9C4-624D-4D29-A0F6-87C5EBD829B4}"/>
              </a:ext>
            </a:extLst>
          </p:cNvPr>
          <p:cNvGraphicFramePr>
            <a:graphicFrameLocks noGrp="1"/>
          </p:cNvGraphicFramePr>
          <p:nvPr>
            <p:ph idx="1"/>
            <p:extLst>
              <p:ext uri="{D42A27DB-BD31-4B8C-83A1-F6EECF244321}">
                <p14:modId xmlns:p14="http://schemas.microsoft.com/office/powerpoint/2010/main" val="274824258"/>
              </p:ext>
            </p:extLst>
          </p:nvPr>
        </p:nvGraphicFramePr>
        <p:xfrm>
          <a:off x="143932" y="431800"/>
          <a:ext cx="11209868" cy="6189345"/>
        </p:xfrm>
        <a:graphic>
          <a:graphicData uri="http://schemas.openxmlformats.org/drawingml/2006/table">
            <a:tbl>
              <a:tblPr firstRow="1" bandRow="1">
                <a:tableStyleId>{5C22544A-7EE6-4342-B048-85BDC9FD1C3A}</a:tableStyleId>
              </a:tblPr>
              <a:tblGrid>
                <a:gridCol w="1547571">
                  <a:extLst>
                    <a:ext uri="{9D8B030D-6E8A-4147-A177-3AD203B41FA5}">
                      <a16:colId xmlns:a16="http://schemas.microsoft.com/office/drawing/2014/main" val="3060685407"/>
                    </a:ext>
                  </a:extLst>
                </a:gridCol>
                <a:gridCol w="1098535">
                  <a:extLst>
                    <a:ext uri="{9D8B030D-6E8A-4147-A177-3AD203B41FA5}">
                      <a16:colId xmlns:a16="http://schemas.microsoft.com/office/drawing/2014/main" val="1972047781"/>
                    </a:ext>
                  </a:extLst>
                </a:gridCol>
                <a:gridCol w="1539553">
                  <a:extLst>
                    <a:ext uri="{9D8B030D-6E8A-4147-A177-3AD203B41FA5}">
                      <a16:colId xmlns:a16="http://schemas.microsoft.com/office/drawing/2014/main" val="64104882"/>
                    </a:ext>
                  </a:extLst>
                </a:gridCol>
                <a:gridCol w="4955435">
                  <a:extLst>
                    <a:ext uri="{9D8B030D-6E8A-4147-A177-3AD203B41FA5}">
                      <a16:colId xmlns:a16="http://schemas.microsoft.com/office/drawing/2014/main" val="2545690312"/>
                    </a:ext>
                  </a:extLst>
                </a:gridCol>
                <a:gridCol w="2068774">
                  <a:extLst>
                    <a:ext uri="{9D8B030D-6E8A-4147-A177-3AD203B41FA5}">
                      <a16:colId xmlns:a16="http://schemas.microsoft.com/office/drawing/2014/main" val="3953726795"/>
                    </a:ext>
                  </a:extLst>
                </a:gridCol>
              </a:tblGrid>
              <a:tr h="463550">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722689802"/>
                  </a:ext>
                </a:extLst>
              </a:tr>
              <a:tr h="1685925">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Status Rule Creation</a:t>
                      </a:r>
                    </a:p>
                  </a:txBody>
                  <a:tcPr/>
                </a:tc>
                <a:tc>
                  <a:txBody>
                    <a:bodyPr/>
                    <a:lstStyle/>
                    <a:p>
                      <a:r>
                        <a:rPr lang="en-US" sz="1200" kern="1200" dirty="0">
                          <a:solidFill>
                            <a:schemeClr val="dk1"/>
                          </a:solidFill>
                          <a:latin typeface="+mn-lt"/>
                          <a:ea typeface="+mn-ea"/>
                          <a:cs typeface="+mn-cs"/>
                        </a:rPr>
                        <a:t>Here we create Status Rule at product level. Go to Institution &gt; Product&gt; Status Rule</a:t>
                      </a:r>
                    </a:p>
                  </a:txBody>
                  <a:tcPr/>
                </a:tc>
                <a:tc>
                  <a:txBody>
                    <a:bodyPr/>
                    <a:lstStyle/>
                    <a:p>
                      <a:r>
                        <a:rPr lang="en-US" sz="1200" kern="1200" dirty="0">
                          <a:solidFill>
                            <a:schemeClr val="dk1"/>
                          </a:solidFill>
                          <a:latin typeface="+mn-lt"/>
                          <a:ea typeface="+mn-ea"/>
                          <a:cs typeface="+mn-cs"/>
                        </a:rPr>
                        <a:t>These are the rules set up in order to make changes on the account by the system automatically. Each status rule is specifying the trigger of the change and which information that should be changed</a:t>
                      </a:r>
                    </a:p>
                  </a:txBody>
                  <a:tcPr/>
                </a:tc>
                <a:tc>
                  <a:txBody>
                    <a:bodyPr/>
                    <a:lstStyle/>
                    <a:p>
                      <a:pPr marL="342900" indent="-342900">
                        <a:buAutoNum type="arabicPeriod"/>
                      </a:pPr>
                      <a:r>
                        <a:rPr lang="en-US" sz="1200" kern="1200" dirty="0">
                          <a:solidFill>
                            <a:schemeClr val="dk1"/>
                          </a:solidFill>
                          <a:latin typeface="+mn-lt"/>
                          <a:ea typeface="+mn-ea"/>
                          <a:cs typeface="+mn-cs"/>
                        </a:rPr>
                        <a:t>Status Rule name</a:t>
                      </a:r>
                    </a:p>
                    <a:p>
                      <a:pPr marL="342900" indent="-342900">
                        <a:buAutoNum type="arabicPeriod"/>
                      </a:pPr>
                      <a:r>
                        <a:rPr lang="en-US" sz="1200" kern="1200" dirty="0">
                          <a:solidFill>
                            <a:schemeClr val="dk1"/>
                          </a:solidFill>
                          <a:latin typeface="+mn-lt"/>
                          <a:ea typeface="+mn-ea"/>
                          <a:cs typeface="+mn-cs"/>
                        </a:rPr>
                        <a:t>Priority</a:t>
                      </a:r>
                    </a:p>
                    <a:p>
                      <a:pPr marL="342900" indent="-342900">
                        <a:buAutoNum type="arabicPeriod"/>
                      </a:pPr>
                      <a:r>
                        <a:rPr lang="en-US" sz="1200" kern="1200" dirty="0">
                          <a:solidFill>
                            <a:schemeClr val="dk1"/>
                          </a:solidFill>
                          <a:latin typeface="+mn-lt"/>
                          <a:ea typeface="+mn-ea"/>
                          <a:cs typeface="+mn-cs"/>
                        </a:rPr>
                        <a:t>Only once per overdue period( Status fee)</a:t>
                      </a:r>
                    </a:p>
                    <a:p>
                      <a:pPr marL="342900" indent="-342900">
                        <a:buAutoNum type="arabicPeriod"/>
                      </a:pPr>
                      <a:r>
                        <a:rPr lang="en-US" sz="1200" kern="1200" dirty="0">
                          <a:solidFill>
                            <a:schemeClr val="dk1"/>
                          </a:solidFill>
                          <a:latin typeface="+mn-lt"/>
                          <a:ea typeface="+mn-ea"/>
                          <a:cs typeface="+mn-cs"/>
                        </a:rPr>
                        <a:t>Interest Group</a:t>
                      </a:r>
                    </a:p>
                    <a:p>
                      <a:pPr marL="342900" indent="-342900">
                        <a:buAutoNum type="arabicPeriod"/>
                      </a:pPr>
                      <a:r>
                        <a:rPr lang="en-US" sz="1200" kern="1200" dirty="0">
                          <a:solidFill>
                            <a:schemeClr val="dk1"/>
                          </a:solidFill>
                          <a:latin typeface="+mn-lt"/>
                          <a:ea typeface="+mn-ea"/>
                          <a:cs typeface="+mn-cs"/>
                        </a:rPr>
                        <a:t>Charge Group</a:t>
                      </a:r>
                    </a:p>
                    <a:p>
                      <a:pPr marL="342900" indent="-342900">
                        <a:buAutoNum type="arabicPeriod"/>
                      </a:pPr>
                      <a:r>
                        <a:rPr lang="en-US" sz="1200" kern="1200" dirty="0">
                          <a:solidFill>
                            <a:schemeClr val="dk1"/>
                          </a:solidFill>
                          <a:latin typeface="+mn-lt"/>
                          <a:ea typeface="+mn-ea"/>
                          <a:cs typeface="+mn-cs"/>
                        </a:rPr>
                        <a:t>Fee</a:t>
                      </a:r>
                    </a:p>
                    <a:p>
                      <a:pPr marL="342900" indent="-342900">
                        <a:buAutoNum type="arabicPeriod"/>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483137981"/>
                  </a:ext>
                </a:extLst>
              </a:tr>
              <a:tr h="2317750">
                <a:tc>
                  <a:txBody>
                    <a:bodyPr/>
                    <a:lstStyle/>
                    <a:p>
                      <a:r>
                        <a:rPr lang="en-US" sz="1200" kern="1200" dirty="0">
                          <a:solidFill>
                            <a:schemeClr val="dk1"/>
                          </a:solidFill>
                          <a:latin typeface="+mn-lt"/>
                          <a:ea typeface="+mn-ea"/>
                          <a:cs typeface="+mn-cs"/>
                        </a:rPr>
                        <a:t>Interest</a:t>
                      </a:r>
                    </a:p>
                  </a:txBody>
                  <a:tcPr/>
                </a:tc>
                <a:tc>
                  <a:txBody>
                    <a:bodyPr/>
                    <a:lstStyle/>
                    <a:p>
                      <a:r>
                        <a:rPr lang="en-US" sz="1200" kern="1200" dirty="0">
                          <a:solidFill>
                            <a:schemeClr val="dk1"/>
                          </a:solidFill>
                          <a:latin typeface="+mn-lt"/>
                          <a:ea typeface="+mn-ea"/>
                          <a:cs typeface="+mn-cs"/>
                        </a:rPr>
                        <a:t>Interest Group Creation at product level</a:t>
                      </a:r>
                    </a:p>
                  </a:txBody>
                  <a:tcPr/>
                </a:tc>
                <a:tc>
                  <a:txBody>
                    <a:bodyPr/>
                    <a:lstStyle/>
                    <a:p>
                      <a:r>
                        <a:rPr lang="en-US" sz="1200" kern="1200" dirty="0">
                          <a:solidFill>
                            <a:schemeClr val="dk1"/>
                          </a:solidFill>
                          <a:latin typeface="+mn-lt"/>
                          <a:ea typeface="+mn-ea"/>
                          <a:cs typeface="+mn-cs"/>
                        </a:rPr>
                        <a:t>To create new interest group at product level</a:t>
                      </a:r>
                    </a:p>
                  </a:txBody>
                  <a:tcPr/>
                </a:tc>
                <a:tc>
                  <a:txBody>
                    <a:bodyPr/>
                    <a:lstStyle/>
                    <a:p>
                      <a:r>
                        <a:rPr lang="en-US" sz="1200" b="1" kern="1200" dirty="0">
                          <a:solidFill>
                            <a:schemeClr val="dk1"/>
                          </a:solidFill>
                          <a:latin typeface="+mn-lt"/>
                          <a:ea typeface="+mn-ea"/>
                          <a:cs typeface="+mn-cs"/>
                        </a:rPr>
                        <a:t>Balance Class: The</a:t>
                      </a:r>
                      <a:r>
                        <a:rPr lang="en-US" sz="1200" kern="1200" dirty="0">
                          <a:solidFill>
                            <a:schemeClr val="dk1"/>
                          </a:solidFill>
                          <a:latin typeface="+mn-lt"/>
                          <a:ea typeface="+mn-ea"/>
                          <a:cs typeface="+mn-cs"/>
                        </a:rPr>
                        <a:t> purpose of the balance classes is to split the balance of the account on sub-balances (Classes) in order to assign different interest conditions. Posting of an amount to a balance class is depending on the transactions’ transaction code.</a:t>
                      </a:r>
                    </a:p>
                    <a:p>
                      <a:r>
                        <a:rPr lang="en-US" sz="1200" b="1" kern="1200" dirty="0">
                          <a:solidFill>
                            <a:schemeClr val="dk1"/>
                          </a:solidFill>
                          <a:latin typeface="+mn-lt"/>
                          <a:ea typeface="+mn-ea"/>
                          <a:cs typeface="+mn-cs"/>
                        </a:rPr>
                        <a:t>Interest Group</a:t>
                      </a:r>
                      <a:r>
                        <a:rPr lang="en-US" sz="1200" kern="1200" dirty="0">
                          <a:solidFill>
                            <a:schemeClr val="dk1"/>
                          </a:solidFill>
                          <a:latin typeface="+mn-lt"/>
                          <a:ea typeface="+mn-ea"/>
                          <a:cs typeface="+mn-cs"/>
                        </a:rPr>
                        <a:t>: The Interest Groups is used to provide different rates to different segments of accounts within a product. In the Interest group the Interest rate schemes is linked to the interest types and balance classes that are applicable for the product. </a:t>
                      </a:r>
                    </a:p>
                    <a:p>
                      <a:r>
                        <a:rPr lang="en-US" sz="1200" kern="1200" dirty="0">
                          <a:solidFill>
                            <a:schemeClr val="dk1"/>
                          </a:solidFill>
                          <a:latin typeface="+mn-lt"/>
                          <a:ea typeface="+mn-ea"/>
                          <a:cs typeface="+mn-cs"/>
                        </a:rPr>
                        <a:t>It is possible to create several interest groups per product. </a:t>
                      </a:r>
                    </a:p>
                  </a:txBody>
                  <a:tcPr/>
                </a:tc>
                <a:tc>
                  <a:txBody>
                    <a:bodyPr/>
                    <a:lstStyle/>
                    <a:p>
                      <a:pPr marL="342900" indent="-342900">
                        <a:buAutoNum type="arabicPeriod"/>
                      </a:pPr>
                      <a:r>
                        <a:rPr lang="en-US" sz="1200" kern="1200" dirty="0">
                          <a:solidFill>
                            <a:schemeClr val="dk1"/>
                          </a:solidFill>
                          <a:latin typeface="+mn-lt"/>
                          <a:ea typeface="+mn-ea"/>
                          <a:cs typeface="+mn-cs"/>
                        </a:rPr>
                        <a:t>Interest Group Name</a:t>
                      </a:r>
                    </a:p>
                    <a:p>
                      <a:pPr marL="342900" indent="-342900">
                        <a:buAutoNum type="arabicPeriod"/>
                      </a:pPr>
                      <a:r>
                        <a:rPr lang="en-US" sz="1200" kern="1200" dirty="0">
                          <a:solidFill>
                            <a:schemeClr val="dk1"/>
                          </a:solidFill>
                          <a:latin typeface="+mn-lt"/>
                          <a:ea typeface="+mn-ea"/>
                          <a:cs typeface="+mn-cs"/>
                        </a:rPr>
                        <a:t>Interest Scheme within limit-”Name”(Debit Balance interest Scheme)</a:t>
                      </a:r>
                    </a:p>
                    <a:p>
                      <a:pPr marL="342900" indent="-342900">
                        <a:buAutoNum type="arabicPeriod"/>
                      </a:pPr>
                      <a:r>
                        <a:rPr lang="en-US" sz="1200" kern="1200" dirty="0">
                          <a:solidFill>
                            <a:schemeClr val="dk1"/>
                          </a:solidFill>
                          <a:latin typeface="+mn-lt"/>
                          <a:ea typeface="+mn-ea"/>
                          <a:cs typeface="+mn-cs"/>
                        </a:rPr>
                        <a:t>Interest Scheme Overdue</a:t>
                      </a:r>
                    </a:p>
                    <a:p>
                      <a:pPr marL="342900" indent="-342900">
                        <a:buAutoNum type="arabicPeriod"/>
                      </a:pPr>
                      <a:r>
                        <a:rPr lang="en-US" sz="1200" kern="1200" dirty="0">
                          <a:solidFill>
                            <a:schemeClr val="dk1"/>
                          </a:solidFill>
                          <a:latin typeface="+mn-lt"/>
                          <a:ea typeface="+mn-ea"/>
                          <a:cs typeface="+mn-cs"/>
                        </a:rPr>
                        <a:t>Interest Scheme Over limit</a:t>
                      </a:r>
                    </a:p>
                    <a:p>
                      <a:pPr marL="342900" indent="-342900">
                        <a:buAutoNum type="arabicPeriod"/>
                      </a:pPr>
                      <a:r>
                        <a:rPr lang="en-US" sz="1200" kern="1200" dirty="0">
                          <a:solidFill>
                            <a:schemeClr val="dk1"/>
                          </a:solidFill>
                          <a:latin typeface="+mn-lt"/>
                          <a:ea typeface="+mn-ea"/>
                          <a:cs typeface="+mn-cs"/>
                        </a:rPr>
                        <a:t>Interest Scheme  Credit – “Name</a:t>
                      </a:r>
                    </a:p>
                    <a:p>
                      <a:pPr marL="342900" indent="-342900">
                        <a:buAutoNum type="arabicPeriod"/>
                      </a:pPr>
                      <a:r>
                        <a:rPr lang="en-US" sz="1200" kern="1200" dirty="0">
                          <a:solidFill>
                            <a:schemeClr val="dk1"/>
                          </a:solidFill>
                          <a:latin typeface="+mn-lt"/>
                          <a:ea typeface="+mn-ea"/>
                          <a:cs typeface="+mn-cs"/>
                        </a:rPr>
                        <a:t>Default</a:t>
                      </a:r>
                    </a:p>
                    <a:p>
                      <a:pPr marL="342900" indent="-342900">
                        <a:buAutoNum type="arabicPeriod"/>
                      </a:pPr>
                      <a:r>
                        <a:rPr lang="en-US" sz="1200" kern="1200" dirty="0">
                          <a:solidFill>
                            <a:schemeClr val="dk1"/>
                          </a:solidFill>
                          <a:latin typeface="+mn-lt"/>
                          <a:ea typeface="+mn-ea"/>
                          <a:cs typeface="+mn-cs"/>
                        </a:rPr>
                        <a:t>Cash </a:t>
                      </a:r>
                    </a:p>
                    <a:p>
                      <a:pPr marL="342900" indent="-342900">
                        <a:buAutoNum type="arabicPeriod"/>
                      </a:pPr>
                      <a:r>
                        <a:rPr lang="en-US" sz="1200" kern="1200" dirty="0">
                          <a:solidFill>
                            <a:schemeClr val="dk1"/>
                          </a:solidFill>
                          <a:latin typeface="+mn-lt"/>
                          <a:ea typeface="+mn-ea"/>
                          <a:cs typeface="+mn-cs"/>
                        </a:rPr>
                        <a:t>Fees</a:t>
                      </a:r>
                    </a:p>
                    <a:p>
                      <a:pPr marL="342900" indent="-342900">
                        <a:buAutoNum type="arabicPeriod"/>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58119245"/>
                  </a:ext>
                </a:extLst>
              </a:tr>
              <a:tr h="1205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Interest balance Classes</a:t>
                      </a:r>
                    </a:p>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Go to Institution&gt;Product&gt;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This describes the requirements for interest setup at product level </a:t>
                      </a:r>
                    </a:p>
                    <a:p>
                      <a:endParaRPr lang="en-US" sz="1200" kern="1200" dirty="0">
                        <a:solidFill>
                          <a:schemeClr val="dk1"/>
                        </a:solidFill>
                        <a:latin typeface="+mn-lt"/>
                        <a:ea typeface="+mn-ea"/>
                        <a:cs typeface="+mn-cs"/>
                      </a:endParaRPr>
                    </a:p>
                  </a:txBody>
                  <a:tcPr/>
                </a:tc>
                <a:tc>
                  <a:txBody>
                    <a:bodyPr/>
                    <a:lstStyle/>
                    <a:p>
                      <a:pPr marL="342900" lvl="0" indent="-342900">
                        <a:buFont typeface="+mj-lt"/>
                        <a:buAutoNum type="arabicPeriod"/>
                      </a:pPr>
                      <a:r>
                        <a:rPr lang="en-US" sz="1200" kern="1200" dirty="0">
                          <a:solidFill>
                            <a:schemeClr val="dk1"/>
                          </a:solidFill>
                          <a:latin typeface="+mn-lt"/>
                          <a:ea typeface="+mn-ea"/>
                          <a:cs typeface="+mn-cs"/>
                        </a:rPr>
                        <a:t>Setup general information for Interest payable and interest receivable per product.</a:t>
                      </a:r>
                    </a:p>
                    <a:p>
                      <a:pPr marL="342900" lvl="0" indent="-342900">
                        <a:buFont typeface="+mj-lt"/>
                        <a:buAutoNum type="arabicPeriod"/>
                      </a:pPr>
                      <a:r>
                        <a:rPr lang="en-US" sz="1200" kern="1200" dirty="0">
                          <a:solidFill>
                            <a:schemeClr val="dk1"/>
                          </a:solidFill>
                          <a:latin typeface="+mn-lt"/>
                          <a:ea typeface="+mn-ea"/>
                          <a:cs typeface="+mn-cs"/>
                        </a:rPr>
                        <a:t>Setup debit balance classes.</a:t>
                      </a:r>
                    </a:p>
                    <a:p>
                      <a:pPr marL="342900" lvl="0" indent="-342900">
                        <a:buFont typeface="+mj-lt"/>
                        <a:buAutoNum type="arabicPeriod"/>
                      </a:pPr>
                      <a:r>
                        <a:rPr lang="en-US" sz="1200" kern="1200" dirty="0">
                          <a:solidFill>
                            <a:schemeClr val="dk1"/>
                          </a:solidFill>
                          <a:latin typeface="+mn-lt"/>
                          <a:ea typeface="+mn-ea"/>
                          <a:cs typeface="+mn-cs"/>
                        </a:rPr>
                        <a:t>Create interest groups.</a:t>
                      </a:r>
                    </a:p>
                    <a:p>
                      <a:pPr marL="342900" lvl="0" indent="-342900">
                        <a:buFont typeface="+mj-lt"/>
                        <a:buAutoNum type="arabicPeriod"/>
                      </a:pPr>
                      <a:r>
                        <a:rPr lang="en-US" sz="1200" kern="1200" dirty="0">
                          <a:solidFill>
                            <a:schemeClr val="dk1"/>
                          </a:solidFill>
                          <a:latin typeface="+mn-lt"/>
                          <a:ea typeface="+mn-ea"/>
                          <a:cs typeface="+mn-cs"/>
                        </a:rPr>
                        <a:t>Link the interest rate scheme to the interest group.</a:t>
                      </a:r>
                    </a:p>
                    <a:p>
                      <a:pPr marL="342900" indent="-342900">
                        <a:buFont typeface="+mj-lt"/>
                        <a:buAutoNum type="arabicPeriod"/>
                      </a:pPr>
                      <a:r>
                        <a:rPr lang="en-US" sz="1200" kern="1200" dirty="0">
                          <a:solidFill>
                            <a:schemeClr val="dk1"/>
                          </a:solidFill>
                          <a:latin typeface="+mn-lt"/>
                          <a:ea typeface="+mn-ea"/>
                          <a:cs typeface="+mn-cs"/>
                        </a:rPr>
                        <a:t>Define setup for replenishment plan</a:t>
                      </a:r>
                    </a:p>
                  </a:txBody>
                  <a:tcPr/>
                </a:tc>
                <a:tc>
                  <a:txBody>
                    <a:bodyPr/>
                    <a:lstStyle/>
                    <a:p>
                      <a:pPr marL="342900" indent="-342900">
                        <a:buAutoNum type="arabicPeriod"/>
                      </a:pPr>
                      <a:endParaRPr lang="en-US" dirty="0"/>
                    </a:p>
                  </a:txBody>
                  <a:tcPr/>
                </a:tc>
                <a:extLst>
                  <a:ext uri="{0D108BD9-81ED-4DB2-BD59-A6C34878D82A}">
                    <a16:rowId xmlns:a16="http://schemas.microsoft.com/office/drawing/2014/main" val="3181603249"/>
                  </a:ext>
                </a:extLst>
              </a:tr>
            </a:tbl>
          </a:graphicData>
        </a:graphic>
      </p:graphicFrame>
    </p:spTree>
    <p:extLst>
      <p:ext uri="{BB962C8B-B14F-4D97-AF65-F5344CB8AC3E}">
        <p14:creationId xmlns:p14="http://schemas.microsoft.com/office/powerpoint/2010/main" val="350550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66C47-8BEE-4869-BB9F-80E2745BBAC0}"/>
              </a:ext>
            </a:extLst>
          </p:cNvPr>
          <p:cNvSpPr>
            <a:spLocks noGrp="1"/>
          </p:cNvSpPr>
          <p:nvPr>
            <p:ph idx="1"/>
          </p:nvPr>
        </p:nvSpPr>
        <p:spPr>
          <a:xfrm>
            <a:off x="2675466" y="0"/>
            <a:ext cx="8678333" cy="6176963"/>
          </a:xfrm>
        </p:spPr>
        <p:txBody>
          <a:bodyPr/>
          <a:lstStyle/>
          <a:p>
            <a:pPr marL="0" indent="0">
              <a:buNone/>
            </a:pPr>
            <a:r>
              <a:rPr lang="en-US" dirty="0"/>
              <a:t>                          </a:t>
            </a:r>
          </a:p>
        </p:txBody>
      </p:sp>
      <p:sp>
        <p:nvSpPr>
          <p:cNvPr id="6" name="Rectangle 4">
            <a:extLst>
              <a:ext uri="{FF2B5EF4-FFF2-40B4-BE49-F238E27FC236}">
                <a16:creationId xmlns:a16="http://schemas.microsoft.com/office/drawing/2014/main" id="{C0770020-4198-4F3F-9D9F-FD265AAEC699}"/>
              </a:ext>
            </a:extLst>
          </p:cNvPr>
          <p:cNvSpPr>
            <a:spLocks noChangeArrowheads="1"/>
          </p:cNvSpPr>
          <p:nvPr/>
        </p:nvSpPr>
        <p:spPr bwMode="auto">
          <a:xfrm>
            <a:off x="2130164" y="0"/>
            <a:ext cx="1006183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67BBF9FF-2111-446B-957B-B3B24BE82B92}"/>
              </a:ext>
            </a:extLst>
          </p:cNvPr>
          <p:cNvGraphicFramePr>
            <a:graphicFrameLocks noChangeAspect="1"/>
          </p:cNvGraphicFramePr>
          <p:nvPr>
            <p:extLst>
              <p:ext uri="{D42A27DB-BD31-4B8C-83A1-F6EECF244321}">
                <p14:modId xmlns:p14="http://schemas.microsoft.com/office/powerpoint/2010/main" val="2879731270"/>
              </p:ext>
            </p:extLst>
          </p:nvPr>
        </p:nvGraphicFramePr>
        <p:xfrm>
          <a:off x="1684867" y="753534"/>
          <a:ext cx="8170333" cy="5513916"/>
        </p:xfrm>
        <a:graphic>
          <a:graphicData uri="http://schemas.openxmlformats.org/presentationml/2006/ole">
            <mc:AlternateContent xmlns:mc="http://schemas.openxmlformats.org/markup-compatibility/2006">
              <mc:Choice xmlns:v="urn:schemas-microsoft-com:vml" Requires="v">
                <p:oleObj spid="_x0000_s1047" r:id="rId3" imgW="7048579" imgH="8515260" progId="Visio.Drawing.15">
                  <p:embed/>
                </p:oleObj>
              </mc:Choice>
              <mc:Fallback>
                <p:oleObj r:id="rId3" imgW="7048579" imgH="851526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867" y="753534"/>
                        <a:ext cx="8170333" cy="5513916"/>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A1820F8E-1951-41D3-81A5-BA4118B0C6EF}"/>
              </a:ext>
            </a:extLst>
          </p:cNvPr>
          <p:cNvSpPr/>
          <p:nvPr/>
        </p:nvSpPr>
        <p:spPr>
          <a:xfrm>
            <a:off x="3200404" y="311705"/>
            <a:ext cx="3806748" cy="369332"/>
          </a:xfrm>
          <a:prstGeom prst="rect">
            <a:avLst/>
          </a:prstGeom>
        </p:spPr>
        <p:txBody>
          <a:bodyPr wrap="none">
            <a:spAutoFit/>
          </a:bodyPr>
          <a:lstStyle/>
          <a:p>
            <a:r>
              <a:rPr lang="en-US" dirty="0"/>
              <a:t>Flow of interest setup at product level:</a:t>
            </a:r>
          </a:p>
        </p:txBody>
      </p:sp>
    </p:spTree>
    <p:extLst>
      <p:ext uri="{BB962C8B-B14F-4D97-AF65-F5344CB8AC3E}">
        <p14:creationId xmlns:p14="http://schemas.microsoft.com/office/powerpoint/2010/main" val="2847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6C881F-73E6-498D-BAEA-D3B9C69570E0}"/>
              </a:ext>
            </a:extLst>
          </p:cNvPr>
          <p:cNvPicPr>
            <a:picLocks noGrp="1" noChangeAspect="1"/>
          </p:cNvPicPr>
          <p:nvPr>
            <p:ph idx="1"/>
          </p:nvPr>
        </p:nvPicPr>
        <p:blipFill>
          <a:blip r:embed="rId2"/>
          <a:stretch>
            <a:fillRect/>
          </a:stretch>
        </p:blipFill>
        <p:spPr>
          <a:xfrm>
            <a:off x="838200" y="266208"/>
            <a:ext cx="10515600" cy="5873147"/>
          </a:xfrm>
          <a:prstGeom prst="rect">
            <a:avLst/>
          </a:prstGeom>
        </p:spPr>
      </p:pic>
    </p:spTree>
    <p:extLst>
      <p:ext uri="{BB962C8B-B14F-4D97-AF65-F5344CB8AC3E}">
        <p14:creationId xmlns:p14="http://schemas.microsoft.com/office/powerpoint/2010/main" val="33124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898D-A563-454E-BB19-100FD9C0F810}"/>
              </a:ext>
            </a:extLst>
          </p:cNvPr>
          <p:cNvSpPr>
            <a:spLocks noGrp="1"/>
          </p:cNvSpPr>
          <p:nvPr>
            <p:ph type="title"/>
          </p:nvPr>
        </p:nvSpPr>
        <p:spPr>
          <a:xfrm>
            <a:off x="409576" y="365126"/>
            <a:ext cx="10944224" cy="892174"/>
          </a:xfrm>
        </p:spPr>
        <p:txBody>
          <a:bodyPr>
            <a:normAutofit fontScale="90000"/>
          </a:bodyPr>
          <a:lstStyle/>
          <a:p>
            <a:r>
              <a:rPr lang="en-US" sz="2400" b="1" dirty="0"/>
              <a:t>Interest Receivable/payable and interest groups with balance class at product level </a:t>
            </a:r>
            <a:br>
              <a:rPr lang="en-US" sz="2400" dirty="0"/>
            </a:br>
            <a:r>
              <a:rPr lang="en-US" sz="2000" dirty="0"/>
              <a:t>We calculate interest receivable on the debit balance in card account , this includes Debit balance, Overdue Balance, </a:t>
            </a:r>
            <a:r>
              <a:rPr lang="en-US" sz="2000" dirty="0" err="1"/>
              <a:t>Overlimit</a:t>
            </a:r>
            <a:r>
              <a:rPr lang="en-US" sz="2000" dirty="0"/>
              <a:t> balance</a:t>
            </a:r>
          </a:p>
        </p:txBody>
      </p:sp>
      <p:graphicFrame>
        <p:nvGraphicFramePr>
          <p:cNvPr id="4" name="Content Placeholder 3">
            <a:extLst>
              <a:ext uri="{FF2B5EF4-FFF2-40B4-BE49-F238E27FC236}">
                <a16:creationId xmlns:a16="http://schemas.microsoft.com/office/drawing/2014/main" id="{5938FE51-98A6-4762-952E-444DDD068D3C}"/>
              </a:ext>
            </a:extLst>
          </p:cNvPr>
          <p:cNvGraphicFramePr>
            <a:graphicFrameLocks noGrp="1"/>
          </p:cNvGraphicFramePr>
          <p:nvPr>
            <p:ph idx="1"/>
            <p:extLst>
              <p:ext uri="{D42A27DB-BD31-4B8C-83A1-F6EECF244321}">
                <p14:modId xmlns:p14="http://schemas.microsoft.com/office/powerpoint/2010/main" val="4177591890"/>
              </p:ext>
            </p:extLst>
          </p:nvPr>
        </p:nvGraphicFramePr>
        <p:xfrm>
          <a:off x="409575" y="1257300"/>
          <a:ext cx="11449051" cy="5409333"/>
        </p:xfrm>
        <a:graphic>
          <a:graphicData uri="http://schemas.openxmlformats.org/drawingml/2006/table">
            <a:tbl>
              <a:tblPr firstRow="1" bandRow="1">
                <a:tableStyleId>{5C22544A-7EE6-4342-B048-85BDC9FD1C3A}</a:tableStyleId>
              </a:tblPr>
              <a:tblGrid>
                <a:gridCol w="3086848">
                  <a:extLst>
                    <a:ext uri="{9D8B030D-6E8A-4147-A177-3AD203B41FA5}">
                      <a16:colId xmlns:a16="http://schemas.microsoft.com/office/drawing/2014/main" val="203161482"/>
                    </a:ext>
                  </a:extLst>
                </a:gridCol>
                <a:gridCol w="8362203">
                  <a:extLst>
                    <a:ext uri="{9D8B030D-6E8A-4147-A177-3AD203B41FA5}">
                      <a16:colId xmlns:a16="http://schemas.microsoft.com/office/drawing/2014/main" val="1526980559"/>
                    </a:ext>
                  </a:extLst>
                </a:gridCol>
              </a:tblGrid>
              <a:tr h="375574">
                <a:tc>
                  <a:txBody>
                    <a:bodyPr/>
                    <a:lstStyle/>
                    <a:p>
                      <a:r>
                        <a:rPr lang="en-US" dirty="0"/>
                        <a:t>Field Name</a:t>
                      </a:r>
                    </a:p>
                  </a:txBody>
                  <a:tcPr/>
                </a:tc>
                <a:tc>
                  <a:txBody>
                    <a:bodyPr/>
                    <a:lstStyle/>
                    <a:p>
                      <a:r>
                        <a:rPr lang="en-US" dirty="0"/>
                        <a:t>Functionality</a:t>
                      </a:r>
                    </a:p>
                  </a:txBody>
                  <a:tcPr/>
                </a:tc>
                <a:extLst>
                  <a:ext uri="{0D108BD9-81ED-4DB2-BD59-A6C34878D82A}">
                    <a16:rowId xmlns:a16="http://schemas.microsoft.com/office/drawing/2014/main" val="3912169063"/>
                  </a:ext>
                </a:extLst>
              </a:tr>
              <a:tr h="380790">
                <a:tc>
                  <a:txBody>
                    <a:bodyPr/>
                    <a:lstStyle/>
                    <a:p>
                      <a:r>
                        <a:rPr lang="en-US" sz="1200" kern="1200" dirty="0">
                          <a:solidFill>
                            <a:schemeClr val="dk1"/>
                          </a:solidFill>
                          <a:latin typeface="+mn-lt"/>
                          <a:ea typeface="+mn-ea"/>
                          <a:cs typeface="+mn-cs"/>
                        </a:rPr>
                        <a:t>Debit Interest</a:t>
                      </a:r>
                    </a:p>
                  </a:txBody>
                  <a:tcPr/>
                </a:tc>
                <a:tc>
                  <a:txBody>
                    <a:bodyPr/>
                    <a:lstStyle/>
                    <a:p>
                      <a:r>
                        <a:rPr lang="en-US" sz="1200" kern="1200" dirty="0">
                          <a:solidFill>
                            <a:schemeClr val="dk1"/>
                          </a:solidFill>
                          <a:latin typeface="+mn-lt"/>
                          <a:ea typeface="+mn-ea"/>
                          <a:cs typeface="+mn-cs"/>
                        </a:rPr>
                        <a:t>This is outstanding balance of card account on this balance normal debit interest will be charged</a:t>
                      </a:r>
                    </a:p>
                  </a:txBody>
                  <a:tcPr/>
                </a:tc>
                <a:extLst>
                  <a:ext uri="{0D108BD9-81ED-4DB2-BD59-A6C34878D82A}">
                    <a16:rowId xmlns:a16="http://schemas.microsoft.com/office/drawing/2014/main" val="2370920090"/>
                  </a:ext>
                </a:extLst>
              </a:tr>
              <a:tr h="469468">
                <a:tc>
                  <a:txBody>
                    <a:bodyPr/>
                    <a:lstStyle/>
                    <a:p>
                      <a:r>
                        <a:rPr lang="en-US" sz="1200" kern="1200" dirty="0">
                          <a:solidFill>
                            <a:schemeClr val="dk1"/>
                          </a:solidFill>
                          <a:latin typeface="+mn-lt"/>
                          <a:ea typeface="+mn-ea"/>
                          <a:cs typeface="+mn-cs"/>
                        </a:rPr>
                        <a:t>Overdue Interest</a:t>
                      </a:r>
                    </a:p>
                  </a:txBody>
                  <a:tcPr/>
                </a:tc>
                <a:tc>
                  <a:txBody>
                    <a:bodyPr/>
                    <a:lstStyle/>
                    <a:p>
                      <a:r>
                        <a:rPr lang="en-US" sz="1200" kern="1200" dirty="0">
                          <a:solidFill>
                            <a:schemeClr val="dk1"/>
                          </a:solidFill>
                          <a:latin typeface="+mn-lt"/>
                          <a:ea typeface="+mn-ea"/>
                          <a:cs typeface="+mn-cs"/>
                        </a:rPr>
                        <a:t>This is the interest calculated on overdue amount. When customer does not pay on or before PDD, from that day system starts calculating Overdue interest.</a:t>
                      </a:r>
                    </a:p>
                  </a:txBody>
                  <a:tcPr/>
                </a:tc>
                <a:extLst>
                  <a:ext uri="{0D108BD9-81ED-4DB2-BD59-A6C34878D82A}">
                    <a16:rowId xmlns:a16="http://schemas.microsoft.com/office/drawing/2014/main" val="3635369612"/>
                  </a:ext>
                </a:extLst>
              </a:tr>
              <a:tr h="469468">
                <a:tc>
                  <a:txBody>
                    <a:bodyPr/>
                    <a:lstStyle/>
                    <a:p>
                      <a:r>
                        <a:rPr lang="en-US" sz="1200" kern="1200" dirty="0" err="1">
                          <a:solidFill>
                            <a:schemeClr val="dk1"/>
                          </a:solidFill>
                          <a:latin typeface="+mn-lt"/>
                          <a:ea typeface="+mn-ea"/>
                          <a:cs typeface="+mn-cs"/>
                        </a:rPr>
                        <a:t>Overlimit</a:t>
                      </a:r>
                      <a:r>
                        <a:rPr lang="en-US" sz="1200" kern="1200" dirty="0">
                          <a:solidFill>
                            <a:schemeClr val="dk1"/>
                          </a:solidFill>
                          <a:latin typeface="+mn-lt"/>
                          <a:ea typeface="+mn-ea"/>
                          <a:cs typeface="+mn-cs"/>
                        </a:rPr>
                        <a:t> Interest</a:t>
                      </a:r>
                    </a:p>
                  </a:txBody>
                  <a:tcPr/>
                </a:tc>
                <a:tc>
                  <a:txBody>
                    <a:bodyPr/>
                    <a:lstStyle/>
                    <a:p>
                      <a:r>
                        <a:rPr lang="en-US" sz="1200" kern="1200" dirty="0">
                          <a:solidFill>
                            <a:schemeClr val="dk1"/>
                          </a:solidFill>
                          <a:latin typeface="+mn-lt"/>
                          <a:ea typeface="+mn-ea"/>
                          <a:cs typeface="+mn-cs"/>
                        </a:rPr>
                        <a:t>When user crosses assigned limit in the card account , then we charge </a:t>
                      </a:r>
                      <a:r>
                        <a:rPr lang="en-US" sz="1200" kern="1200" dirty="0" err="1">
                          <a:solidFill>
                            <a:schemeClr val="dk1"/>
                          </a:solidFill>
                          <a:latin typeface="+mn-lt"/>
                          <a:ea typeface="+mn-ea"/>
                          <a:cs typeface="+mn-cs"/>
                        </a:rPr>
                        <a:t>overlimit</a:t>
                      </a:r>
                      <a:r>
                        <a:rPr lang="en-US" sz="1200" kern="1200" dirty="0">
                          <a:solidFill>
                            <a:schemeClr val="dk1"/>
                          </a:solidFill>
                          <a:latin typeface="+mn-lt"/>
                          <a:ea typeface="+mn-ea"/>
                          <a:cs typeface="+mn-cs"/>
                        </a:rPr>
                        <a:t> interest on the extra limit uses.</a:t>
                      </a:r>
                    </a:p>
                  </a:txBody>
                  <a:tcPr/>
                </a:tc>
                <a:extLst>
                  <a:ext uri="{0D108BD9-81ED-4DB2-BD59-A6C34878D82A}">
                    <a16:rowId xmlns:a16="http://schemas.microsoft.com/office/drawing/2014/main" val="2951506572"/>
                  </a:ext>
                </a:extLst>
              </a:tr>
              <a:tr h="281681">
                <a:tc>
                  <a:txBody>
                    <a:bodyPr/>
                    <a:lstStyle/>
                    <a:p>
                      <a:r>
                        <a:rPr lang="en-US" sz="1200" kern="1200" dirty="0">
                          <a:solidFill>
                            <a:schemeClr val="dk1"/>
                          </a:solidFill>
                          <a:latin typeface="+mn-lt"/>
                          <a:ea typeface="+mn-ea"/>
                          <a:cs typeface="+mn-cs"/>
                        </a:rPr>
                        <a:t>Transaction Code</a:t>
                      </a:r>
                    </a:p>
                  </a:txBody>
                  <a:tcPr/>
                </a:tc>
                <a:tc>
                  <a:txBody>
                    <a:bodyPr/>
                    <a:lstStyle/>
                    <a:p>
                      <a:r>
                        <a:rPr lang="en-US" sz="1200" kern="1200" dirty="0">
                          <a:solidFill>
                            <a:schemeClr val="dk1"/>
                          </a:solidFill>
                          <a:latin typeface="+mn-lt"/>
                          <a:ea typeface="+mn-ea"/>
                          <a:cs typeface="+mn-cs"/>
                        </a:rPr>
                        <a:t>Different transaction code has been assigned in the system , for posting interest accrued on different balance.</a:t>
                      </a:r>
                    </a:p>
                  </a:txBody>
                  <a:tcPr/>
                </a:tc>
                <a:extLst>
                  <a:ext uri="{0D108BD9-81ED-4DB2-BD59-A6C34878D82A}">
                    <a16:rowId xmlns:a16="http://schemas.microsoft.com/office/drawing/2014/main" val="1012933765"/>
                  </a:ext>
                </a:extLst>
              </a:tr>
              <a:tr h="657255">
                <a:tc>
                  <a:txBody>
                    <a:bodyPr/>
                    <a:lstStyle/>
                    <a:p>
                      <a:r>
                        <a:rPr lang="en-US" sz="1200" kern="1200" dirty="0">
                          <a:solidFill>
                            <a:schemeClr val="dk1"/>
                          </a:solidFill>
                          <a:latin typeface="+mn-lt"/>
                          <a:ea typeface="+mn-ea"/>
                          <a:cs typeface="+mn-cs"/>
                        </a:rPr>
                        <a:t>Transaction code Correction</a:t>
                      </a:r>
                    </a:p>
                  </a:txBody>
                  <a:tcPr/>
                </a:tc>
                <a:tc>
                  <a:txBody>
                    <a:bodyPr/>
                    <a:lstStyle/>
                    <a:p>
                      <a:r>
                        <a:rPr lang="en-US" sz="1200" kern="1200" dirty="0">
                          <a:solidFill>
                            <a:schemeClr val="dk1"/>
                          </a:solidFill>
                          <a:latin typeface="+mn-lt"/>
                          <a:ea typeface="+mn-ea"/>
                          <a:cs typeface="+mn-cs"/>
                        </a:rPr>
                        <a:t>These transaction codes we setup for any interest posting correction. This is not mandatory setup, if no transaction code has been selected, then it means there will be no separate posting for the corrections</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210228353"/>
                  </a:ext>
                </a:extLst>
              </a:tr>
              <a:tr h="281681">
                <a:tc>
                  <a:txBody>
                    <a:bodyPr/>
                    <a:lstStyle/>
                    <a:p>
                      <a:r>
                        <a:rPr lang="en-US" sz="1200" kern="1200" dirty="0">
                          <a:solidFill>
                            <a:schemeClr val="dk1"/>
                          </a:solidFill>
                          <a:latin typeface="+mn-lt"/>
                          <a:ea typeface="+mn-ea"/>
                          <a:cs typeface="+mn-cs"/>
                        </a:rPr>
                        <a:t>Frequency</a:t>
                      </a:r>
                    </a:p>
                  </a:txBody>
                  <a:tcPr/>
                </a:tc>
                <a:tc>
                  <a:txBody>
                    <a:bodyPr/>
                    <a:lstStyle/>
                    <a:p>
                      <a:r>
                        <a:rPr lang="en-US" sz="1200" kern="1200" dirty="0">
                          <a:solidFill>
                            <a:schemeClr val="dk1"/>
                          </a:solidFill>
                          <a:latin typeface="+mn-lt"/>
                          <a:ea typeface="+mn-ea"/>
                          <a:cs typeface="+mn-cs"/>
                        </a:rPr>
                        <a:t>Frequency for interest capitalization</a:t>
                      </a:r>
                    </a:p>
                  </a:txBody>
                  <a:tcPr/>
                </a:tc>
                <a:extLst>
                  <a:ext uri="{0D108BD9-81ED-4DB2-BD59-A6C34878D82A}">
                    <a16:rowId xmlns:a16="http://schemas.microsoft.com/office/drawing/2014/main" val="631113589"/>
                  </a:ext>
                </a:extLst>
              </a:tr>
              <a:tr h="1402083">
                <a:tc>
                  <a:txBody>
                    <a:bodyPr/>
                    <a:lstStyle/>
                    <a:p>
                      <a:r>
                        <a:rPr lang="en-US" sz="1200" kern="1200" dirty="0">
                          <a:solidFill>
                            <a:schemeClr val="dk1"/>
                          </a:solidFill>
                          <a:latin typeface="+mn-lt"/>
                          <a:ea typeface="+mn-ea"/>
                          <a:cs typeface="+mn-cs"/>
                        </a:rPr>
                        <a:t>Capitalization Day</a:t>
                      </a:r>
                    </a:p>
                  </a:txBody>
                  <a:tcPr/>
                </a:tc>
                <a:tc>
                  <a:txBody>
                    <a:bodyPr/>
                    <a:lstStyle/>
                    <a:p>
                      <a:r>
                        <a:rPr lang="en-US" sz="1200" kern="1200" dirty="0">
                          <a:solidFill>
                            <a:schemeClr val="dk1"/>
                          </a:solidFill>
                          <a:latin typeface="+mn-lt"/>
                          <a:ea typeface="+mn-ea"/>
                          <a:cs typeface="+mn-cs"/>
                        </a:rPr>
                        <a:t>This is the day of the interest capitalization.</a:t>
                      </a:r>
                    </a:p>
                    <a:p>
                      <a:r>
                        <a:rPr lang="en-US" sz="1200" kern="1200" dirty="0">
                          <a:solidFill>
                            <a:schemeClr val="dk1"/>
                          </a:solidFill>
                          <a:latin typeface="+mn-lt"/>
                          <a:ea typeface="+mn-ea"/>
                          <a:cs typeface="+mn-cs"/>
                        </a:rPr>
                        <a:t>Possible value:</a:t>
                      </a:r>
                    </a:p>
                    <a:p>
                      <a:pPr marL="171450" lvl="0" indent="-171450">
                        <a:buFont typeface="Arial" panose="020B0604020202020204" pitchFamily="34" charset="0"/>
                        <a:buChar char="•"/>
                      </a:pPr>
                      <a:r>
                        <a:rPr lang="en-US" sz="1200" kern="1200" dirty="0">
                          <a:solidFill>
                            <a:schemeClr val="dk1"/>
                          </a:solidFill>
                          <a:latin typeface="+mn-lt"/>
                          <a:ea typeface="+mn-ea"/>
                          <a:cs typeface="+mn-cs"/>
                        </a:rPr>
                        <a:t>Day</a:t>
                      </a:r>
                    </a:p>
                    <a:p>
                      <a:pPr marL="171450" lvl="0" indent="-171450">
                        <a:buFont typeface="Arial" panose="020B0604020202020204" pitchFamily="34" charset="0"/>
                        <a:buChar char="•"/>
                      </a:pPr>
                      <a:r>
                        <a:rPr lang="en-US" sz="1200" kern="1200" dirty="0">
                          <a:solidFill>
                            <a:schemeClr val="dk1"/>
                          </a:solidFill>
                          <a:latin typeface="+mn-lt"/>
                          <a:ea typeface="+mn-ea"/>
                          <a:cs typeface="+mn-cs"/>
                        </a:rPr>
                        <a:t>Last calendar day</a:t>
                      </a:r>
                    </a:p>
                    <a:p>
                      <a:pPr marL="171450" lvl="0" indent="-171450">
                        <a:buFont typeface="Arial" panose="020B0604020202020204" pitchFamily="34" charset="0"/>
                        <a:buChar char="•"/>
                      </a:pPr>
                      <a:r>
                        <a:rPr lang="en-US" sz="1200" kern="1200" dirty="0">
                          <a:solidFill>
                            <a:schemeClr val="dk1"/>
                          </a:solidFill>
                          <a:latin typeface="+mn-lt"/>
                          <a:ea typeface="+mn-ea"/>
                          <a:cs typeface="+mn-cs"/>
                        </a:rPr>
                        <a:t>Last business day (This is additional options available in card client, if  “last calendar Day selected and  “Holiday preference” = “Previous business day”)</a:t>
                      </a:r>
                    </a:p>
                    <a:p>
                      <a:pPr marL="171450" lvl="0" indent="-171450">
                        <a:buFont typeface="Arial" panose="020B0604020202020204" pitchFamily="34" charset="0"/>
                        <a:buChar char="•"/>
                      </a:pPr>
                      <a:r>
                        <a:rPr lang="en-US" sz="1200" kern="1200" dirty="0">
                          <a:solidFill>
                            <a:schemeClr val="dk1"/>
                          </a:solidFill>
                          <a:latin typeface="+mn-lt"/>
                          <a:ea typeface="+mn-ea"/>
                          <a:cs typeface="+mn-cs"/>
                        </a:rPr>
                        <a:t>At EOC </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503586345"/>
                  </a:ext>
                </a:extLst>
              </a:tr>
              <a:tr h="469468">
                <a:tc>
                  <a:txBody>
                    <a:bodyPr/>
                    <a:lstStyle/>
                    <a:p>
                      <a:r>
                        <a:rPr lang="en-US" sz="1200" kern="1200" dirty="0">
                          <a:solidFill>
                            <a:schemeClr val="dk1"/>
                          </a:solidFill>
                          <a:latin typeface="+mn-lt"/>
                          <a:ea typeface="+mn-ea"/>
                          <a:cs typeface="+mn-cs"/>
                        </a:rPr>
                        <a:t>Threshold Amount</a:t>
                      </a:r>
                    </a:p>
                  </a:txBody>
                  <a:tcPr/>
                </a:tc>
                <a:tc>
                  <a:txBody>
                    <a:bodyPr/>
                    <a:lstStyle/>
                    <a:p>
                      <a:r>
                        <a:rPr lang="en-US" sz="1200" kern="1200" dirty="0">
                          <a:solidFill>
                            <a:schemeClr val="dk1"/>
                          </a:solidFill>
                          <a:latin typeface="+mn-lt"/>
                          <a:ea typeface="+mn-ea"/>
                          <a:cs typeface="+mn-cs"/>
                        </a:rPr>
                        <a:t>This is the threshold for interest capitalization, if accrued interest is less than mentioned threshold ,than no capitalization will be performed for the account.</a:t>
                      </a:r>
                    </a:p>
                  </a:txBody>
                  <a:tcPr/>
                </a:tc>
                <a:extLst>
                  <a:ext uri="{0D108BD9-81ED-4DB2-BD59-A6C34878D82A}">
                    <a16:rowId xmlns:a16="http://schemas.microsoft.com/office/drawing/2014/main" val="96397147"/>
                  </a:ext>
                </a:extLst>
              </a:tr>
              <a:tr h="469468">
                <a:tc>
                  <a:txBody>
                    <a:bodyPr/>
                    <a:lstStyle/>
                    <a:p>
                      <a:r>
                        <a:rPr lang="en-US" sz="1200" kern="1200" dirty="0">
                          <a:solidFill>
                            <a:schemeClr val="dk1"/>
                          </a:solidFill>
                          <a:latin typeface="+mn-lt"/>
                          <a:ea typeface="+mn-ea"/>
                          <a:cs typeface="+mn-cs"/>
                        </a:rPr>
                        <a:t>Treat Overdue as balance</a:t>
                      </a:r>
                    </a:p>
                  </a:txBody>
                  <a:tcPr/>
                </a:tc>
                <a:tc>
                  <a:txBody>
                    <a:bodyPr/>
                    <a:lstStyle/>
                    <a:p>
                      <a:r>
                        <a:rPr lang="en-US" sz="1200" kern="1200" dirty="0">
                          <a:solidFill>
                            <a:schemeClr val="dk1"/>
                          </a:solidFill>
                          <a:latin typeface="+mn-lt"/>
                          <a:ea typeface="+mn-ea"/>
                          <a:cs typeface="+mn-cs"/>
                        </a:rPr>
                        <a:t>If this flag is yes , system treats overdue balance also as outstanding balance and apply debit interest</a:t>
                      </a:r>
                    </a:p>
                  </a:txBody>
                  <a:tcPr/>
                </a:tc>
                <a:extLst>
                  <a:ext uri="{0D108BD9-81ED-4DB2-BD59-A6C34878D82A}">
                    <a16:rowId xmlns:a16="http://schemas.microsoft.com/office/drawing/2014/main" val="3126699834"/>
                  </a:ext>
                </a:extLst>
              </a:tr>
            </a:tbl>
          </a:graphicData>
        </a:graphic>
      </p:graphicFrame>
    </p:spTree>
    <p:extLst>
      <p:ext uri="{BB962C8B-B14F-4D97-AF65-F5344CB8AC3E}">
        <p14:creationId xmlns:p14="http://schemas.microsoft.com/office/powerpoint/2010/main" val="298715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6BD870-2447-4753-8B8D-F430619D1406}"/>
              </a:ext>
            </a:extLst>
          </p:cNvPr>
          <p:cNvGraphicFramePr>
            <a:graphicFrameLocks noGrp="1"/>
          </p:cNvGraphicFramePr>
          <p:nvPr>
            <p:ph idx="1"/>
            <p:extLst>
              <p:ext uri="{D42A27DB-BD31-4B8C-83A1-F6EECF244321}">
                <p14:modId xmlns:p14="http://schemas.microsoft.com/office/powerpoint/2010/main" val="2999616950"/>
              </p:ext>
            </p:extLst>
          </p:nvPr>
        </p:nvGraphicFramePr>
        <p:xfrm>
          <a:off x="885825" y="372110"/>
          <a:ext cx="10467975" cy="420624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636327165"/>
                    </a:ext>
                  </a:extLst>
                </a:gridCol>
                <a:gridCol w="9182100">
                  <a:extLst>
                    <a:ext uri="{9D8B030D-6E8A-4147-A177-3AD203B41FA5}">
                      <a16:colId xmlns:a16="http://schemas.microsoft.com/office/drawing/2014/main" val="4133562097"/>
                    </a:ext>
                  </a:extLst>
                </a:gridCol>
              </a:tblGrid>
              <a:tr h="247787">
                <a:tc>
                  <a:txBody>
                    <a:bodyPr/>
                    <a:lstStyle/>
                    <a:p>
                      <a:r>
                        <a:rPr lang="en-US" dirty="0"/>
                        <a:t>Field Name</a:t>
                      </a:r>
                    </a:p>
                  </a:txBody>
                  <a:tcPr/>
                </a:tc>
                <a:tc>
                  <a:txBody>
                    <a:bodyPr/>
                    <a:lstStyle/>
                    <a:p>
                      <a:r>
                        <a:rPr lang="en-US" dirty="0"/>
                        <a:t>Functionality</a:t>
                      </a:r>
                    </a:p>
                  </a:txBody>
                  <a:tcPr/>
                </a:tc>
                <a:extLst>
                  <a:ext uri="{0D108BD9-81ED-4DB2-BD59-A6C34878D82A}">
                    <a16:rowId xmlns:a16="http://schemas.microsoft.com/office/drawing/2014/main" val="4158972500"/>
                  </a:ext>
                </a:extLst>
              </a:tr>
              <a:tr h="309734">
                <a:tc>
                  <a:txBody>
                    <a:bodyPr/>
                    <a:lstStyle/>
                    <a:p>
                      <a:r>
                        <a:rPr lang="en-US" sz="1200" kern="1200" dirty="0">
                          <a:solidFill>
                            <a:schemeClr val="dk1"/>
                          </a:solidFill>
                          <a:latin typeface="+mn-lt"/>
                          <a:ea typeface="+mn-ea"/>
                          <a:cs typeface="+mn-cs"/>
                        </a:rPr>
                        <a:t>Reverse Accrual Overdue</a:t>
                      </a:r>
                    </a:p>
                  </a:txBody>
                  <a:tcPr/>
                </a:tc>
                <a:tc>
                  <a:txBody>
                    <a:bodyPr/>
                    <a:lstStyle/>
                    <a:p>
                      <a:r>
                        <a:rPr lang="en-US" sz="1200" kern="1200" dirty="0">
                          <a:solidFill>
                            <a:schemeClr val="dk1"/>
                          </a:solidFill>
                          <a:latin typeface="+mn-lt"/>
                          <a:ea typeface="+mn-ea"/>
                          <a:cs typeface="+mn-cs"/>
                        </a:rPr>
                        <a:t>IF this flag is checked , then once user makes the payment within grace days, then system reverse the accrual done on the overdue amount</a:t>
                      </a:r>
                    </a:p>
                  </a:txBody>
                  <a:tcPr/>
                </a:tc>
                <a:extLst>
                  <a:ext uri="{0D108BD9-81ED-4DB2-BD59-A6C34878D82A}">
                    <a16:rowId xmlns:a16="http://schemas.microsoft.com/office/drawing/2014/main" val="847494941"/>
                  </a:ext>
                </a:extLst>
              </a:tr>
              <a:tr h="681415">
                <a:tc>
                  <a:txBody>
                    <a:bodyPr/>
                    <a:lstStyle/>
                    <a:p>
                      <a:r>
                        <a:rPr lang="en-US" sz="1200" dirty="0"/>
                        <a:t>Replenishment method </a:t>
                      </a:r>
                      <a:endParaRPr lang="en-US" sz="1200" kern="1200" dirty="0">
                        <a:solidFill>
                          <a:schemeClr val="dk1"/>
                        </a:solidFill>
                        <a:latin typeface="+mn-lt"/>
                        <a:ea typeface="+mn-ea"/>
                        <a:cs typeface="+mn-cs"/>
                      </a:endParaRPr>
                    </a:p>
                  </a:txBody>
                  <a:tcPr/>
                </a:tc>
                <a:tc>
                  <a:txBody>
                    <a:bodyPr/>
                    <a:lstStyle/>
                    <a:p>
                      <a:pPr marL="0" algn="l" defTabSz="914400" rtl="0" eaLnBrk="1" latinLnBrk="0" hangingPunct="1"/>
                      <a:r>
                        <a:rPr lang="en-US" sz="1200" kern="1200" dirty="0">
                          <a:solidFill>
                            <a:schemeClr val="dk1"/>
                          </a:solidFill>
                          <a:latin typeface="+mn-lt"/>
                          <a:ea typeface="+mn-ea"/>
                          <a:cs typeface="+mn-cs"/>
                        </a:rPr>
                        <a:t>The replenishment is performed when the payment is received on the account. The process reduces the balances with the payment amount in the specified replenishment order. </a:t>
                      </a:r>
                    </a:p>
                    <a:p>
                      <a:pPr marL="0" lvl="0" indent="-2857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By Balance class order only</a:t>
                      </a:r>
                    </a:p>
                    <a:p>
                      <a:pPr marL="0" indent="-2857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By Age in balance class order</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420238489"/>
                  </a:ext>
                </a:extLst>
              </a:tr>
              <a:tr h="199607">
                <a:tc>
                  <a:txBody>
                    <a:bodyPr/>
                    <a:lstStyle/>
                    <a:p>
                      <a:r>
                        <a:rPr lang="en-US" sz="1200" kern="1200" dirty="0">
                          <a:solidFill>
                            <a:schemeClr val="dk1"/>
                          </a:solidFill>
                          <a:latin typeface="+mn-lt"/>
                          <a:ea typeface="+mn-ea"/>
                          <a:cs typeface="+mn-cs"/>
                        </a:rPr>
                        <a:t>Balance Class</a:t>
                      </a:r>
                    </a:p>
                  </a:txBody>
                  <a:tcPr/>
                </a:tc>
                <a:tc>
                  <a:txBody>
                    <a:bodyPr/>
                    <a:lstStyle/>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277015307"/>
                  </a:ext>
                </a:extLst>
              </a:tr>
              <a:tr h="309734">
                <a:tc>
                  <a:txBody>
                    <a:bodyPr/>
                    <a:lstStyle/>
                    <a:p>
                      <a:r>
                        <a:rPr lang="en-US" sz="1200" kern="1200" dirty="0">
                          <a:solidFill>
                            <a:schemeClr val="dk1"/>
                          </a:solidFill>
                          <a:latin typeface="+mn-lt"/>
                          <a:ea typeface="+mn-ea"/>
                          <a:cs typeface="+mn-cs"/>
                        </a:rPr>
                        <a:t>Balance Class name</a:t>
                      </a:r>
                    </a:p>
                  </a:txBody>
                  <a:tcPr/>
                </a:tc>
                <a:tc>
                  <a:txBody>
                    <a:bodyPr/>
                    <a:lstStyle/>
                    <a:p>
                      <a:r>
                        <a:rPr lang="en-US" sz="1200" kern="1200" dirty="0">
                          <a:solidFill>
                            <a:schemeClr val="dk1"/>
                          </a:solidFill>
                          <a:latin typeface="+mn-lt"/>
                          <a:ea typeface="+mn-ea"/>
                          <a:cs typeface="+mn-cs"/>
                        </a:rPr>
                        <a:t>This is the name of the balance </a:t>
                      </a:r>
                      <a:r>
                        <a:rPr lang="en-US" sz="1200" kern="1200" dirty="0" err="1">
                          <a:solidFill>
                            <a:schemeClr val="dk1"/>
                          </a:solidFill>
                          <a:latin typeface="+mn-lt"/>
                          <a:ea typeface="+mn-ea"/>
                          <a:cs typeface="+mn-cs"/>
                        </a:rPr>
                        <a:t>class,it</a:t>
                      </a:r>
                      <a:r>
                        <a:rPr lang="en-US" sz="1200" kern="1200" dirty="0">
                          <a:solidFill>
                            <a:schemeClr val="dk1"/>
                          </a:solidFill>
                          <a:latin typeface="+mn-lt"/>
                          <a:ea typeface="+mn-ea"/>
                          <a:cs typeface="+mn-cs"/>
                        </a:rPr>
                        <a:t> is amendable and unique. Changes should get updated online in all the screens.</a:t>
                      </a:r>
                    </a:p>
                  </a:txBody>
                  <a:tcPr/>
                </a:tc>
                <a:extLst>
                  <a:ext uri="{0D108BD9-81ED-4DB2-BD59-A6C34878D82A}">
                    <a16:rowId xmlns:a16="http://schemas.microsoft.com/office/drawing/2014/main" val="2385920440"/>
                  </a:ext>
                </a:extLst>
              </a:tr>
              <a:tr h="309734">
                <a:tc>
                  <a:txBody>
                    <a:bodyPr/>
                    <a:lstStyle/>
                    <a:p>
                      <a:r>
                        <a:rPr lang="en-US" sz="1200" dirty="0">
                          <a:effectLst/>
                        </a:rPr>
                        <a:t>Cycle capitalize interest</a:t>
                      </a: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Current Cycle, Next Cycle. This setting </a:t>
                      </a:r>
                      <a:r>
                        <a:rPr lang="en-US" sz="1200" kern="1200" dirty="0" err="1">
                          <a:solidFill>
                            <a:schemeClr val="dk1"/>
                          </a:solidFill>
                          <a:latin typeface="+mn-lt"/>
                          <a:ea typeface="+mn-ea"/>
                          <a:cs typeface="+mn-cs"/>
                        </a:rPr>
                        <a:t>futher</a:t>
                      </a:r>
                      <a:r>
                        <a:rPr lang="en-US" sz="1200" kern="1200" dirty="0">
                          <a:solidFill>
                            <a:schemeClr val="dk1"/>
                          </a:solidFill>
                          <a:latin typeface="+mn-lt"/>
                          <a:ea typeface="+mn-ea"/>
                          <a:cs typeface="+mn-cs"/>
                        </a:rPr>
                        <a:t> follows the settings done for Capitalization date.</a:t>
                      </a:r>
                    </a:p>
                  </a:txBody>
                  <a:tcPr/>
                </a:tc>
                <a:extLst>
                  <a:ext uri="{0D108BD9-81ED-4DB2-BD59-A6C34878D82A}">
                    <a16:rowId xmlns:a16="http://schemas.microsoft.com/office/drawing/2014/main" val="2745615728"/>
                  </a:ext>
                </a:extLst>
              </a:tr>
              <a:tr h="199607">
                <a:tc>
                  <a:txBody>
                    <a:bodyPr/>
                    <a:lstStyle/>
                    <a:p>
                      <a:r>
                        <a:rPr lang="en-US" sz="1200" dirty="0">
                          <a:effectLst/>
                        </a:rPr>
                        <a:t>Reverse accrual </a:t>
                      </a: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1. No 2. On Full settlement 3. On full settlement if not rolled over. This setting further follow the setup done for Reverse accrual overdue field.</a:t>
                      </a:r>
                    </a:p>
                  </a:txBody>
                  <a:tcPr/>
                </a:tc>
                <a:extLst>
                  <a:ext uri="{0D108BD9-81ED-4DB2-BD59-A6C34878D82A}">
                    <a16:rowId xmlns:a16="http://schemas.microsoft.com/office/drawing/2014/main" val="452408895"/>
                  </a:ext>
                </a:extLst>
              </a:tr>
              <a:tr h="199607">
                <a:tc>
                  <a:txBody>
                    <a:bodyPr/>
                    <a:lstStyle/>
                    <a:p>
                      <a:r>
                        <a:rPr lang="en-US" sz="1200" kern="1200" dirty="0">
                          <a:solidFill>
                            <a:schemeClr val="dk1"/>
                          </a:solidFill>
                          <a:latin typeface="+mn-lt"/>
                          <a:ea typeface="+mn-ea"/>
                          <a:cs typeface="+mn-cs"/>
                        </a:rPr>
                        <a:t>Transaction code</a:t>
                      </a:r>
                    </a:p>
                  </a:txBody>
                  <a:tcPr/>
                </a:tc>
                <a:tc>
                  <a:txBody>
                    <a:bodyPr/>
                    <a:lstStyle/>
                    <a:p>
                      <a:r>
                        <a:rPr lang="en-US" sz="1200" kern="1200" dirty="0">
                          <a:solidFill>
                            <a:schemeClr val="dk1"/>
                          </a:solidFill>
                          <a:latin typeface="+mn-lt"/>
                          <a:ea typeface="+mn-ea"/>
                          <a:cs typeface="+mn-cs"/>
                        </a:rPr>
                        <a:t>Here will select transaction codes , that will be available only for this balance class transactions.</a:t>
                      </a:r>
                    </a:p>
                  </a:txBody>
                  <a:tcPr/>
                </a:tc>
                <a:extLst>
                  <a:ext uri="{0D108BD9-81ED-4DB2-BD59-A6C34878D82A}">
                    <a16:rowId xmlns:a16="http://schemas.microsoft.com/office/drawing/2014/main" val="2835655617"/>
                  </a:ext>
                </a:extLst>
              </a:tr>
              <a:tr h="495011">
                <a:tc>
                  <a:txBody>
                    <a:bodyPr/>
                    <a:lstStyle/>
                    <a:p>
                      <a:r>
                        <a:rPr lang="en-US" sz="1200" kern="1200" dirty="0">
                          <a:solidFill>
                            <a:schemeClr val="dk1"/>
                          </a:solidFill>
                          <a:latin typeface="+mn-lt"/>
                          <a:ea typeface="+mn-ea"/>
                          <a:cs typeface="+mn-cs"/>
                        </a:rPr>
                        <a:t>Interest Group</a:t>
                      </a:r>
                    </a:p>
                  </a:txBody>
                  <a:tcPr/>
                </a:tc>
                <a:tc>
                  <a:txBody>
                    <a:bodyPr/>
                    <a:lstStyle/>
                    <a:p>
                      <a:r>
                        <a:rPr lang="en-US" sz="1200" kern="1200" dirty="0">
                          <a:solidFill>
                            <a:schemeClr val="dk1"/>
                          </a:solidFill>
                          <a:latin typeface="+mn-lt"/>
                          <a:ea typeface="+mn-ea"/>
                          <a:cs typeface="+mn-cs"/>
                        </a:rPr>
                        <a:t>The Interest Groups is used to provide different rates to different segments of accounts within a product. In the Interest group the Interest rate schemes is linked to the interest types and balance classes that are applicable for the product. </a:t>
                      </a:r>
                    </a:p>
                    <a:p>
                      <a:r>
                        <a:rPr lang="en-US" sz="1200" kern="1200" dirty="0">
                          <a:solidFill>
                            <a:schemeClr val="dk1"/>
                          </a:solidFill>
                          <a:latin typeface="+mn-lt"/>
                          <a:ea typeface="+mn-ea"/>
                          <a:cs typeface="+mn-cs"/>
                        </a:rPr>
                        <a:t>It is possible to create several interest groups per product</a:t>
                      </a:r>
                    </a:p>
                  </a:txBody>
                  <a:tcPr/>
                </a:tc>
                <a:extLst>
                  <a:ext uri="{0D108BD9-81ED-4DB2-BD59-A6C34878D82A}">
                    <a16:rowId xmlns:a16="http://schemas.microsoft.com/office/drawing/2014/main" val="381841965"/>
                  </a:ext>
                </a:extLst>
              </a:tr>
            </a:tbl>
          </a:graphicData>
        </a:graphic>
      </p:graphicFrame>
      <p:pic>
        <p:nvPicPr>
          <p:cNvPr id="5" name="Picture 4">
            <a:extLst>
              <a:ext uri="{FF2B5EF4-FFF2-40B4-BE49-F238E27FC236}">
                <a16:creationId xmlns:a16="http://schemas.microsoft.com/office/drawing/2014/main" id="{503050E4-50FF-411A-AB76-92A25F292138}"/>
              </a:ext>
            </a:extLst>
          </p:cNvPr>
          <p:cNvPicPr>
            <a:picLocks noChangeAspect="1"/>
          </p:cNvPicPr>
          <p:nvPr/>
        </p:nvPicPr>
        <p:blipFill>
          <a:blip r:embed="rId2"/>
          <a:stretch>
            <a:fillRect/>
          </a:stretch>
        </p:blipFill>
        <p:spPr>
          <a:xfrm>
            <a:off x="2219366" y="4514584"/>
            <a:ext cx="6101821" cy="2287757"/>
          </a:xfrm>
          <a:prstGeom prst="rect">
            <a:avLst/>
          </a:prstGeom>
        </p:spPr>
      </p:pic>
    </p:spTree>
    <p:extLst>
      <p:ext uri="{BB962C8B-B14F-4D97-AF65-F5344CB8AC3E}">
        <p14:creationId xmlns:p14="http://schemas.microsoft.com/office/powerpoint/2010/main" val="334101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62C3752-F875-4B25-BCE7-82CFC71FDFC1}"/>
              </a:ext>
            </a:extLst>
          </p:cNvPr>
          <p:cNvGraphicFramePr>
            <a:graphicFrameLocks noGrp="1"/>
          </p:cNvGraphicFramePr>
          <p:nvPr>
            <p:ph idx="1"/>
            <p:extLst>
              <p:ext uri="{D42A27DB-BD31-4B8C-83A1-F6EECF244321}">
                <p14:modId xmlns:p14="http://schemas.microsoft.com/office/powerpoint/2010/main" val="2005356560"/>
              </p:ext>
            </p:extLst>
          </p:nvPr>
        </p:nvGraphicFramePr>
        <p:xfrm>
          <a:off x="999067" y="457200"/>
          <a:ext cx="10354733" cy="20167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3512114213"/>
                    </a:ext>
                  </a:extLst>
                </a:gridCol>
                <a:gridCol w="1727200">
                  <a:extLst>
                    <a:ext uri="{9D8B030D-6E8A-4147-A177-3AD203B41FA5}">
                      <a16:colId xmlns:a16="http://schemas.microsoft.com/office/drawing/2014/main" val="4155906310"/>
                    </a:ext>
                  </a:extLst>
                </a:gridCol>
                <a:gridCol w="1617133">
                  <a:extLst>
                    <a:ext uri="{9D8B030D-6E8A-4147-A177-3AD203B41FA5}">
                      <a16:colId xmlns:a16="http://schemas.microsoft.com/office/drawing/2014/main" val="2717312168"/>
                    </a:ext>
                  </a:extLst>
                </a:gridCol>
                <a:gridCol w="2853267">
                  <a:extLst>
                    <a:ext uri="{9D8B030D-6E8A-4147-A177-3AD203B41FA5}">
                      <a16:colId xmlns:a16="http://schemas.microsoft.com/office/drawing/2014/main" val="4203154884"/>
                    </a:ext>
                  </a:extLst>
                </a:gridCol>
                <a:gridCol w="2912533">
                  <a:extLst>
                    <a:ext uri="{9D8B030D-6E8A-4147-A177-3AD203B41FA5}">
                      <a16:colId xmlns:a16="http://schemas.microsoft.com/office/drawing/2014/main" val="1846518513"/>
                    </a:ext>
                  </a:extLst>
                </a:gridCol>
              </a:tblGrid>
              <a:tr h="370840">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2429721159"/>
                  </a:ext>
                </a:extLst>
              </a:tr>
              <a:tr h="370840">
                <a:tc>
                  <a:txBody>
                    <a:bodyPr/>
                    <a:lstStyle/>
                    <a:p>
                      <a:r>
                        <a:rPr lang="en-US" sz="1200" kern="1200" dirty="0">
                          <a:solidFill>
                            <a:schemeClr val="dk1"/>
                          </a:solidFill>
                          <a:latin typeface="+mn-lt"/>
                          <a:ea typeface="+mn-ea"/>
                          <a:cs typeface="+mn-cs"/>
                        </a:rPr>
                        <a:t>Charge Group</a:t>
                      </a:r>
                    </a:p>
                  </a:txBody>
                  <a:tcPr/>
                </a:tc>
                <a:tc>
                  <a:txBody>
                    <a:bodyPr/>
                    <a:lstStyle/>
                    <a:p>
                      <a:r>
                        <a:rPr lang="en-US" sz="1200" kern="1200" dirty="0">
                          <a:solidFill>
                            <a:schemeClr val="dk1"/>
                          </a:solidFill>
                          <a:latin typeface="+mn-lt"/>
                          <a:ea typeface="+mn-ea"/>
                          <a:cs typeface="+mn-cs"/>
                        </a:rPr>
                        <a:t>Charge group setup for product</a:t>
                      </a:r>
                    </a:p>
                  </a:txBody>
                  <a:tcPr/>
                </a:tc>
                <a:tc>
                  <a:txBody>
                    <a:bodyPr/>
                    <a:lstStyle/>
                    <a:p>
                      <a:r>
                        <a:rPr lang="en-US" sz="1200" kern="1200" dirty="0">
                          <a:solidFill>
                            <a:schemeClr val="dk1"/>
                          </a:solidFill>
                          <a:latin typeface="+mn-lt"/>
                          <a:ea typeface="+mn-ea"/>
                          <a:cs typeface="+mn-cs"/>
                        </a:rPr>
                        <a:t>View, create, edit and delete the setup</a:t>
                      </a:r>
                    </a:p>
                  </a:txBody>
                  <a:tcPr/>
                </a:tc>
                <a:tc>
                  <a:txBody>
                    <a:bodyPr/>
                    <a:lstStyle/>
                    <a:p>
                      <a:r>
                        <a:rPr lang="en-US" sz="1200" kern="1200" dirty="0">
                          <a:solidFill>
                            <a:schemeClr val="dk1"/>
                          </a:solidFill>
                          <a:latin typeface="+mn-lt"/>
                          <a:ea typeface="+mn-ea"/>
                          <a:cs typeface="+mn-cs"/>
                        </a:rPr>
                        <a:t>The Charge Groups is used to provide different charges and prices to different segments of accounts within a product. The charges setup at the institution level is linked to the Charge group.</a:t>
                      </a:r>
                    </a:p>
                  </a:txBody>
                  <a:tcPr/>
                </a:tc>
                <a:tc>
                  <a:txBody>
                    <a:bodyPr/>
                    <a:lstStyle/>
                    <a:p>
                      <a:pPr marL="285750" indent="-285750">
                        <a:buFont typeface="Arial" panose="020B0604020202020204" pitchFamily="34" charset="0"/>
                        <a:buChar char="•"/>
                      </a:pPr>
                      <a:r>
                        <a:rPr lang="en-US" sz="1200" kern="1200" dirty="0">
                          <a:solidFill>
                            <a:schemeClr val="dk1"/>
                          </a:solidFill>
                          <a:latin typeface="+mn-lt"/>
                          <a:ea typeface="+mn-ea"/>
                          <a:cs typeface="+mn-cs"/>
                        </a:rPr>
                        <a:t>It must be possible to create several charge groups per product. </a:t>
                      </a:r>
                    </a:p>
                    <a:p>
                      <a:pPr marL="285750" indent="-285750">
                        <a:buFont typeface="Arial" panose="020B0604020202020204" pitchFamily="34" charset="0"/>
                        <a:buChar char="•"/>
                      </a:pPr>
                      <a:r>
                        <a:rPr lang="en-US" sz="1200" kern="1200" dirty="0">
                          <a:solidFill>
                            <a:schemeClr val="dk1"/>
                          </a:solidFill>
                          <a:latin typeface="+mn-lt"/>
                          <a:ea typeface="+mn-ea"/>
                          <a:cs typeface="+mn-cs"/>
                        </a:rPr>
                        <a:t>One of the charge group must be defined as a default</a:t>
                      </a:r>
                    </a:p>
                  </a:txBody>
                  <a:tcPr/>
                </a:tc>
                <a:extLst>
                  <a:ext uri="{0D108BD9-81ED-4DB2-BD59-A6C34878D82A}">
                    <a16:rowId xmlns:a16="http://schemas.microsoft.com/office/drawing/2014/main" val="457216260"/>
                  </a:ext>
                </a:extLst>
              </a:tr>
              <a:tr h="370840">
                <a:tc>
                  <a:txBody>
                    <a:bodyPr/>
                    <a:lstStyle/>
                    <a:p>
                      <a:r>
                        <a:rPr lang="en-US" sz="1200" kern="1200" dirty="0">
                          <a:solidFill>
                            <a:schemeClr val="dk1"/>
                          </a:solidFill>
                          <a:latin typeface="+mn-lt"/>
                          <a:ea typeface="+mn-ea"/>
                          <a:cs typeface="+mn-cs"/>
                        </a:rPr>
                        <a:t>Cycle Group linking at product</a:t>
                      </a:r>
                    </a:p>
                  </a:txBody>
                  <a:tcPr/>
                </a:tc>
                <a:tc>
                  <a:txBody>
                    <a:bodyPr/>
                    <a:lstStyle/>
                    <a:p>
                      <a:r>
                        <a:rPr lang="en-US" sz="1200" kern="1200" dirty="0">
                          <a:solidFill>
                            <a:schemeClr val="dk1"/>
                          </a:solidFill>
                          <a:latin typeface="+mn-lt"/>
                          <a:ea typeface="+mn-ea"/>
                          <a:cs typeface="+mn-cs"/>
                        </a:rPr>
                        <a:t>Linking and delinking of cycle group at product level</a:t>
                      </a:r>
                    </a:p>
                  </a:txBody>
                  <a:tcPr/>
                </a:tc>
                <a:tc>
                  <a:txBody>
                    <a:bodyPr/>
                    <a:lstStyle/>
                    <a:p>
                      <a:r>
                        <a:rPr lang="en-US" sz="1200" kern="1200" dirty="0">
                          <a:solidFill>
                            <a:schemeClr val="dk1"/>
                          </a:solidFill>
                          <a:latin typeface="+mn-lt"/>
                          <a:ea typeface="+mn-ea"/>
                          <a:cs typeface="+mn-cs"/>
                        </a:rPr>
                        <a:t>Link cycle group at product level</a:t>
                      </a:r>
                    </a:p>
                  </a:txBody>
                  <a:tcPr/>
                </a:tc>
                <a:tc>
                  <a:txBody>
                    <a:bodyPr/>
                    <a:lstStyle/>
                    <a:p>
                      <a:r>
                        <a:rPr lang="en-US" sz="1200" kern="1200" dirty="0">
                          <a:solidFill>
                            <a:schemeClr val="dk1"/>
                          </a:solidFill>
                          <a:latin typeface="+mn-lt"/>
                          <a:ea typeface="+mn-ea"/>
                          <a:cs typeface="+mn-cs"/>
                        </a:rPr>
                        <a:t>Multiple cycle group can be linked at product level</a:t>
                      </a:r>
                    </a:p>
                  </a:txBody>
                  <a:tcPr/>
                </a:tc>
                <a:tc>
                  <a:txBody>
                    <a:bodyPr/>
                    <a:lstStyle/>
                    <a:p>
                      <a:pPr marL="285750" indent="-285750">
                        <a:buFont typeface="Arial" panose="020B0604020202020204" pitchFamily="34" charset="0"/>
                        <a:buChar char="•"/>
                      </a:pPr>
                      <a:r>
                        <a:rPr lang="en-US" sz="1200" kern="1200" dirty="0">
                          <a:solidFill>
                            <a:schemeClr val="dk1"/>
                          </a:solidFill>
                          <a:latin typeface="+mn-lt"/>
                          <a:ea typeface="+mn-ea"/>
                          <a:cs typeface="+mn-cs"/>
                        </a:rPr>
                        <a:t>Linking of cycle group to any product is possible only when cycle plan is generated for the cycle group</a:t>
                      </a:r>
                    </a:p>
                  </a:txBody>
                  <a:tcPr/>
                </a:tc>
                <a:extLst>
                  <a:ext uri="{0D108BD9-81ED-4DB2-BD59-A6C34878D82A}">
                    <a16:rowId xmlns:a16="http://schemas.microsoft.com/office/drawing/2014/main" val="1898682151"/>
                  </a:ext>
                </a:extLst>
              </a:tr>
            </a:tbl>
          </a:graphicData>
        </a:graphic>
      </p:graphicFrame>
    </p:spTree>
    <p:extLst>
      <p:ext uri="{BB962C8B-B14F-4D97-AF65-F5344CB8AC3E}">
        <p14:creationId xmlns:p14="http://schemas.microsoft.com/office/powerpoint/2010/main" val="344053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F99048E-DAE3-48A8-B24F-EE14B213D6CC}"/>
              </a:ext>
            </a:extLst>
          </p:cNvPr>
          <p:cNvGraphicFramePr>
            <a:graphicFrameLocks noGrp="1"/>
          </p:cNvGraphicFramePr>
          <p:nvPr>
            <p:ph idx="1"/>
            <p:extLst>
              <p:ext uri="{D42A27DB-BD31-4B8C-83A1-F6EECF244321}">
                <p14:modId xmlns:p14="http://schemas.microsoft.com/office/powerpoint/2010/main" val="3182569885"/>
              </p:ext>
            </p:extLst>
          </p:nvPr>
        </p:nvGraphicFramePr>
        <p:xfrm>
          <a:off x="838200" y="200025"/>
          <a:ext cx="10515600" cy="594360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1978858900"/>
                    </a:ext>
                  </a:extLst>
                </a:gridCol>
                <a:gridCol w="1133475">
                  <a:extLst>
                    <a:ext uri="{9D8B030D-6E8A-4147-A177-3AD203B41FA5}">
                      <a16:colId xmlns:a16="http://schemas.microsoft.com/office/drawing/2014/main" val="3051092480"/>
                    </a:ext>
                  </a:extLst>
                </a:gridCol>
                <a:gridCol w="1609725">
                  <a:extLst>
                    <a:ext uri="{9D8B030D-6E8A-4147-A177-3AD203B41FA5}">
                      <a16:colId xmlns:a16="http://schemas.microsoft.com/office/drawing/2014/main" val="1426816947"/>
                    </a:ext>
                  </a:extLst>
                </a:gridCol>
                <a:gridCol w="1295400">
                  <a:extLst>
                    <a:ext uri="{9D8B030D-6E8A-4147-A177-3AD203B41FA5}">
                      <a16:colId xmlns:a16="http://schemas.microsoft.com/office/drawing/2014/main" val="1921221886"/>
                    </a:ext>
                  </a:extLst>
                </a:gridCol>
                <a:gridCol w="1325033">
                  <a:extLst>
                    <a:ext uri="{9D8B030D-6E8A-4147-A177-3AD203B41FA5}">
                      <a16:colId xmlns:a16="http://schemas.microsoft.com/office/drawing/2014/main" val="4219447428"/>
                    </a:ext>
                  </a:extLst>
                </a:gridCol>
                <a:gridCol w="4047067">
                  <a:extLst>
                    <a:ext uri="{9D8B030D-6E8A-4147-A177-3AD203B41FA5}">
                      <a16:colId xmlns:a16="http://schemas.microsoft.com/office/drawing/2014/main" val="3339293736"/>
                    </a:ext>
                  </a:extLst>
                </a:gridCol>
              </a:tblGrid>
              <a:tr h="200978">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gridSpan="2">
                  <a:txBody>
                    <a:bodyPr/>
                    <a:lstStyle/>
                    <a:p>
                      <a:r>
                        <a:rPr lang="en-US" sz="1200" dirty="0"/>
                        <a:t>Field Name</a:t>
                      </a:r>
                    </a:p>
                  </a:txBody>
                  <a:tcPr/>
                </a:tc>
                <a:tc hMerge="1">
                  <a:txBody>
                    <a:bodyPr/>
                    <a:lstStyle/>
                    <a:p>
                      <a:endParaRPr lang="en-US" sz="1200" dirty="0"/>
                    </a:p>
                  </a:txBody>
                  <a:tcPr/>
                </a:tc>
                <a:tc>
                  <a:txBody>
                    <a:bodyPr/>
                    <a:lstStyle/>
                    <a:p>
                      <a:r>
                        <a:rPr lang="en-US" sz="1200" dirty="0"/>
                        <a:t>Functionality Related to the module</a:t>
                      </a:r>
                    </a:p>
                  </a:txBody>
                  <a:tcPr/>
                </a:tc>
                <a:extLst>
                  <a:ext uri="{0D108BD9-81ED-4DB2-BD59-A6C34878D82A}">
                    <a16:rowId xmlns:a16="http://schemas.microsoft.com/office/drawing/2014/main" val="2276576999"/>
                  </a:ext>
                </a:extLst>
              </a:tr>
              <a:tr h="370840">
                <a:tc>
                  <a:txBody>
                    <a:bodyPr/>
                    <a:lstStyle/>
                    <a:p>
                      <a:r>
                        <a:rPr lang="en-US" sz="1200" kern="1200" dirty="0">
                          <a:solidFill>
                            <a:schemeClr val="dk1"/>
                          </a:solidFill>
                          <a:latin typeface="+mn-lt"/>
                          <a:ea typeface="+mn-ea"/>
                          <a:cs typeface="+mn-cs"/>
                        </a:rPr>
                        <a:t>Settlement</a:t>
                      </a:r>
                    </a:p>
                  </a:txBody>
                  <a:tcPr/>
                </a:tc>
                <a:tc>
                  <a:txBody>
                    <a:bodyPr/>
                    <a:lstStyle/>
                    <a:p>
                      <a:r>
                        <a:rPr lang="en-US" sz="1200" kern="1200" dirty="0">
                          <a:solidFill>
                            <a:schemeClr val="dk1"/>
                          </a:solidFill>
                          <a:latin typeface="+mn-lt"/>
                          <a:ea typeface="+mn-ea"/>
                          <a:cs typeface="+mn-cs"/>
                        </a:rPr>
                        <a:t>Minimum payment amount</a:t>
                      </a:r>
                    </a:p>
                  </a:txBody>
                  <a:tcPr/>
                </a:tc>
                <a:tc gridSpan="4">
                  <a:txBody>
                    <a:bodyPr/>
                    <a:lstStyle/>
                    <a:p>
                      <a:r>
                        <a:rPr lang="en-US" sz="1200" kern="1200" dirty="0">
                          <a:solidFill>
                            <a:schemeClr val="dk1"/>
                          </a:solidFill>
                          <a:latin typeface="+mn-lt"/>
                          <a:ea typeface="+mn-ea"/>
                          <a:cs typeface="+mn-cs"/>
                        </a:rPr>
                        <a:t>The Minimum Payment Amount is the amount that is required to be paid at due date in order not to go delinquent. The calculation rules for how the Minimum Payment Amount should be calculated is done on the product where the same rules applies for all accounts within the product. </a:t>
                      </a:r>
                    </a:p>
                  </a:txBody>
                  <a:tcPr/>
                </a:tc>
                <a:tc hMerge="1">
                  <a:txBody>
                    <a:bodyPr/>
                    <a:lstStyle/>
                    <a:p>
                      <a:endParaRPr lang="en-US"/>
                    </a:p>
                  </a:txBody>
                  <a:tcPr/>
                </a:tc>
                <a:tc hMerge="1">
                  <a:txBody>
                    <a:bodyPr/>
                    <a:lstStyle/>
                    <a:p>
                      <a:endParaRPr lang="en-US"/>
                    </a:p>
                  </a:txBody>
                  <a:tcPr/>
                </a:tc>
                <a:tc hMerge="1">
                  <a:txBody>
                    <a:bodyPr/>
                    <a:lstStyle/>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28716922"/>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dirty="0">
                          <a:effectLst/>
                        </a:rPr>
                        <a:t>Minimum Payment Amount Options</a:t>
                      </a:r>
                      <a:endParaRPr lang="en-US" sz="1200" kern="1200" dirty="0">
                        <a:solidFill>
                          <a:schemeClr val="dk1"/>
                        </a:solidFill>
                        <a:latin typeface="+mn-lt"/>
                        <a:ea typeface="+mn-ea"/>
                        <a:cs typeface="+mn-cs"/>
                      </a:endParaRPr>
                    </a:p>
                  </a:txBody>
                  <a:tcPr/>
                </a:tc>
                <a:tc gridSpan="2">
                  <a:txBody>
                    <a:bodyPr/>
                    <a:lstStyle/>
                    <a:p>
                      <a:r>
                        <a:rPr lang="en-US" sz="1200" kern="1200" dirty="0">
                          <a:solidFill>
                            <a:schemeClr val="dk1"/>
                          </a:solidFill>
                          <a:latin typeface="+mn-lt"/>
                          <a:ea typeface="+mn-ea"/>
                          <a:cs typeface="+mn-cs"/>
                        </a:rPr>
                        <a:t>Option for minimum payment amount calculation</a:t>
                      </a:r>
                    </a:p>
                    <a:p>
                      <a:r>
                        <a:rPr lang="en-US" sz="1200" kern="1200" dirty="0">
                          <a:solidFill>
                            <a:schemeClr val="dk1"/>
                          </a:solidFill>
                          <a:latin typeface="+mn-lt"/>
                          <a:ea typeface="+mn-ea"/>
                          <a:cs typeface="+mn-cs"/>
                        </a:rPr>
                        <a:t>No minimum payment amount</a:t>
                      </a:r>
                    </a:p>
                    <a:p>
                      <a:r>
                        <a:rPr lang="en-US" sz="1200" kern="1200" dirty="0">
                          <a:solidFill>
                            <a:schemeClr val="dk1"/>
                          </a:solidFill>
                          <a:latin typeface="+mn-lt"/>
                          <a:ea typeface="+mn-ea"/>
                          <a:cs typeface="+mn-cs"/>
                        </a:rPr>
                        <a:t>Fixed</a:t>
                      </a:r>
                    </a:p>
                    <a:p>
                      <a:r>
                        <a:rPr lang="en-US" sz="1200" kern="1200" dirty="0">
                          <a:solidFill>
                            <a:schemeClr val="dk1"/>
                          </a:solidFill>
                          <a:latin typeface="+mn-lt"/>
                          <a:ea typeface="+mn-ea"/>
                          <a:cs typeface="+mn-cs"/>
                        </a:rPr>
                        <a:t>Percentage</a:t>
                      </a:r>
                    </a:p>
                    <a:p>
                      <a:r>
                        <a:rPr lang="en-US" sz="1200" kern="1200" dirty="0">
                          <a:solidFill>
                            <a:schemeClr val="dk1"/>
                          </a:solidFill>
                          <a:latin typeface="+mn-lt"/>
                          <a:ea typeface="+mn-ea"/>
                          <a:cs typeface="+mn-cs"/>
                        </a:rPr>
                        <a:t>Outstanding balance</a:t>
                      </a:r>
                    </a:p>
                  </a:txBody>
                  <a:tcPr/>
                </a:tc>
                <a:tc hMerge="1">
                  <a:txBody>
                    <a:bodyPr/>
                    <a:lstStyle/>
                    <a:p>
                      <a:r>
                        <a:rPr lang="en-US" sz="1200" kern="1200" dirty="0">
                          <a:solidFill>
                            <a:schemeClr val="dk1"/>
                          </a:solidFill>
                          <a:latin typeface="+mn-lt"/>
                          <a:ea typeface="+mn-ea"/>
                          <a:cs typeface="+mn-cs"/>
                        </a:rPr>
                        <a:t>Option for minimum payment amount calculation</a:t>
                      </a:r>
                    </a:p>
                    <a:p>
                      <a:r>
                        <a:rPr lang="en-US" sz="1200" kern="1200" dirty="0">
                          <a:solidFill>
                            <a:schemeClr val="dk1"/>
                          </a:solidFill>
                          <a:latin typeface="+mn-lt"/>
                          <a:ea typeface="+mn-ea"/>
                          <a:cs typeface="+mn-cs"/>
                        </a:rPr>
                        <a:t>No minimum payment amount</a:t>
                      </a:r>
                    </a:p>
                    <a:p>
                      <a:r>
                        <a:rPr lang="en-US" sz="1200" kern="1200" dirty="0">
                          <a:solidFill>
                            <a:schemeClr val="dk1"/>
                          </a:solidFill>
                          <a:latin typeface="+mn-lt"/>
                          <a:ea typeface="+mn-ea"/>
                          <a:cs typeface="+mn-cs"/>
                        </a:rPr>
                        <a:t>Fixed</a:t>
                      </a:r>
                    </a:p>
                    <a:p>
                      <a:r>
                        <a:rPr lang="en-US" sz="1200" kern="1200" dirty="0">
                          <a:solidFill>
                            <a:schemeClr val="dk1"/>
                          </a:solidFill>
                          <a:latin typeface="+mn-lt"/>
                          <a:ea typeface="+mn-ea"/>
                          <a:cs typeface="+mn-cs"/>
                        </a:rPr>
                        <a:t>Percentage</a:t>
                      </a:r>
                    </a:p>
                    <a:p>
                      <a:r>
                        <a:rPr lang="en-US" sz="1200" kern="1200" dirty="0">
                          <a:solidFill>
                            <a:schemeClr val="dk1"/>
                          </a:solidFill>
                          <a:latin typeface="+mn-lt"/>
                          <a:ea typeface="+mn-ea"/>
                          <a:cs typeface="+mn-cs"/>
                        </a:rPr>
                        <a:t>Outstanding balance</a:t>
                      </a:r>
                    </a:p>
                  </a:txBody>
                  <a:tcPr/>
                </a:tc>
                <a:extLst>
                  <a:ext uri="{0D108BD9-81ED-4DB2-BD59-A6C34878D82A}">
                    <a16:rowId xmlns:a16="http://schemas.microsoft.com/office/drawing/2014/main" val="1116475487"/>
                  </a:ext>
                </a:extLst>
              </a:tr>
              <a:tr h="61468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kern="1200">
                          <a:solidFill>
                            <a:schemeClr val="dk1"/>
                          </a:solidFill>
                          <a:latin typeface="+mn-lt"/>
                          <a:ea typeface="+mn-ea"/>
                          <a:cs typeface="+mn-cs"/>
                        </a:rPr>
                        <a:t>Minimum payment amount default option</a:t>
                      </a:r>
                      <a:endParaRPr lang="en-US" sz="1200" kern="1200" dirty="0">
                        <a:solidFill>
                          <a:schemeClr val="dk1"/>
                        </a:solidFill>
                        <a:latin typeface="+mn-lt"/>
                        <a:ea typeface="+mn-ea"/>
                        <a:cs typeface="+mn-cs"/>
                      </a:endParaRPr>
                    </a:p>
                  </a:txBody>
                  <a:tcPr/>
                </a:tc>
                <a:tc gridSpan="2">
                  <a:txBody>
                    <a:bodyPr/>
                    <a:lstStyle/>
                    <a:p>
                      <a:r>
                        <a:rPr lang="en-US" sz="1200" kern="1200">
                          <a:solidFill>
                            <a:schemeClr val="dk1"/>
                          </a:solidFill>
                          <a:latin typeface="+mn-lt"/>
                          <a:ea typeface="+mn-ea"/>
                          <a:cs typeface="+mn-cs"/>
                        </a:rPr>
                        <a:t>We select any of the option to get defaulted at account level</a:t>
                      </a:r>
                      <a:endParaRPr lang="en-US" sz="1200" kern="1200" dirty="0">
                        <a:solidFill>
                          <a:schemeClr val="dk1"/>
                        </a:solidFill>
                        <a:latin typeface="+mn-lt"/>
                        <a:ea typeface="+mn-ea"/>
                        <a:cs typeface="+mn-cs"/>
                      </a:endParaRPr>
                    </a:p>
                  </a:txBody>
                  <a:tcPr/>
                </a:tc>
                <a:tc hMerge="1">
                  <a:txBody>
                    <a:bodyPr/>
                    <a:lstStyle/>
                    <a:p>
                      <a:r>
                        <a:rPr lang="en-US" sz="1200" kern="1200" dirty="0">
                          <a:solidFill>
                            <a:schemeClr val="dk1"/>
                          </a:solidFill>
                          <a:latin typeface="+mn-lt"/>
                          <a:ea typeface="+mn-ea"/>
                          <a:cs typeface="+mn-cs"/>
                        </a:rPr>
                        <a:t>We select any of the option to get defaulted at account level</a:t>
                      </a:r>
                    </a:p>
                  </a:txBody>
                  <a:tcPr/>
                </a:tc>
                <a:extLst>
                  <a:ext uri="{0D108BD9-81ED-4DB2-BD59-A6C34878D82A}">
                    <a16:rowId xmlns:a16="http://schemas.microsoft.com/office/drawing/2014/main" val="1703565233"/>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kern="1200">
                          <a:solidFill>
                            <a:schemeClr val="dk1"/>
                          </a:solidFill>
                          <a:latin typeface="+mn-lt"/>
                          <a:ea typeface="+mn-ea"/>
                          <a:cs typeface="+mn-cs"/>
                        </a:rPr>
                        <a:t>Lowest Fixed amount</a:t>
                      </a:r>
                      <a:endParaRPr lang="en-US" sz="1200" kern="1200" dirty="0">
                        <a:solidFill>
                          <a:schemeClr val="dk1"/>
                        </a:solidFill>
                        <a:latin typeface="+mn-lt"/>
                        <a:ea typeface="+mn-ea"/>
                        <a:cs typeface="+mn-cs"/>
                      </a:endParaRPr>
                    </a:p>
                  </a:txBody>
                  <a:tcPr/>
                </a:tc>
                <a:tc gridSpan="2">
                  <a:txBody>
                    <a:bodyPr/>
                    <a:lstStyle/>
                    <a:p>
                      <a:r>
                        <a:rPr lang="en-US" sz="1200" kern="1200">
                          <a:solidFill>
                            <a:schemeClr val="dk1"/>
                          </a:solidFill>
                          <a:latin typeface="+mn-lt"/>
                          <a:ea typeface="+mn-ea"/>
                          <a:cs typeface="+mn-cs"/>
                        </a:rPr>
                        <a:t>Applicable if MPA is selected as Fixed</a:t>
                      </a:r>
                      <a:endParaRPr lang="en-US" sz="1200" kern="1200" dirty="0">
                        <a:solidFill>
                          <a:schemeClr val="dk1"/>
                        </a:solidFill>
                        <a:latin typeface="+mn-lt"/>
                        <a:ea typeface="+mn-ea"/>
                        <a:cs typeface="+mn-cs"/>
                      </a:endParaRPr>
                    </a:p>
                  </a:txBody>
                  <a:tcPr/>
                </a:tc>
                <a:tc hMerge="1">
                  <a:txBody>
                    <a:bodyPr/>
                    <a:lstStyle/>
                    <a:p>
                      <a:r>
                        <a:rPr lang="en-US" sz="1200" kern="1200" dirty="0">
                          <a:solidFill>
                            <a:schemeClr val="dk1"/>
                          </a:solidFill>
                          <a:latin typeface="+mn-lt"/>
                          <a:ea typeface="+mn-ea"/>
                          <a:cs typeface="+mn-cs"/>
                        </a:rPr>
                        <a:t>Applicable if MPA is selected as Fixed</a:t>
                      </a:r>
                    </a:p>
                  </a:txBody>
                  <a:tcPr/>
                </a:tc>
                <a:extLst>
                  <a:ext uri="{0D108BD9-81ED-4DB2-BD59-A6C34878D82A}">
                    <a16:rowId xmlns:a16="http://schemas.microsoft.com/office/drawing/2014/main" val="138325028"/>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kern="1200">
                          <a:solidFill>
                            <a:schemeClr val="dk1"/>
                          </a:solidFill>
                          <a:latin typeface="+mn-lt"/>
                          <a:ea typeface="+mn-ea"/>
                          <a:cs typeface="+mn-cs"/>
                        </a:rPr>
                        <a:t>Fixed amount default</a:t>
                      </a:r>
                      <a:endParaRPr lang="en-US" sz="1200" kern="1200" dirty="0">
                        <a:solidFill>
                          <a:schemeClr val="dk1"/>
                        </a:solidFill>
                        <a:latin typeface="+mn-lt"/>
                        <a:ea typeface="+mn-ea"/>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Applicable if MPA is selected as Fixed</a:t>
                      </a:r>
                      <a:endParaRPr lang="en-US" sz="1200" kern="1200" dirty="0">
                        <a:solidFill>
                          <a:schemeClr val="dk1"/>
                        </a:solidFill>
                        <a:latin typeface="+mn-lt"/>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Applicable if MPA is selected as Fixed</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024891444"/>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a:t>Lowest Percentage</a:t>
                      </a:r>
                      <a:endParaRPr lang="en-US" sz="1200" kern="1200" dirty="0">
                        <a:solidFill>
                          <a:schemeClr val="dk1"/>
                        </a:solidFill>
                        <a:latin typeface="+mn-lt"/>
                        <a:ea typeface="+mn-ea"/>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Applicable if MPA is selected as percentage</a:t>
                      </a:r>
                      <a:endParaRPr lang="en-US" sz="1200" kern="1200" dirty="0">
                        <a:solidFill>
                          <a:schemeClr val="dk1"/>
                        </a:solidFill>
                        <a:latin typeface="+mn-lt"/>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Applicable if MPA is selected as percentage</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631330231"/>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a:t>Percentage default</a:t>
                      </a:r>
                      <a:endParaRPr lang="en-US" sz="1200" kern="1200" dirty="0">
                        <a:solidFill>
                          <a:schemeClr val="dk1"/>
                        </a:solidFill>
                        <a:latin typeface="+mn-lt"/>
                        <a:ea typeface="+mn-ea"/>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Applicable if MPA is selected as percentage</a:t>
                      </a:r>
                      <a:endParaRPr lang="en-US" sz="1200" kern="1200" dirty="0">
                        <a:solidFill>
                          <a:schemeClr val="dk1"/>
                        </a:solidFill>
                        <a:latin typeface="+mn-lt"/>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Applicable if MPA is selected as percentage</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923026712"/>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a:t>Lowest Minimum Payment Amount</a:t>
                      </a:r>
                      <a:endParaRPr lang="en-US" sz="1200" kern="1200" dirty="0">
                        <a:solidFill>
                          <a:schemeClr val="dk1"/>
                        </a:solidFill>
                        <a:latin typeface="+mn-lt"/>
                        <a:ea typeface="+mn-ea"/>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Applicable if MPA is selected as percentage. This gets applicable if calculated MPA is very less, than this amount gets applicable</a:t>
                      </a:r>
                      <a:endParaRPr lang="en-US" sz="1200" kern="1200" dirty="0">
                        <a:solidFill>
                          <a:schemeClr val="dk1"/>
                        </a:solidFill>
                        <a:latin typeface="+mn-lt"/>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Applicable if MPA is selected as percentage. This gets applicable if calculated MPA is very less, than this amount gets applicable</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587579880"/>
                  </a:ext>
                </a:extLst>
              </a:tr>
              <a:tr h="370840">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dirty="0"/>
                        <a:t>Lowest Minimum Payment Amount Default</a:t>
                      </a:r>
                      <a:endParaRPr lang="en-US" sz="1200" kern="1200" dirty="0">
                        <a:solidFill>
                          <a:schemeClr val="dk1"/>
                        </a:solidFill>
                        <a:latin typeface="+mn-lt"/>
                        <a:ea typeface="+mn-ea"/>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Applicable if MPA is selected as percentage. This gets applicable if calculated MPA is very less, than this amount gets applicable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Applicable if MPA is selected as percentage. This gets applicable if calculated MPA is very less, than this amount gets applicable</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968909121"/>
                  </a:ext>
                </a:extLst>
              </a:tr>
              <a:tr h="37084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Calculation rules for Minimum Payment Amount</a:t>
                      </a:r>
                      <a:endParaRPr lang="en-US" sz="1200" b="1" kern="1200" dirty="0">
                        <a:solidFill>
                          <a:schemeClr val="dk1"/>
                        </a:solidFill>
                        <a:latin typeface="+mn-lt"/>
                        <a:ea typeface="+mn-ea"/>
                        <a:cs typeface="+mn-cs"/>
                      </a:endParaRPr>
                    </a:p>
                    <a:p>
                      <a:endParaRPr lang="en-US" sz="1200" kern="1200" dirty="0">
                        <a:solidFill>
                          <a:schemeClr val="dk1"/>
                        </a:solidFill>
                        <a:latin typeface="+mn-lt"/>
                        <a:ea typeface="+mn-ea"/>
                        <a:cs typeface="+mn-cs"/>
                      </a:endParaRPr>
                    </a:p>
                  </a:txBody>
                  <a:tcPr/>
                </a:tc>
                <a:tc hMerge="1">
                  <a:txBody>
                    <a:bodyPr/>
                    <a:lstStyle/>
                    <a:p>
                      <a:endParaRPr lang="en-US" sz="1200" kern="1200" dirty="0">
                        <a:solidFill>
                          <a:schemeClr val="dk1"/>
                        </a:solidFill>
                        <a:latin typeface="+mn-lt"/>
                        <a:ea typeface="+mn-ea"/>
                        <a:cs typeface="+mn-cs"/>
                      </a:endParaRPr>
                    </a:p>
                  </a:txBody>
                  <a:tcPr/>
                </a:tc>
                <a:tc hMerge="1">
                  <a:txBody>
                    <a:bodyPr/>
                    <a:lstStyle/>
                    <a:p>
                      <a:endParaRPr lang="en-US" sz="1200" kern="1200" dirty="0">
                        <a:solidFill>
                          <a:schemeClr val="dk1"/>
                        </a:solidFill>
                        <a:latin typeface="+mn-lt"/>
                        <a:ea typeface="+mn-ea"/>
                        <a:cs typeface="+mn-cs"/>
                      </a:endParaRPr>
                    </a:p>
                  </a:txBody>
                  <a:tcPr/>
                </a:tc>
                <a:tc hMerge="1">
                  <a:txBody>
                    <a:bodyPr/>
                    <a:lstStyle/>
                    <a:p>
                      <a:endParaRPr lang="en-US" sz="1200" kern="1200" dirty="0">
                        <a:solidFill>
                          <a:schemeClr val="dk1"/>
                        </a:solidFill>
                        <a:latin typeface="+mn-lt"/>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tc>
                <a:tc hMerge="1">
                  <a:txBody>
                    <a:bodyPr/>
                    <a:lstStyle/>
                    <a:p>
                      <a:endParaRPr lang="en-US"/>
                    </a:p>
                  </a:txBody>
                  <a:tcPr/>
                </a:tc>
                <a:extLst>
                  <a:ext uri="{0D108BD9-81ED-4DB2-BD59-A6C34878D82A}">
                    <a16:rowId xmlns:a16="http://schemas.microsoft.com/office/drawing/2014/main" val="4006080673"/>
                  </a:ext>
                </a:extLst>
              </a:tr>
            </a:tbl>
          </a:graphicData>
        </a:graphic>
      </p:graphicFrame>
    </p:spTree>
    <p:extLst>
      <p:ext uri="{BB962C8B-B14F-4D97-AF65-F5344CB8AC3E}">
        <p14:creationId xmlns:p14="http://schemas.microsoft.com/office/powerpoint/2010/main" val="306836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3B50F0-6CE9-4A8B-A44A-3DB048E4D67A}"/>
              </a:ext>
            </a:extLst>
          </p:cNvPr>
          <p:cNvGraphicFramePr>
            <a:graphicFrameLocks noGrp="1"/>
          </p:cNvGraphicFramePr>
          <p:nvPr>
            <p:ph idx="1"/>
            <p:extLst>
              <p:ext uri="{D42A27DB-BD31-4B8C-83A1-F6EECF244321}">
                <p14:modId xmlns:p14="http://schemas.microsoft.com/office/powerpoint/2010/main" val="2553596651"/>
              </p:ext>
            </p:extLst>
          </p:nvPr>
        </p:nvGraphicFramePr>
        <p:xfrm>
          <a:off x="590550" y="304800"/>
          <a:ext cx="10620375" cy="641096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184070489"/>
                    </a:ext>
                  </a:extLst>
                </a:gridCol>
                <a:gridCol w="1638300">
                  <a:extLst>
                    <a:ext uri="{9D8B030D-6E8A-4147-A177-3AD203B41FA5}">
                      <a16:colId xmlns:a16="http://schemas.microsoft.com/office/drawing/2014/main" val="2352342796"/>
                    </a:ext>
                  </a:extLst>
                </a:gridCol>
                <a:gridCol w="1009650">
                  <a:extLst>
                    <a:ext uri="{9D8B030D-6E8A-4147-A177-3AD203B41FA5}">
                      <a16:colId xmlns:a16="http://schemas.microsoft.com/office/drawing/2014/main" val="3735031816"/>
                    </a:ext>
                  </a:extLst>
                </a:gridCol>
                <a:gridCol w="6715125">
                  <a:extLst>
                    <a:ext uri="{9D8B030D-6E8A-4147-A177-3AD203B41FA5}">
                      <a16:colId xmlns:a16="http://schemas.microsoft.com/office/drawing/2014/main" val="439390062"/>
                    </a:ext>
                  </a:extLst>
                </a:gridCol>
              </a:tblGrid>
              <a:tr h="370840">
                <a:tc>
                  <a:txBody>
                    <a:bodyPr/>
                    <a:lstStyle/>
                    <a:p>
                      <a:r>
                        <a:rPr lang="en-US" sz="1200" dirty="0"/>
                        <a:t>Module</a:t>
                      </a:r>
                    </a:p>
                  </a:txBody>
                  <a:tcPr/>
                </a:tc>
                <a:tc>
                  <a:txBody>
                    <a:bodyPr/>
                    <a:lstStyle/>
                    <a:p>
                      <a:r>
                        <a:rPr lang="en-US" sz="1200" dirty="0"/>
                        <a:t>Field  name</a:t>
                      </a:r>
                    </a:p>
                  </a:txBody>
                  <a:tcPr/>
                </a:tc>
                <a:tc>
                  <a:txBody>
                    <a:bodyPr/>
                    <a:lstStyle/>
                    <a:p>
                      <a:r>
                        <a:rPr lang="en-US" sz="1200" dirty="0"/>
                        <a:t>Field Details</a:t>
                      </a:r>
                    </a:p>
                  </a:txBody>
                  <a:tcPr/>
                </a:tc>
                <a:tc>
                  <a:txBody>
                    <a:bodyPr/>
                    <a:lstStyle/>
                    <a:p>
                      <a:r>
                        <a:rPr lang="en-US" sz="1200" dirty="0" err="1"/>
                        <a:t>FuncNOtionality</a:t>
                      </a:r>
                      <a:r>
                        <a:rPr lang="en-US" sz="1200" dirty="0"/>
                        <a:t> Related to the module</a:t>
                      </a:r>
                    </a:p>
                  </a:txBody>
                  <a:tcPr/>
                </a:tc>
                <a:extLst>
                  <a:ext uri="{0D108BD9-81ED-4DB2-BD59-A6C34878D82A}">
                    <a16:rowId xmlns:a16="http://schemas.microsoft.com/office/drawing/2014/main" val="595400805"/>
                  </a:ext>
                </a:extLst>
              </a:tr>
              <a:tr h="370840">
                <a:tc>
                  <a:txBody>
                    <a:bodyPr/>
                    <a:lstStyle/>
                    <a:p>
                      <a:r>
                        <a:rPr lang="en-US" sz="1200" kern="1200" dirty="0">
                          <a:solidFill>
                            <a:schemeClr val="dk1"/>
                          </a:solidFill>
                          <a:latin typeface="+mn-lt"/>
                          <a:ea typeface="+mn-ea"/>
                          <a:cs typeface="+mn-cs"/>
                        </a:rPr>
                        <a:t>Settlement- MPA</a:t>
                      </a:r>
                    </a:p>
                  </a:txBody>
                  <a:tcPr/>
                </a:tc>
                <a:tc>
                  <a:txBody>
                    <a:bodyPr/>
                    <a:lstStyle/>
                    <a:p>
                      <a:r>
                        <a:rPr lang="en-US" sz="1200" kern="1200" dirty="0">
                          <a:solidFill>
                            <a:schemeClr val="dk1"/>
                          </a:solidFill>
                          <a:latin typeface="+mn-lt"/>
                          <a:ea typeface="+mn-ea"/>
                          <a:cs typeface="+mn-cs"/>
                        </a:rPr>
                        <a:t>Percentage calculation option </a:t>
                      </a:r>
                    </a:p>
                  </a:txBody>
                  <a:tcPr/>
                </a:tc>
                <a:tc>
                  <a:txBody>
                    <a:bodyPr/>
                    <a:lstStyle/>
                    <a:p>
                      <a:r>
                        <a:rPr lang="en-US" sz="1200" kern="1200" dirty="0">
                          <a:solidFill>
                            <a:schemeClr val="dk1"/>
                          </a:solidFill>
                          <a:latin typeface="+mn-lt"/>
                          <a:ea typeface="+mn-ea"/>
                          <a:cs typeface="+mn-cs"/>
                        </a:rPr>
                        <a:t>Option are</a:t>
                      </a:r>
                    </a:p>
                    <a:p>
                      <a:pPr marL="285750" indent="-285750">
                        <a:buFont typeface="Arial" panose="020B0604020202020204" pitchFamily="34" charset="0"/>
                        <a:buChar char="•"/>
                      </a:pPr>
                      <a:r>
                        <a:rPr lang="en-US" sz="1200" kern="1200" dirty="0">
                          <a:solidFill>
                            <a:schemeClr val="dk1"/>
                          </a:solidFill>
                          <a:latin typeface="+mn-lt"/>
                          <a:ea typeface="+mn-ea"/>
                          <a:cs typeface="+mn-cs"/>
                        </a:rPr>
                        <a:t>Up to Limit</a:t>
                      </a:r>
                    </a:p>
                    <a:p>
                      <a:pPr marL="285750" indent="-285750">
                        <a:buFont typeface="Arial" panose="020B0604020202020204" pitchFamily="34" charset="0"/>
                        <a:buChar char="•"/>
                      </a:pPr>
                      <a:r>
                        <a:rPr lang="en-US" sz="1200" kern="1200" dirty="0">
                          <a:solidFill>
                            <a:schemeClr val="dk1"/>
                          </a:solidFill>
                          <a:latin typeface="+mn-lt"/>
                          <a:ea typeface="+mn-ea"/>
                          <a:cs typeface="+mn-cs"/>
                        </a:rPr>
                        <a:t>On Account balance</a:t>
                      </a:r>
                    </a:p>
                  </a:txBody>
                  <a:tcPr/>
                </a:tc>
                <a:tc>
                  <a:txBody>
                    <a:bodyPr/>
                    <a:lstStyle/>
                    <a:p>
                      <a:r>
                        <a:rPr lang="en-US" sz="1200" kern="1200" dirty="0">
                          <a:solidFill>
                            <a:schemeClr val="dk1"/>
                          </a:solidFill>
                          <a:latin typeface="+mn-lt"/>
                          <a:ea typeface="+mn-ea"/>
                          <a:cs typeface="+mn-cs"/>
                        </a:rPr>
                        <a:t>For example:</a:t>
                      </a:r>
                    </a:p>
                    <a:p>
                      <a:pPr lvl="0"/>
                      <a:r>
                        <a:rPr lang="en-US" sz="1200" kern="1200" dirty="0">
                          <a:solidFill>
                            <a:schemeClr val="dk1"/>
                          </a:solidFill>
                          <a:latin typeface="+mn-lt"/>
                          <a:ea typeface="+mn-ea"/>
                          <a:cs typeface="+mn-cs"/>
                        </a:rPr>
                        <a:t>Account balance is 1100 and Limit is 1000. </a:t>
                      </a:r>
                    </a:p>
                    <a:p>
                      <a:r>
                        <a:rPr lang="en-US" sz="1200" kern="1200" dirty="0">
                          <a:solidFill>
                            <a:schemeClr val="dk1"/>
                          </a:solidFill>
                          <a:latin typeface="+mn-lt"/>
                          <a:ea typeface="+mn-ea"/>
                          <a:cs typeface="+mn-cs"/>
                        </a:rPr>
                        <a:t>If ‘Up to limit’ it means that the percentage will be calculated on 1000. </a:t>
                      </a:r>
                    </a:p>
                    <a:p>
                      <a:r>
                        <a:rPr lang="en-US" sz="1200" kern="1200" dirty="0">
                          <a:solidFill>
                            <a:schemeClr val="dk1"/>
                          </a:solidFill>
                          <a:latin typeface="+mn-lt"/>
                          <a:ea typeface="+mn-ea"/>
                          <a:cs typeface="+mn-cs"/>
                        </a:rPr>
                        <a:t>If ‘Account balance’ it means that the percentage will be calculated on 1100. </a:t>
                      </a:r>
                    </a:p>
                    <a:p>
                      <a:pPr lvl="0"/>
                      <a:r>
                        <a:rPr lang="en-US" sz="1200" kern="1200" dirty="0">
                          <a:solidFill>
                            <a:schemeClr val="dk1"/>
                          </a:solidFill>
                          <a:latin typeface="+mn-lt"/>
                          <a:ea typeface="+mn-ea"/>
                          <a:cs typeface="+mn-cs"/>
                        </a:rPr>
                        <a:t>Account balance is 900 and Limit is 1000. </a:t>
                      </a:r>
                    </a:p>
                    <a:p>
                      <a:r>
                        <a:rPr lang="en-US" sz="1200" kern="1200" dirty="0">
                          <a:solidFill>
                            <a:schemeClr val="dk1"/>
                          </a:solidFill>
                          <a:latin typeface="+mn-lt"/>
                          <a:ea typeface="+mn-ea"/>
                          <a:cs typeface="+mn-cs"/>
                        </a:rPr>
                        <a:t>If ‘Up to limit’ it means that the percentage will be calculated on 900. </a:t>
                      </a:r>
                    </a:p>
                    <a:p>
                      <a:r>
                        <a:rPr lang="en-US" sz="1200" kern="1200" dirty="0">
                          <a:solidFill>
                            <a:schemeClr val="dk1"/>
                          </a:solidFill>
                          <a:latin typeface="+mn-lt"/>
                          <a:ea typeface="+mn-ea"/>
                          <a:cs typeface="+mn-cs"/>
                        </a:rPr>
                        <a:t>If ‘Account balance’ it means that the percentage will be calculated on 900. </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955793498"/>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Exclude Overdue amount</a:t>
                      </a: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Options are</a:t>
                      </a:r>
                    </a:p>
                    <a:p>
                      <a:pPr marL="0" indent="0">
                        <a:buFont typeface="Arial" panose="020B0604020202020204" pitchFamily="34" charset="0"/>
                        <a:buNone/>
                      </a:pPr>
                      <a:r>
                        <a:rPr lang="en-US" sz="1200" kern="1200" dirty="0">
                          <a:solidFill>
                            <a:schemeClr val="dk1"/>
                          </a:solidFill>
                          <a:latin typeface="+mn-lt"/>
                          <a:ea typeface="+mn-ea"/>
                          <a:cs typeface="+mn-cs"/>
                        </a:rPr>
                        <a:t>Yes</a:t>
                      </a:r>
                    </a:p>
                    <a:p>
                      <a:pPr marL="0" indent="0">
                        <a:buFont typeface="Arial" panose="020B0604020202020204" pitchFamily="34" charset="0"/>
                        <a:buNone/>
                      </a:pPr>
                      <a:r>
                        <a:rPr lang="en-US" sz="1200" kern="1200" dirty="0">
                          <a:solidFill>
                            <a:schemeClr val="dk1"/>
                          </a:solidFill>
                          <a:latin typeface="+mn-lt"/>
                          <a:ea typeface="+mn-ea"/>
                          <a:cs typeface="+mn-cs"/>
                        </a:rPr>
                        <a:t>NO</a:t>
                      </a:r>
                    </a:p>
                  </a:txBody>
                  <a:tcPr/>
                </a:tc>
                <a:tc>
                  <a:txBody>
                    <a:bodyPr/>
                    <a:lstStyle/>
                    <a:p>
                      <a:r>
                        <a:rPr lang="en-US" sz="1200" kern="1200" dirty="0">
                          <a:solidFill>
                            <a:schemeClr val="dk1"/>
                          </a:solidFill>
                          <a:latin typeface="+mn-lt"/>
                          <a:ea typeface="+mn-ea"/>
                          <a:cs typeface="+mn-cs"/>
                        </a:rPr>
                        <a:t>To select if the overdue amount should be excluded in the % calculation.</a:t>
                      </a:r>
                    </a:p>
                  </a:txBody>
                  <a:tcPr/>
                </a:tc>
                <a:extLst>
                  <a:ext uri="{0D108BD9-81ED-4DB2-BD59-A6C34878D82A}">
                    <a16:rowId xmlns:a16="http://schemas.microsoft.com/office/drawing/2014/main" val="1545559374"/>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Add full Over limit amount</a:t>
                      </a: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Options are</a:t>
                      </a:r>
                    </a:p>
                    <a:p>
                      <a:pPr marL="0" indent="0">
                        <a:buFont typeface="Arial" panose="020B0604020202020204" pitchFamily="34" charset="0"/>
                        <a:buNone/>
                      </a:pPr>
                      <a:r>
                        <a:rPr lang="en-US" sz="1200" kern="1200" dirty="0">
                          <a:solidFill>
                            <a:schemeClr val="dk1"/>
                          </a:solidFill>
                          <a:latin typeface="+mn-lt"/>
                          <a:ea typeface="+mn-ea"/>
                          <a:cs typeface="+mn-cs"/>
                        </a:rPr>
                        <a:t>Yes</a:t>
                      </a:r>
                    </a:p>
                    <a:p>
                      <a:pPr marL="0" indent="0">
                        <a:buFont typeface="Arial" panose="020B0604020202020204" pitchFamily="34" charset="0"/>
                        <a:buNone/>
                      </a:pPr>
                      <a:r>
                        <a:rPr lang="en-US" sz="1200" kern="1200" dirty="0">
                          <a:solidFill>
                            <a:schemeClr val="dk1"/>
                          </a:solidFill>
                          <a:latin typeface="+mn-lt"/>
                          <a:ea typeface="+mn-ea"/>
                          <a:cs typeface="+mn-cs"/>
                        </a:rPr>
                        <a:t>NO</a:t>
                      </a:r>
                    </a:p>
                    <a:p>
                      <a:pPr marL="0" indent="0">
                        <a:buFont typeface="Arial" panose="020B0604020202020204" pitchFamily="34" charset="0"/>
                        <a:buNone/>
                      </a:pP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To add </a:t>
                      </a:r>
                      <a:r>
                        <a:rPr lang="en-US" sz="1200" kern="1200" dirty="0" err="1">
                          <a:solidFill>
                            <a:schemeClr val="dk1"/>
                          </a:solidFill>
                          <a:latin typeface="+mn-lt"/>
                          <a:ea typeface="+mn-ea"/>
                          <a:cs typeface="+mn-cs"/>
                        </a:rPr>
                        <a:t>Overlimit</a:t>
                      </a:r>
                      <a:r>
                        <a:rPr lang="en-US" sz="1200" kern="1200" dirty="0">
                          <a:solidFill>
                            <a:schemeClr val="dk1"/>
                          </a:solidFill>
                          <a:latin typeface="+mn-lt"/>
                          <a:ea typeface="+mn-ea"/>
                          <a:cs typeface="+mn-cs"/>
                        </a:rPr>
                        <a:t> amount in the percentage calculation.</a:t>
                      </a:r>
                    </a:p>
                    <a:p>
                      <a:r>
                        <a:rPr lang="en-US" sz="1200" kern="1200" dirty="0">
                          <a:solidFill>
                            <a:schemeClr val="dk1"/>
                          </a:solidFill>
                          <a:latin typeface="+mn-lt"/>
                          <a:ea typeface="+mn-ea"/>
                          <a:cs typeface="+mn-cs"/>
                        </a:rPr>
                        <a:t>For example:</a:t>
                      </a:r>
                    </a:p>
                    <a:p>
                      <a:r>
                        <a:rPr lang="en-US" sz="1200" kern="1200" dirty="0">
                          <a:solidFill>
                            <a:schemeClr val="dk1"/>
                          </a:solidFill>
                          <a:latin typeface="+mn-lt"/>
                          <a:ea typeface="+mn-ea"/>
                          <a:cs typeface="+mn-cs"/>
                        </a:rPr>
                        <a:t>Account balance is 1100 and Limit is 1000. </a:t>
                      </a:r>
                    </a:p>
                    <a:p>
                      <a:r>
                        <a:rPr lang="en-US" sz="1200" kern="1200" dirty="0">
                          <a:solidFill>
                            <a:schemeClr val="dk1"/>
                          </a:solidFill>
                          <a:latin typeface="+mn-lt"/>
                          <a:ea typeface="+mn-ea"/>
                          <a:cs typeface="+mn-cs"/>
                        </a:rPr>
                        <a:t>If ‘Yes’ it means that the 100 will be added into the calculated minimum payment amount</a:t>
                      </a:r>
                    </a:p>
                  </a:txBody>
                  <a:tcPr/>
                </a:tc>
                <a:extLst>
                  <a:ext uri="{0D108BD9-81ED-4DB2-BD59-A6C34878D82A}">
                    <a16:rowId xmlns:a16="http://schemas.microsoft.com/office/drawing/2014/main" val="3777490538"/>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dirty="0">
                          <a:effectLst/>
                        </a:rPr>
                        <a:t>TX included in full</a:t>
                      </a:r>
                      <a:endParaRPr lang="en-US" sz="12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Here we can select some transaction codes, which will gets excluded from the % calculation for MPA and will be added in Full.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For example, if transaction type for Overdue interest is selected. If the balance is 1000, the sum of the Overdue interest within the cycle is 10 and the minimum payment amount percentage is set to 10%. Then the calculation will be 10% of 990 (1000 – 10) plus 10, i.e. 109. The calculation will be described in the processing requirements.</a:t>
                      </a:r>
                    </a:p>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950435919"/>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Rounding Rule</a:t>
                      </a: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No</a:t>
                      </a:r>
                    </a:p>
                    <a:p>
                      <a:pPr marL="0" indent="0">
                        <a:buFont typeface="Arial" panose="020B0604020202020204" pitchFamily="34" charset="0"/>
                        <a:buNone/>
                      </a:pPr>
                      <a:r>
                        <a:rPr lang="en-US" sz="1200" kern="1200" dirty="0">
                          <a:solidFill>
                            <a:schemeClr val="dk1"/>
                          </a:solidFill>
                          <a:latin typeface="+mn-lt"/>
                          <a:ea typeface="+mn-ea"/>
                          <a:cs typeface="+mn-cs"/>
                        </a:rPr>
                        <a:t>UP</a:t>
                      </a:r>
                    </a:p>
                    <a:p>
                      <a:pPr marL="0" indent="0">
                        <a:buFont typeface="Arial" panose="020B0604020202020204" pitchFamily="34" charset="0"/>
                        <a:buNone/>
                      </a:pPr>
                      <a:r>
                        <a:rPr lang="en-US" sz="1200" kern="1200" dirty="0">
                          <a:solidFill>
                            <a:schemeClr val="dk1"/>
                          </a:solidFill>
                          <a:latin typeface="+mn-lt"/>
                          <a:ea typeface="+mn-ea"/>
                          <a:cs typeface="+mn-cs"/>
                        </a:rPr>
                        <a:t>Down </a:t>
                      </a:r>
                    </a:p>
                    <a:p>
                      <a:pPr marL="0" indent="0">
                        <a:buFont typeface="Arial" panose="020B0604020202020204" pitchFamily="34" charset="0"/>
                        <a:buNone/>
                      </a:pPr>
                      <a:r>
                        <a:rPr lang="en-US" sz="1200" kern="1200" dirty="0">
                          <a:solidFill>
                            <a:schemeClr val="dk1"/>
                          </a:solidFill>
                          <a:latin typeface="+mn-lt"/>
                          <a:ea typeface="+mn-ea"/>
                          <a:cs typeface="+mn-cs"/>
                        </a:rPr>
                        <a:t>Nearest</a:t>
                      </a:r>
                    </a:p>
                  </a:txBody>
                  <a:tcPr/>
                </a:tc>
                <a:tc>
                  <a:txBody>
                    <a:bodyPr/>
                    <a:lstStyle/>
                    <a:p>
                      <a:r>
                        <a:rPr lang="en-US" sz="1200" kern="1200" dirty="0">
                          <a:solidFill>
                            <a:schemeClr val="dk1"/>
                          </a:solidFill>
                          <a:latin typeface="+mn-lt"/>
                          <a:ea typeface="+mn-ea"/>
                          <a:cs typeface="+mn-cs"/>
                        </a:rPr>
                        <a:t>For rounding up the calculated MPA</a:t>
                      </a:r>
                    </a:p>
                  </a:txBody>
                  <a:tcPr/>
                </a:tc>
                <a:extLst>
                  <a:ext uri="{0D108BD9-81ED-4DB2-BD59-A6C34878D82A}">
                    <a16:rowId xmlns:a16="http://schemas.microsoft.com/office/drawing/2014/main" val="1180729424"/>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Rounding unit</a:t>
                      </a:r>
                    </a:p>
                  </a:txBody>
                  <a:tcPr/>
                </a:tc>
                <a:tc>
                  <a:txBody>
                    <a:bodyPr/>
                    <a:lstStyle/>
                    <a:p>
                      <a:pPr marL="0" indent="0">
                        <a:buFont typeface="Arial" panose="020B0604020202020204" pitchFamily="34" charset="0"/>
                        <a:buNone/>
                      </a:pP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 this is the unit , until rounding can be performed</a:t>
                      </a:r>
                    </a:p>
                  </a:txBody>
                  <a:tcPr/>
                </a:tc>
                <a:extLst>
                  <a:ext uri="{0D108BD9-81ED-4DB2-BD59-A6C34878D82A}">
                    <a16:rowId xmlns:a16="http://schemas.microsoft.com/office/drawing/2014/main" val="1397837669"/>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dirty="0">
                          <a:effectLst/>
                        </a:rPr>
                        <a:t>Account balance threshold </a:t>
                      </a:r>
                      <a:endParaRPr lang="en-US" sz="12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To setup the threshold for calculating MPA if account debit balance is less than the set threshold than no MPA will get calculated.</a:t>
                      </a:r>
                    </a:p>
                  </a:txBody>
                  <a:tcPr/>
                </a:tc>
                <a:extLst>
                  <a:ext uri="{0D108BD9-81ED-4DB2-BD59-A6C34878D82A}">
                    <a16:rowId xmlns:a16="http://schemas.microsoft.com/office/drawing/2014/main" val="3316818921"/>
                  </a:ext>
                </a:extLst>
              </a:tr>
            </a:tbl>
          </a:graphicData>
        </a:graphic>
      </p:graphicFrame>
    </p:spTree>
    <p:extLst>
      <p:ext uri="{BB962C8B-B14F-4D97-AF65-F5344CB8AC3E}">
        <p14:creationId xmlns:p14="http://schemas.microsoft.com/office/powerpoint/2010/main" val="207803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BD22-7C78-4F22-92B8-73EE39620422}"/>
              </a:ext>
            </a:extLst>
          </p:cNvPr>
          <p:cNvSpPr>
            <a:spLocks noGrp="1"/>
          </p:cNvSpPr>
          <p:nvPr>
            <p:ph type="title"/>
          </p:nvPr>
        </p:nvSpPr>
        <p:spPr>
          <a:xfrm>
            <a:off x="838200" y="365125"/>
            <a:ext cx="4105275" cy="1325563"/>
          </a:xfrm>
        </p:spPr>
        <p:txBody>
          <a:bodyPr>
            <a:normAutofit/>
          </a:bodyPr>
          <a:lstStyle/>
          <a:p>
            <a:r>
              <a:rPr lang="en-US" sz="3200" dirty="0">
                <a:highlight>
                  <a:srgbClr val="C0C0C0"/>
                </a:highlight>
              </a:rPr>
              <a:t>Ace Flow Diagram</a:t>
            </a:r>
          </a:p>
        </p:txBody>
      </p:sp>
      <p:pic>
        <p:nvPicPr>
          <p:cNvPr id="4" name="Content Placeholder 3">
            <a:extLst>
              <a:ext uri="{FF2B5EF4-FFF2-40B4-BE49-F238E27FC236}">
                <a16:creationId xmlns:a16="http://schemas.microsoft.com/office/drawing/2014/main" id="{A4160FB9-C766-4FEA-BFD4-B2572C90C722}"/>
              </a:ext>
            </a:extLst>
          </p:cNvPr>
          <p:cNvPicPr>
            <a:picLocks noGrp="1" noChangeAspect="1"/>
          </p:cNvPicPr>
          <p:nvPr>
            <p:ph idx="1"/>
          </p:nvPr>
        </p:nvPicPr>
        <p:blipFill>
          <a:blip r:embed="rId2"/>
          <a:stretch>
            <a:fillRect/>
          </a:stretch>
        </p:blipFill>
        <p:spPr>
          <a:xfrm>
            <a:off x="838200" y="1369299"/>
            <a:ext cx="9262730" cy="1988307"/>
          </a:xfrm>
          <a:prstGeom prst="rect">
            <a:avLst/>
          </a:prstGeom>
        </p:spPr>
      </p:pic>
      <p:sp>
        <p:nvSpPr>
          <p:cNvPr id="5" name="Rectangle 4">
            <a:extLst>
              <a:ext uri="{FF2B5EF4-FFF2-40B4-BE49-F238E27FC236}">
                <a16:creationId xmlns:a16="http://schemas.microsoft.com/office/drawing/2014/main" id="{963B0303-39DC-4550-A3EE-D68EC3E1C134}"/>
              </a:ext>
            </a:extLst>
          </p:cNvPr>
          <p:cNvSpPr/>
          <p:nvPr/>
        </p:nvSpPr>
        <p:spPr>
          <a:xfrm>
            <a:off x="838200" y="3429001"/>
            <a:ext cx="7677150" cy="369332"/>
          </a:xfrm>
          <a:prstGeom prst="rect">
            <a:avLst/>
          </a:prstGeom>
        </p:spPr>
        <p:txBody>
          <a:bodyPr wrap="square">
            <a:spAutoFit/>
          </a:bodyPr>
          <a:lstStyle/>
          <a:p>
            <a:r>
              <a:rPr lang="en-US" dirty="0"/>
              <a:t>In this session will be covered the part of the flow mentioned below:</a:t>
            </a:r>
          </a:p>
        </p:txBody>
      </p:sp>
      <p:pic>
        <p:nvPicPr>
          <p:cNvPr id="6" name="Content Placeholder 3">
            <a:extLst>
              <a:ext uri="{FF2B5EF4-FFF2-40B4-BE49-F238E27FC236}">
                <a16:creationId xmlns:a16="http://schemas.microsoft.com/office/drawing/2014/main" id="{191077F4-9DF9-499E-A3BD-46ADE6F97DD9}"/>
              </a:ext>
            </a:extLst>
          </p:cNvPr>
          <p:cNvPicPr>
            <a:picLocks noChangeAspect="1"/>
          </p:cNvPicPr>
          <p:nvPr/>
        </p:nvPicPr>
        <p:blipFill>
          <a:blip r:embed="rId3"/>
          <a:stretch>
            <a:fillRect/>
          </a:stretch>
        </p:blipFill>
        <p:spPr>
          <a:xfrm>
            <a:off x="838200" y="3983000"/>
            <a:ext cx="10515600" cy="2204423"/>
          </a:xfrm>
          <a:prstGeom prst="rect">
            <a:avLst/>
          </a:prstGeom>
        </p:spPr>
      </p:pic>
    </p:spTree>
    <p:extLst>
      <p:ext uri="{BB962C8B-B14F-4D97-AF65-F5344CB8AC3E}">
        <p14:creationId xmlns:p14="http://schemas.microsoft.com/office/powerpoint/2010/main" val="254515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12D65E-8CC7-4C49-A76B-E9511C9AC0AC}"/>
              </a:ext>
            </a:extLst>
          </p:cNvPr>
          <p:cNvGraphicFramePr>
            <a:graphicFrameLocks noGrp="1"/>
          </p:cNvGraphicFramePr>
          <p:nvPr>
            <p:ph idx="1"/>
            <p:extLst>
              <p:ext uri="{D42A27DB-BD31-4B8C-83A1-F6EECF244321}">
                <p14:modId xmlns:p14="http://schemas.microsoft.com/office/powerpoint/2010/main" val="1785385428"/>
              </p:ext>
            </p:extLst>
          </p:nvPr>
        </p:nvGraphicFramePr>
        <p:xfrm>
          <a:off x="838200" y="304800"/>
          <a:ext cx="10515600" cy="6428740"/>
        </p:xfrm>
        <a:graphic>
          <a:graphicData uri="http://schemas.openxmlformats.org/drawingml/2006/table">
            <a:tbl>
              <a:tblPr firstRow="1" bandRow="1">
                <a:tableStyleId>{5C22544A-7EE6-4342-B048-85BDC9FD1C3A}</a:tableStyleId>
              </a:tblPr>
              <a:tblGrid>
                <a:gridCol w="981075">
                  <a:extLst>
                    <a:ext uri="{9D8B030D-6E8A-4147-A177-3AD203B41FA5}">
                      <a16:colId xmlns:a16="http://schemas.microsoft.com/office/drawing/2014/main" val="377887853"/>
                    </a:ext>
                  </a:extLst>
                </a:gridCol>
                <a:gridCol w="1885950">
                  <a:extLst>
                    <a:ext uri="{9D8B030D-6E8A-4147-A177-3AD203B41FA5}">
                      <a16:colId xmlns:a16="http://schemas.microsoft.com/office/drawing/2014/main" val="2573947274"/>
                    </a:ext>
                  </a:extLst>
                </a:gridCol>
                <a:gridCol w="3442335">
                  <a:extLst>
                    <a:ext uri="{9D8B030D-6E8A-4147-A177-3AD203B41FA5}">
                      <a16:colId xmlns:a16="http://schemas.microsoft.com/office/drawing/2014/main" val="4261160361"/>
                    </a:ext>
                  </a:extLst>
                </a:gridCol>
                <a:gridCol w="4206240">
                  <a:extLst>
                    <a:ext uri="{9D8B030D-6E8A-4147-A177-3AD203B41FA5}">
                      <a16:colId xmlns:a16="http://schemas.microsoft.com/office/drawing/2014/main" val="3173484193"/>
                    </a:ext>
                  </a:extLst>
                </a:gridCol>
              </a:tblGrid>
              <a:tr h="342900">
                <a:tc>
                  <a:txBody>
                    <a:bodyPr/>
                    <a:lstStyle/>
                    <a:p>
                      <a:r>
                        <a:rPr lang="en-US" sz="1200" dirty="0"/>
                        <a:t>Module</a:t>
                      </a:r>
                    </a:p>
                  </a:txBody>
                  <a:tcPr/>
                </a:tc>
                <a:tc>
                  <a:txBody>
                    <a:bodyPr/>
                    <a:lstStyle/>
                    <a:p>
                      <a:r>
                        <a:rPr lang="en-US" sz="1200" dirty="0"/>
                        <a:t>Field  name</a:t>
                      </a:r>
                    </a:p>
                  </a:txBody>
                  <a:tcPr/>
                </a:tc>
                <a:tc>
                  <a:txBody>
                    <a:bodyPr/>
                    <a:lstStyle/>
                    <a:p>
                      <a:r>
                        <a:rPr lang="en-US" sz="1200" dirty="0"/>
                        <a:t>Field Details</a:t>
                      </a:r>
                    </a:p>
                  </a:txBody>
                  <a:tcPr/>
                </a:tc>
                <a:tc>
                  <a:txBody>
                    <a:bodyPr/>
                    <a:lstStyle/>
                    <a:p>
                      <a:r>
                        <a:rPr lang="en-US" sz="1200" dirty="0" err="1"/>
                        <a:t>FuncNOtionality</a:t>
                      </a:r>
                      <a:r>
                        <a:rPr lang="en-US" sz="1200" dirty="0"/>
                        <a:t> Related to the module</a:t>
                      </a:r>
                    </a:p>
                  </a:txBody>
                  <a:tcPr/>
                </a:tc>
                <a:extLst>
                  <a:ext uri="{0D108BD9-81ED-4DB2-BD59-A6C34878D82A}">
                    <a16:rowId xmlns:a16="http://schemas.microsoft.com/office/drawing/2014/main" val="3511642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Request amount</a:t>
                      </a:r>
                    </a:p>
                    <a:p>
                      <a:endParaRPr lang="en-US" sz="1200" kern="1200" dirty="0">
                        <a:solidFill>
                          <a:schemeClr val="dk1"/>
                        </a:solidFill>
                        <a:latin typeface="+mn-lt"/>
                        <a:ea typeface="+mn-ea"/>
                        <a:cs typeface="+mn-cs"/>
                      </a:endParaRPr>
                    </a:p>
                  </a:txBody>
                  <a:tcPr/>
                </a:tc>
                <a:tc gridSpan="3">
                  <a:txBody>
                    <a:bodyPr/>
                    <a:lstStyle/>
                    <a:p>
                      <a:pPr marL="0" marR="0" indent="0">
                        <a:lnSpc>
                          <a:spcPts val="1500"/>
                        </a:lnSpc>
                        <a:spcBef>
                          <a:spcPts val="0"/>
                        </a:spcBef>
                        <a:spcAft>
                          <a:spcPts val="0"/>
                        </a:spcAft>
                        <a:tabLst>
                          <a:tab pos="228600" algn="l"/>
                          <a:tab pos="457200" algn="l"/>
                        </a:tabLst>
                      </a:pPr>
                      <a:r>
                        <a:rPr lang="en-US" sz="1200" kern="1200" dirty="0">
                          <a:solidFill>
                            <a:schemeClr val="dk1"/>
                          </a:solidFill>
                          <a:latin typeface="+mn-lt"/>
                          <a:ea typeface="+mn-ea"/>
                          <a:cs typeface="+mn-cs"/>
                        </a:rPr>
                        <a:t>The amount that is requested to be paid though there is no follow up on whether the amount has been paid or not. The Request amount can never be less than the Minimum Payment Amount.</a:t>
                      </a:r>
                    </a:p>
                  </a:txBody>
                  <a:tcPr marL="68580" marR="68580" marT="25400" marB="25400"/>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007149625"/>
                  </a:ext>
                </a:extLst>
              </a:tr>
              <a:tr h="22860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list of options: </a:t>
                      </a:r>
                    </a:p>
                    <a:p>
                      <a:pPr marL="285750" lvl="0" indent="-285750">
                        <a:buFont typeface="Arial" panose="020B0604020202020204" pitchFamily="34" charset="0"/>
                        <a:buChar char="•"/>
                      </a:pPr>
                      <a:r>
                        <a:rPr lang="en-US" sz="1200" kern="1200" dirty="0">
                          <a:solidFill>
                            <a:schemeClr val="dk1"/>
                          </a:solidFill>
                          <a:latin typeface="+mn-lt"/>
                          <a:ea typeface="+mn-ea"/>
                          <a:cs typeface="+mn-cs"/>
                        </a:rPr>
                        <a:t>Fixed </a:t>
                      </a:r>
                    </a:p>
                    <a:p>
                      <a:pPr marL="285750" lvl="0" indent="-285750">
                        <a:buFont typeface="Arial" panose="020B0604020202020204" pitchFamily="34" charset="0"/>
                        <a:buChar char="•"/>
                      </a:pPr>
                      <a:r>
                        <a:rPr lang="en-US" sz="1200" kern="1200" dirty="0">
                          <a:solidFill>
                            <a:schemeClr val="dk1"/>
                          </a:solidFill>
                          <a:latin typeface="+mn-lt"/>
                          <a:ea typeface="+mn-ea"/>
                          <a:cs typeface="+mn-cs"/>
                        </a:rPr>
                        <a:t>Outstanding Balance </a:t>
                      </a:r>
                    </a:p>
                    <a:p>
                      <a:pPr marL="285750" indent="-285750">
                        <a:buFont typeface="Arial" panose="020B0604020202020204" pitchFamily="34" charset="0"/>
                        <a:buChar char="•"/>
                      </a:pPr>
                      <a:r>
                        <a:rPr lang="en-US" sz="1200" kern="1200" dirty="0">
                          <a:solidFill>
                            <a:schemeClr val="dk1"/>
                          </a:solidFill>
                          <a:latin typeface="+mn-lt"/>
                          <a:ea typeface="+mn-ea"/>
                          <a:cs typeface="+mn-cs"/>
                        </a:rPr>
                        <a:t>Minimum Payment Amount</a:t>
                      </a:r>
                    </a:p>
                  </a:txBody>
                  <a:tcPr marL="68580" marR="68580" marT="25400" marB="25400"/>
                </a:tc>
                <a:tc>
                  <a:txBody>
                    <a:bodyPr/>
                    <a:lstStyle/>
                    <a:p>
                      <a:pPr marL="285750" indent="-285750">
                        <a:buFont typeface="Arial" panose="020B0604020202020204" pitchFamily="34" charset="0"/>
                        <a:buChar char="•"/>
                      </a:pPr>
                      <a:endParaRPr lang="en-US" sz="1200" kern="1200" dirty="0">
                        <a:solidFill>
                          <a:schemeClr val="dk1"/>
                        </a:solidFill>
                        <a:latin typeface="+mn-lt"/>
                        <a:ea typeface="+mn-ea"/>
                        <a:cs typeface="+mn-cs"/>
                      </a:endParaRPr>
                    </a:p>
                  </a:txBody>
                  <a:tcPr marL="68580" marR="68580" marT="25400" marB="25400"/>
                </a:tc>
                <a:tc>
                  <a:txBody>
                    <a:bodyPr/>
                    <a:lstStyle/>
                    <a:p>
                      <a:endParaRPr lang="en-US" sz="1200" kern="1200" dirty="0">
                        <a:solidFill>
                          <a:schemeClr val="dk1"/>
                        </a:solidFill>
                        <a:latin typeface="+mn-lt"/>
                        <a:ea typeface="+mn-ea"/>
                        <a:cs typeface="+mn-cs"/>
                      </a:endParaRPr>
                    </a:p>
                  </a:txBody>
                  <a:tcPr marL="68580" marR="68580" marT="25400" marB="25400"/>
                </a:tc>
                <a:extLst>
                  <a:ext uri="{0D108BD9-81ED-4DB2-BD59-A6C34878D82A}">
                    <a16:rowId xmlns:a16="http://schemas.microsoft.com/office/drawing/2014/main" val="2109295082"/>
                  </a:ext>
                </a:extLst>
              </a:tr>
              <a:tr h="228600">
                <a:tc>
                  <a:txBody>
                    <a:bodyPr/>
                    <a:lstStyle/>
                    <a:p>
                      <a:endParaRPr lang="en-US" sz="12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Request amount default</a:t>
                      </a:r>
                    </a:p>
                  </a:txBody>
                  <a:tcPr marL="68580" marR="68580" marT="25400" marB="25400"/>
                </a:tc>
                <a:tc>
                  <a:txBody>
                    <a:bodyPr/>
                    <a:lstStyle/>
                    <a:p>
                      <a:pPr marL="0" indent="0">
                        <a:buFont typeface="Arial" panose="020B0604020202020204" pitchFamily="34" charset="0"/>
                        <a:buNone/>
                      </a:pPr>
                      <a:r>
                        <a:rPr lang="en-US" sz="1200" kern="1200">
                          <a:solidFill>
                            <a:schemeClr val="dk1"/>
                          </a:solidFill>
                          <a:latin typeface="+mn-lt"/>
                          <a:ea typeface="+mn-ea"/>
                          <a:cs typeface="+mn-cs"/>
                        </a:rPr>
                        <a:t>Defaulted option for Request amount</a:t>
                      </a:r>
                      <a:endParaRPr lang="en-US" sz="1200" kern="1200" dirty="0">
                        <a:solidFill>
                          <a:schemeClr val="dk1"/>
                        </a:solidFill>
                        <a:latin typeface="+mn-lt"/>
                        <a:ea typeface="+mn-ea"/>
                        <a:cs typeface="+mn-cs"/>
                      </a:endParaRPr>
                    </a:p>
                  </a:txBody>
                  <a:tcPr marL="68580" marR="68580" marT="25400" marB="25400"/>
                </a:tc>
                <a:tc>
                  <a:txBody>
                    <a:bodyPr/>
                    <a:lstStyle/>
                    <a:p>
                      <a:r>
                        <a:rPr lang="en-US" sz="1200" kern="1200" dirty="0">
                          <a:solidFill>
                            <a:schemeClr val="dk1"/>
                          </a:solidFill>
                          <a:latin typeface="+mn-lt"/>
                          <a:ea typeface="+mn-ea"/>
                          <a:cs typeface="+mn-cs"/>
                        </a:rPr>
                        <a:t>This amount will get defaulted at Account level</a:t>
                      </a:r>
                    </a:p>
                  </a:txBody>
                  <a:tcPr marL="68580" marR="68580" marT="25400" marB="25400"/>
                </a:tc>
                <a:extLst>
                  <a:ext uri="{0D108BD9-81ED-4DB2-BD59-A6C34878D82A}">
                    <a16:rowId xmlns:a16="http://schemas.microsoft.com/office/drawing/2014/main" val="367092782"/>
                  </a:ext>
                </a:extLst>
              </a:tr>
              <a:tr h="228600">
                <a:tc>
                  <a:txBody>
                    <a:bodyPr/>
                    <a:lstStyle/>
                    <a:p>
                      <a:endParaRPr lang="en-US" sz="12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Lowest Fixed amount</a:t>
                      </a:r>
                    </a:p>
                  </a:txBody>
                  <a:tcPr marL="68580" marR="68580" marT="25400" marB="25400"/>
                </a:tc>
                <a:tc>
                  <a:txBody>
                    <a:bodyPr/>
                    <a:lstStyle/>
                    <a:p>
                      <a:pPr marL="0" indent="0">
                        <a:buFont typeface="Arial" panose="020B0604020202020204" pitchFamily="34" charset="0"/>
                        <a:buNone/>
                      </a:pPr>
                      <a:r>
                        <a:rPr lang="en-US" sz="1200" kern="1200">
                          <a:solidFill>
                            <a:schemeClr val="dk1"/>
                          </a:solidFill>
                          <a:latin typeface="+mn-lt"/>
                          <a:ea typeface="+mn-ea"/>
                          <a:cs typeface="+mn-cs"/>
                        </a:rPr>
                        <a:t>Applicable when option selected as Fixed amount</a:t>
                      </a:r>
                      <a:endParaRPr lang="en-US" sz="1200" kern="1200" dirty="0">
                        <a:solidFill>
                          <a:schemeClr val="dk1"/>
                        </a:solidFill>
                        <a:latin typeface="+mn-lt"/>
                        <a:ea typeface="+mn-ea"/>
                        <a:cs typeface="+mn-cs"/>
                      </a:endParaRPr>
                    </a:p>
                  </a:txBody>
                  <a:tcPr marL="68580" marR="68580" marT="25400" marB="25400"/>
                </a:tc>
                <a:tc>
                  <a:txBody>
                    <a:bodyPr/>
                    <a:lstStyle/>
                    <a:p>
                      <a:endParaRPr lang="en-US" sz="1200" kern="1200" dirty="0">
                        <a:solidFill>
                          <a:schemeClr val="dk1"/>
                        </a:solidFill>
                        <a:latin typeface="+mn-lt"/>
                        <a:ea typeface="+mn-ea"/>
                        <a:cs typeface="+mn-cs"/>
                      </a:endParaRPr>
                    </a:p>
                  </a:txBody>
                  <a:tcPr marL="68580" marR="68580" marT="25400" marB="25400"/>
                </a:tc>
                <a:extLst>
                  <a:ext uri="{0D108BD9-81ED-4DB2-BD59-A6C34878D82A}">
                    <a16:rowId xmlns:a16="http://schemas.microsoft.com/office/drawing/2014/main" val="1109395027"/>
                  </a:ext>
                </a:extLst>
              </a:tr>
              <a:tr h="228600">
                <a:tc>
                  <a:txBody>
                    <a:bodyPr/>
                    <a:lstStyle/>
                    <a:p>
                      <a:endParaRPr lang="en-US" sz="12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Fixed amount default </a:t>
                      </a:r>
                    </a:p>
                  </a:txBody>
                  <a:tcPr marL="68580" marR="68580" marT="25400" marB="25400"/>
                </a:tc>
                <a:tc>
                  <a:txBody>
                    <a:bodyPr/>
                    <a:lstStyle/>
                    <a:p>
                      <a:pPr marL="0" indent="0">
                        <a:buFont typeface="Arial" panose="020B0604020202020204" pitchFamily="34" charset="0"/>
                        <a:buNone/>
                      </a:pPr>
                      <a:r>
                        <a:rPr lang="en-US" sz="1200" kern="1200">
                          <a:solidFill>
                            <a:schemeClr val="dk1"/>
                          </a:solidFill>
                          <a:latin typeface="+mn-lt"/>
                          <a:ea typeface="+mn-ea"/>
                          <a:cs typeface="+mn-cs"/>
                        </a:rPr>
                        <a:t>Applicable for option Fixed amount</a:t>
                      </a:r>
                      <a:endParaRPr lang="en-US" sz="1200" kern="1200" dirty="0">
                        <a:solidFill>
                          <a:schemeClr val="dk1"/>
                        </a:solidFill>
                        <a:latin typeface="+mn-lt"/>
                        <a:ea typeface="+mn-ea"/>
                        <a:cs typeface="+mn-cs"/>
                      </a:endParaRPr>
                    </a:p>
                  </a:txBody>
                  <a:tcPr marL="68580" marR="68580" marT="25400" marB="25400"/>
                </a:tc>
                <a:tc>
                  <a:txBody>
                    <a:bodyPr/>
                    <a:lstStyle/>
                    <a:p>
                      <a:endParaRPr lang="en-US" sz="1200" kern="1200" dirty="0">
                        <a:solidFill>
                          <a:schemeClr val="dk1"/>
                        </a:solidFill>
                        <a:latin typeface="+mn-lt"/>
                        <a:ea typeface="+mn-ea"/>
                        <a:cs typeface="+mn-cs"/>
                      </a:endParaRPr>
                    </a:p>
                  </a:txBody>
                  <a:tcPr marL="68580" marR="68580" marT="25400" marB="25400"/>
                </a:tc>
                <a:extLst>
                  <a:ext uri="{0D108BD9-81ED-4DB2-BD59-A6C34878D82A}">
                    <a16:rowId xmlns:a16="http://schemas.microsoft.com/office/drawing/2014/main" val="1448024510"/>
                  </a:ext>
                </a:extLst>
              </a:tr>
              <a:tr h="228600">
                <a:tc>
                  <a:txBody>
                    <a:bodyPr/>
                    <a:lstStyle/>
                    <a:p>
                      <a:endParaRPr lang="en-US" sz="12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Allow fixed amount for credit balance</a:t>
                      </a:r>
                    </a:p>
                  </a:txBody>
                  <a:tcPr marL="68580" marR="68580" marT="25400" marB="25400"/>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This is used to calculate Request amount when option selected as Fixed</a:t>
                      </a:r>
                    </a:p>
                  </a:txBody>
                  <a:tcPr marL="68580" marR="68580" marT="25400" marB="254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Calculation rule for Fixed: It will be the fixed or the Minimum payment amount, whichever is greater. If allow fixed amount for credit balance is set to No, then if the closing balance on the statement of account is less than the fixed amount, the lesser amount will be debited</a:t>
                      </a:r>
                    </a:p>
                    <a:p>
                      <a:endParaRPr lang="en-US" sz="1200" kern="1200" dirty="0">
                        <a:solidFill>
                          <a:schemeClr val="dk1"/>
                        </a:solidFill>
                        <a:latin typeface="+mn-lt"/>
                        <a:ea typeface="+mn-ea"/>
                        <a:cs typeface="+mn-cs"/>
                      </a:endParaRPr>
                    </a:p>
                  </a:txBody>
                  <a:tcPr marL="68580" marR="68580" marT="25400" marB="25400"/>
                </a:tc>
                <a:extLst>
                  <a:ext uri="{0D108BD9-81ED-4DB2-BD59-A6C34878D82A}">
                    <a16:rowId xmlns:a16="http://schemas.microsoft.com/office/drawing/2014/main" val="46770627"/>
                  </a:ext>
                </a:extLst>
              </a:tr>
              <a:tr h="228600">
                <a:tc>
                  <a:txBody>
                    <a:bodyPr/>
                    <a:lstStyle/>
                    <a:p>
                      <a:endParaRPr lang="en-US" dirty="0"/>
                    </a:p>
                  </a:txBody>
                  <a:tcPr/>
                </a:tc>
                <a:tc>
                  <a:txBody>
                    <a:bodyPr/>
                    <a:lstStyle/>
                    <a:p>
                      <a:pPr marL="0" indent="0">
                        <a:buFont typeface="Arial" panose="020B0604020202020204" pitchFamily="34" charset="0"/>
                        <a:buNone/>
                      </a:pPr>
                      <a:r>
                        <a:rPr lang="en-US" sz="1200" dirty="0">
                          <a:effectLst/>
                        </a:rPr>
                        <a:t>Request condition </a:t>
                      </a:r>
                      <a:endParaRPr lang="en-US" sz="1200" kern="1200" dirty="0">
                        <a:solidFill>
                          <a:schemeClr val="dk1"/>
                        </a:solidFill>
                        <a:latin typeface="+mn-lt"/>
                        <a:ea typeface="+mn-ea"/>
                        <a:cs typeface="+mn-cs"/>
                      </a:endParaRPr>
                    </a:p>
                  </a:txBody>
                  <a:tcPr marL="68580" marR="68580" marT="25400" marB="25400"/>
                </a:tc>
                <a:tc>
                  <a:txBody>
                    <a:bodyPr/>
                    <a:lstStyle/>
                    <a:p>
                      <a:pPr marL="285750" lvl="0" indent="-285750">
                        <a:buFont typeface="Arial" panose="020B0604020202020204" pitchFamily="34" charset="0"/>
                        <a:buChar char="•"/>
                      </a:pPr>
                      <a:r>
                        <a:rPr lang="en-US" sz="1200" kern="1200" dirty="0">
                          <a:solidFill>
                            <a:schemeClr val="dk1"/>
                          </a:solidFill>
                          <a:latin typeface="+mn-lt"/>
                          <a:ea typeface="+mn-ea"/>
                          <a:cs typeface="+mn-cs"/>
                        </a:rPr>
                        <a:t>Request only if minimum payment amount is required. (default)</a:t>
                      </a:r>
                    </a:p>
                    <a:p>
                      <a:pPr marL="285750" lvl="0" indent="-285750">
                        <a:buFont typeface="Arial" panose="020B0604020202020204" pitchFamily="34" charset="0"/>
                        <a:buChar char="•"/>
                      </a:pPr>
                      <a:r>
                        <a:rPr lang="en-US" sz="1200" kern="1200" dirty="0">
                          <a:solidFill>
                            <a:schemeClr val="dk1"/>
                          </a:solidFill>
                          <a:latin typeface="+mn-lt"/>
                          <a:ea typeface="+mn-ea"/>
                          <a:cs typeface="+mn-cs"/>
                        </a:rPr>
                        <a:t>Always request except when PFM. </a:t>
                      </a:r>
                    </a:p>
                    <a:p>
                      <a:pPr marL="285750" indent="-285750">
                        <a:buFont typeface="Arial" panose="020B0604020202020204" pitchFamily="34" charset="0"/>
                        <a:buChar char="•"/>
                      </a:pPr>
                      <a:r>
                        <a:rPr lang="en-US" sz="1200" kern="1200" dirty="0">
                          <a:solidFill>
                            <a:schemeClr val="dk1"/>
                          </a:solidFill>
                          <a:latin typeface="+mn-lt"/>
                          <a:ea typeface="+mn-ea"/>
                          <a:cs typeface="+mn-cs"/>
                        </a:rPr>
                        <a:t>Always request. </a:t>
                      </a:r>
                    </a:p>
                  </a:txBody>
                  <a:tcPr marL="68580" marR="68580" marT="25400" marB="25400"/>
                </a:tc>
                <a:tc>
                  <a:txBody>
                    <a:bodyPr/>
                    <a:lstStyle/>
                    <a:p>
                      <a:endParaRPr lang="en-US" dirty="0"/>
                    </a:p>
                  </a:txBody>
                  <a:tcPr marL="68580" marR="68580" marT="25400" marB="25400"/>
                </a:tc>
                <a:extLst>
                  <a:ext uri="{0D108BD9-81ED-4DB2-BD59-A6C34878D82A}">
                    <a16:rowId xmlns:a16="http://schemas.microsoft.com/office/drawing/2014/main" val="3571418399"/>
                  </a:ext>
                </a:extLst>
              </a:tr>
              <a:tr h="228600">
                <a:tc>
                  <a:txBody>
                    <a:bodyPr/>
                    <a:lstStyle/>
                    <a:p>
                      <a:r>
                        <a:rPr lang="en-US" sz="1600" b="1" dirty="0"/>
                        <a:t>Payment Method</a:t>
                      </a:r>
                    </a:p>
                  </a:txBody>
                  <a:tcPr/>
                </a:tc>
                <a:tc gridSpan="3">
                  <a:txBody>
                    <a:bodyPr/>
                    <a:lstStyle/>
                    <a:p>
                      <a:pPr marL="0" indent="0">
                        <a:buFont typeface="Arial" panose="020B0604020202020204" pitchFamily="34" charset="0"/>
                        <a:buNone/>
                      </a:pPr>
                      <a:r>
                        <a:rPr lang="en-US" sz="1200" kern="1200" dirty="0">
                          <a:solidFill>
                            <a:schemeClr val="dk1"/>
                          </a:solidFill>
                          <a:latin typeface="+mn-lt"/>
                          <a:ea typeface="+mn-ea"/>
                          <a:cs typeface="+mn-cs"/>
                        </a:rPr>
                        <a:t>The payment methods are the methods of defining, how the amount will be transferred in to the system. The available options for this parameter are set up for the product. It can for example be ‘Paid by Account holder’, ‘</a:t>
                      </a:r>
                      <a:r>
                        <a:rPr lang="en-US" sz="1200" kern="1200" dirty="0" err="1">
                          <a:solidFill>
                            <a:schemeClr val="dk1"/>
                          </a:solidFill>
                          <a:latin typeface="+mn-lt"/>
                          <a:ea typeface="+mn-ea"/>
                          <a:cs typeface="+mn-cs"/>
                        </a:rPr>
                        <a:t>Avtalegiro</a:t>
                      </a:r>
                      <a:r>
                        <a:rPr lang="en-US" sz="1200" kern="1200" dirty="0">
                          <a:solidFill>
                            <a:schemeClr val="dk1"/>
                          </a:solidFill>
                          <a:latin typeface="+mn-lt"/>
                          <a:ea typeface="+mn-ea"/>
                          <a:cs typeface="+mn-cs"/>
                        </a:rPr>
                        <a:t>’ or ‘Direct Debit’</a:t>
                      </a:r>
                    </a:p>
                  </a:txBody>
                  <a:tcPr marL="68580" marR="68580" marT="25400" marB="25400"/>
                </a:tc>
                <a:tc hMerge="1">
                  <a:txBody>
                    <a:bodyPr/>
                    <a:lstStyle/>
                    <a:p>
                      <a:endParaRPr lang="en-US"/>
                    </a:p>
                  </a:txBody>
                  <a:tcPr/>
                </a:tc>
                <a:tc hMerge="1">
                  <a:txBody>
                    <a:bodyPr/>
                    <a:lstStyle/>
                    <a:p>
                      <a:endParaRPr lang="en-US" dirty="0"/>
                    </a:p>
                  </a:txBody>
                  <a:tcPr marL="68580" marR="68580" marT="25400" marB="25400"/>
                </a:tc>
                <a:extLst>
                  <a:ext uri="{0D108BD9-81ED-4DB2-BD59-A6C34878D82A}">
                    <a16:rowId xmlns:a16="http://schemas.microsoft.com/office/drawing/2014/main" val="3254760256"/>
                  </a:ext>
                </a:extLst>
              </a:tr>
              <a:tr h="228600">
                <a:tc>
                  <a:txBody>
                    <a:bodyPr/>
                    <a:lstStyle/>
                    <a:p>
                      <a:endParaRPr lang="en-US" b="1" dirty="0"/>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Payment Method options</a:t>
                      </a:r>
                    </a:p>
                  </a:txBody>
                  <a:tcPr marL="68580" marR="68580" marT="25400" marB="25400"/>
                </a:tc>
                <a:tc>
                  <a:txBody>
                    <a:bodyPr/>
                    <a:lstStyle/>
                    <a:p>
                      <a:pPr marL="0" indent="0">
                        <a:buFont typeface="Arial" panose="020B0604020202020204" pitchFamily="34" charset="0"/>
                        <a:buNone/>
                      </a:pPr>
                      <a:r>
                        <a:rPr lang="en-US" sz="1200" kern="1200">
                          <a:solidFill>
                            <a:schemeClr val="dk1"/>
                          </a:solidFill>
                          <a:latin typeface="+mn-lt"/>
                          <a:ea typeface="+mn-ea"/>
                          <a:cs typeface="+mn-cs"/>
                        </a:rPr>
                        <a:t>Pay by invoice, Autogiro/Avtalegiro, Direct debit.</a:t>
                      </a:r>
                      <a:endParaRPr lang="en-US" sz="1200" kern="1200" dirty="0">
                        <a:solidFill>
                          <a:schemeClr val="dk1"/>
                        </a:solidFill>
                        <a:latin typeface="+mn-lt"/>
                        <a:ea typeface="+mn-ea"/>
                        <a:cs typeface="+mn-cs"/>
                      </a:endParaRPr>
                    </a:p>
                  </a:txBody>
                  <a:tcPr marL="68580" marR="68580" marT="25400" marB="25400"/>
                </a:tc>
                <a:tc>
                  <a:txBody>
                    <a:bodyPr/>
                    <a:lstStyle/>
                    <a:p>
                      <a:endParaRPr lang="en-US" dirty="0"/>
                    </a:p>
                  </a:txBody>
                  <a:tcPr marL="68580" marR="68580" marT="25400" marB="25400"/>
                </a:tc>
                <a:extLst>
                  <a:ext uri="{0D108BD9-81ED-4DB2-BD59-A6C34878D82A}">
                    <a16:rowId xmlns:a16="http://schemas.microsoft.com/office/drawing/2014/main" val="1106914700"/>
                  </a:ext>
                </a:extLst>
              </a:tr>
              <a:tr h="228600">
                <a:tc>
                  <a:txBody>
                    <a:bodyPr/>
                    <a:lstStyle/>
                    <a:p>
                      <a:endParaRPr lang="en-US" b="1" dirty="0"/>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Payment Method default</a:t>
                      </a:r>
                    </a:p>
                  </a:txBody>
                  <a:tcPr marL="68580" marR="68580" marT="25400" marB="25400"/>
                </a:tc>
                <a:tc>
                  <a:txBody>
                    <a:bodyPr/>
                    <a:lstStyle/>
                    <a:p>
                      <a:pPr marL="0" indent="0">
                        <a:buFont typeface="Arial" panose="020B0604020202020204" pitchFamily="34" charset="0"/>
                        <a:buNone/>
                      </a:pPr>
                      <a:r>
                        <a:rPr lang="en-US" sz="1200" kern="1200">
                          <a:solidFill>
                            <a:schemeClr val="dk1"/>
                          </a:solidFill>
                          <a:latin typeface="+mn-lt"/>
                          <a:ea typeface="+mn-ea"/>
                          <a:cs typeface="+mn-cs"/>
                        </a:rPr>
                        <a:t>One method should be default</a:t>
                      </a:r>
                      <a:endParaRPr lang="en-US" sz="1200" kern="1200" dirty="0">
                        <a:solidFill>
                          <a:schemeClr val="dk1"/>
                        </a:solidFill>
                        <a:latin typeface="+mn-lt"/>
                        <a:ea typeface="+mn-ea"/>
                        <a:cs typeface="+mn-cs"/>
                      </a:endParaRPr>
                    </a:p>
                  </a:txBody>
                  <a:tcPr marL="68580" marR="68580" marT="25400" marB="25400"/>
                </a:tc>
                <a:tc>
                  <a:txBody>
                    <a:bodyPr/>
                    <a:lstStyle/>
                    <a:p>
                      <a:endParaRPr lang="en-US" dirty="0"/>
                    </a:p>
                  </a:txBody>
                  <a:tcPr marL="68580" marR="68580" marT="25400" marB="25400"/>
                </a:tc>
                <a:extLst>
                  <a:ext uri="{0D108BD9-81ED-4DB2-BD59-A6C34878D82A}">
                    <a16:rowId xmlns:a16="http://schemas.microsoft.com/office/drawing/2014/main" val="4201622551"/>
                  </a:ext>
                </a:extLst>
              </a:tr>
              <a:tr h="228600">
                <a:tc>
                  <a:txBody>
                    <a:bodyPr/>
                    <a:lstStyle/>
                    <a:p>
                      <a:endParaRPr lang="en-US" b="1" dirty="0"/>
                    </a:p>
                  </a:txBody>
                  <a:tcPr/>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Restrict user</a:t>
                      </a:r>
                    </a:p>
                  </a:txBody>
                  <a:tcPr marL="68580" marR="68580" marT="25400" marB="25400"/>
                </a:tc>
                <a:tc>
                  <a:txBody>
                    <a:bodyPr/>
                    <a:lstStyle/>
                    <a:p>
                      <a:pPr marL="0" indent="0">
                        <a:buFont typeface="Arial" panose="020B0604020202020204" pitchFamily="34" charset="0"/>
                        <a:buNone/>
                      </a:pPr>
                      <a:r>
                        <a:rPr lang="en-US" sz="1200" kern="1200" dirty="0">
                          <a:solidFill>
                            <a:schemeClr val="dk1"/>
                          </a:solidFill>
                          <a:latin typeface="+mn-lt"/>
                          <a:ea typeface="+mn-ea"/>
                          <a:cs typeface="+mn-cs"/>
                        </a:rPr>
                        <a:t>To restrict user to set the payment method manually for the account</a:t>
                      </a:r>
                    </a:p>
                  </a:txBody>
                  <a:tcPr marL="68580" marR="68580" marT="25400" marB="25400"/>
                </a:tc>
                <a:tc>
                  <a:txBody>
                    <a:bodyPr/>
                    <a:lstStyle/>
                    <a:p>
                      <a:endParaRPr lang="en-US" dirty="0"/>
                    </a:p>
                  </a:txBody>
                  <a:tcPr marL="68580" marR="68580" marT="25400" marB="25400"/>
                </a:tc>
                <a:extLst>
                  <a:ext uri="{0D108BD9-81ED-4DB2-BD59-A6C34878D82A}">
                    <a16:rowId xmlns:a16="http://schemas.microsoft.com/office/drawing/2014/main" val="196814454"/>
                  </a:ext>
                </a:extLst>
              </a:tr>
            </a:tbl>
          </a:graphicData>
        </a:graphic>
      </p:graphicFrame>
    </p:spTree>
    <p:extLst>
      <p:ext uri="{BB962C8B-B14F-4D97-AF65-F5344CB8AC3E}">
        <p14:creationId xmlns:p14="http://schemas.microsoft.com/office/powerpoint/2010/main" val="240215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442BC2C-B711-4D7B-8078-E797F6C342A0}"/>
              </a:ext>
            </a:extLst>
          </p:cNvPr>
          <p:cNvGraphicFramePr>
            <a:graphicFrameLocks noGrp="1"/>
          </p:cNvGraphicFramePr>
          <p:nvPr>
            <p:ph idx="1"/>
            <p:extLst>
              <p:ext uri="{D42A27DB-BD31-4B8C-83A1-F6EECF244321}">
                <p14:modId xmlns:p14="http://schemas.microsoft.com/office/powerpoint/2010/main" val="3527237655"/>
              </p:ext>
            </p:extLst>
          </p:nvPr>
        </p:nvGraphicFramePr>
        <p:xfrm>
          <a:off x="857250" y="419100"/>
          <a:ext cx="10496550" cy="5669280"/>
        </p:xfrm>
        <a:graphic>
          <a:graphicData uri="http://schemas.openxmlformats.org/drawingml/2006/table">
            <a:tbl>
              <a:tblPr firstRow="1" bandRow="1">
                <a:tableStyleId>{5C22544A-7EE6-4342-B048-85BDC9FD1C3A}</a:tableStyleId>
              </a:tblPr>
              <a:tblGrid>
                <a:gridCol w="1704975">
                  <a:extLst>
                    <a:ext uri="{9D8B030D-6E8A-4147-A177-3AD203B41FA5}">
                      <a16:colId xmlns:a16="http://schemas.microsoft.com/office/drawing/2014/main" val="75093432"/>
                    </a:ext>
                  </a:extLst>
                </a:gridCol>
                <a:gridCol w="3533775">
                  <a:extLst>
                    <a:ext uri="{9D8B030D-6E8A-4147-A177-3AD203B41FA5}">
                      <a16:colId xmlns:a16="http://schemas.microsoft.com/office/drawing/2014/main" val="1946679514"/>
                    </a:ext>
                  </a:extLst>
                </a:gridCol>
                <a:gridCol w="2628900">
                  <a:extLst>
                    <a:ext uri="{9D8B030D-6E8A-4147-A177-3AD203B41FA5}">
                      <a16:colId xmlns:a16="http://schemas.microsoft.com/office/drawing/2014/main" val="528354515"/>
                    </a:ext>
                  </a:extLst>
                </a:gridCol>
                <a:gridCol w="2628900">
                  <a:extLst>
                    <a:ext uri="{9D8B030D-6E8A-4147-A177-3AD203B41FA5}">
                      <a16:colId xmlns:a16="http://schemas.microsoft.com/office/drawing/2014/main" val="1854253573"/>
                    </a:ext>
                  </a:extLst>
                </a:gridCol>
              </a:tblGrid>
              <a:tr h="370840">
                <a:tc>
                  <a:txBody>
                    <a:bodyPr/>
                    <a:lstStyle/>
                    <a:p>
                      <a:r>
                        <a:rPr lang="en-US" sz="1200" dirty="0"/>
                        <a:t>Module</a:t>
                      </a:r>
                    </a:p>
                  </a:txBody>
                  <a:tcPr/>
                </a:tc>
                <a:tc>
                  <a:txBody>
                    <a:bodyPr/>
                    <a:lstStyle/>
                    <a:p>
                      <a:r>
                        <a:rPr lang="en-US" sz="1200" dirty="0"/>
                        <a:t>Field  name</a:t>
                      </a:r>
                    </a:p>
                  </a:txBody>
                  <a:tcPr/>
                </a:tc>
                <a:tc>
                  <a:txBody>
                    <a:bodyPr/>
                    <a:lstStyle/>
                    <a:p>
                      <a:r>
                        <a:rPr lang="en-US" sz="1200" dirty="0"/>
                        <a:t>Field Details</a:t>
                      </a:r>
                    </a:p>
                  </a:txBody>
                  <a:tcPr/>
                </a:tc>
                <a:tc>
                  <a:txBody>
                    <a:bodyPr/>
                    <a:lstStyle/>
                    <a:p>
                      <a:r>
                        <a:rPr lang="en-US" sz="1200" dirty="0" err="1"/>
                        <a:t>FuncNOtionality</a:t>
                      </a:r>
                      <a:r>
                        <a:rPr lang="en-US" sz="1200" dirty="0"/>
                        <a:t> Related to the </a:t>
                      </a:r>
                      <a:r>
                        <a:rPr lang="en-US" sz="1200" dirty="0" err="1"/>
                        <a:t>moduleap</a:t>
                      </a:r>
                      <a:endParaRPr lang="en-US" sz="1200" dirty="0"/>
                    </a:p>
                  </a:txBody>
                  <a:tcPr/>
                </a:tc>
                <a:extLst>
                  <a:ext uri="{0D108BD9-81ED-4DB2-BD59-A6C34878D82A}">
                    <a16:rowId xmlns:a16="http://schemas.microsoft.com/office/drawing/2014/main" val="2935815432"/>
                  </a:ext>
                </a:extLst>
              </a:tr>
              <a:tr h="370840">
                <a:tc>
                  <a:txBody>
                    <a:bodyPr/>
                    <a:lstStyle/>
                    <a:p>
                      <a:r>
                        <a:rPr lang="en-US" sz="1200" kern="1200" dirty="0">
                          <a:solidFill>
                            <a:schemeClr val="dk1"/>
                          </a:solidFill>
                          <a:latin typeface="+mn-lt"/>
                          <a:ea typeface="+mn-ea"/>
                          <a:cs typeface="+mn-cs"/>
                        </a:rPr>
                        <a:t>Payment </a:t>
                      </a:r>
                      <a:r>
                        <a:rPr lang="en-US" sz="1200" kern="1200" dirty="0" err="1">
                          <a:solidFill>
                            <a:schemeClr val="dk1"/>
                          </a:solidFill>
                          <a:latin typeface="+mn-lt"/>
                          <a:ea typeface="+mn-ea"/>
                          <a:cs typeface="+mn-cs"/>
                        </a:rPr>
                        <a:t>Followup</a:t>
                      </a:r>
                      <a:r>
                        <a:rPr lang="en-US" sz="1200" kern="1200" dirty="0">
                          <a:solidFill>
                            <a:schemeClr val="dk1"/>
                          </a:solidFill>
                          <a:latin typeface="+mn-lt"/>
                          <a:ea typeface="+mn-ea"/>
                          <a:cs typeface="+mn-cs"/>
                        </a:rPr>
                        <a:t> Threshold</a:t>
                      </a:r>
                    </a:p>
                  </a:txBody>
                  <a:tcPr/>
                </a:tc>
                <a:tc gridSpan="3">
                  <a:txBody>
                    <a:bodyPr/>
                    <a:lstStyle/>
                    <a:p>
                      <a:r>
                        <a:rPr lang="en-US" sz="1200" kern="1200" dirty="0">
                          <a:solidFill>
                            <a:schemeClr val="dk1"/>
                          </a:solidFill>
                          <a:latin typeface="+mn-lt"/>
                          <a:ea typeface="+mn-ea"/>
                          <a:cs typeface="+mn-cs"/>
                        </a:rPr>
                        <a:t> </a:t>
                      </a:r>
                    </a:p>
                    <a:p>
                      <a:r>
                        <a:rPr lang="en-US" sz="1200" kern="1200" dirty="0">
                          <a:solidFill>
                            <a:schemeClr val="dk1"/>
                          </a:solidFill>
                          <a:latin typeface="+mn-lt"/>
                          <a:ea typeface="+mn-ea"/>
                          <a:cs typeface="+mn-cs"/>
                        </a:rPr>
                        <a:t>The Payment Follow up Thresholds are parameters that indicates how large discrepancy that is allowed between the Minimum Payment Amount and what was actually paid. </a:t>
                      </a:r>
                    </a:p>
                    <a:p>
                      <a:endParaRPr lang="en-US" sz="1200" kern="1200" dirty="0">
                        <a:solidFill>
                          <a:schemeClr val="dk1"/>
                        </a:solidFill>
                        <a:latin typeface="+mn-lt"/>
                        <a:ea typeface="+mn-ea"/>
                        <a:cs typeface="+mn-cs"/>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19517226"/>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Full payment of total outstanding threshold </a:t>
                      </a:r>
                    </a:p>
                  </a:txBody>
                  <a:tcPr/>
                </a:tc>
                <a:tc>
                  <a:txBody>
                    <a:bodyPr/>
                    <a:lstStyle/>
                    <a:p>
                      <a:r>
                        <a:rPr lang="en-US" sz="1200" kern="1200" dirty="0">
                          <a:solidFill>
                            <a:schemeClr val="dk1"/>
                          </a:solidFill>
                          <a:latin typeface="+mn-lt"/>
                          <a:ea typeface="+mn-ea"/>
                          <a:cs typeface="+mn-cs"/>
                        </a:rPr>
                        <a:t>When user is making payment before due date and before end of grace days, and if paid amount is not covering the closing balance fully , than we check the difference between paid amount and this and closing amount is less than the mentioned threshold than we consider the payment as full payment</a:t>
                      </a:r>
                    </a:p>
                  </a:txBody>
                  <a:tcPr/>
                </a:tc>
                <a:tc>
                  <a:txBody>
                    <a:bodyPr/>
                    <a:lstStyle/>
                    <a:p>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4257080769"/>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Full payment of Minimum payment amount Threshold option</a:t>
                      </a:r>
                    </a:p>
                  </a:txBody>
                  <a:tcPr/>
                </a:tc>
                <a:tc>
                  <a:txBody>
                    <a:bodyPr/>
                    <a:lstStyle/>
                    <a:p>
                      <a:r>
                        <a:rPr lang="en-US" sz="1200" kern="1200" dirty="0">
                          <a:solidFill>
                            <a:schemeClr val="dk1"/>
                          </a:solidFill>
                          <a:latin typeface="+mn-lt"/>
                          <a:ea typeface="+mn-ea"/>
                          <a:cs typeface="+mn-cs"/>
                        </a:rPr>
                        <a:t>When user makes payment before ending of grace days and the difference of paid the mentioned threshold . Then system consider the payment as full MPA payment.</a:t>
                      </a:r>
                    </a:p>
                  </a:txBody>
                  <a:tcPr/>
                </a:tc>
                <a:tc>
                  <a:txBody>
                    <a:bodyPr/>
                    <a:lstStyle/>
                    <a:p>
                      <a:pPr marL="285750" lvl="0" indent="-285750">
                        <a:buFont typeface="Arial" panose="020B0604020202020204" pitchFamily="34" charset="0"/>
                        <a:buChar char="•"/>
                      </a:pPr>
                      <a:r>
                        <a:rPr lang="en-US" sz="1200" kern="1200" dirty="0">
                          <a:solidFill>
                            <a:schemeClr val="dk1"/>
                          </a:solidFill>
                          <a:latin typeface="+mn-lt"/>
                          <a:ea typeface="+mn-ea"/>
                          <a:cs typeface="+mn-cs"/>
                        </a:rPr>
                        <a:t>No overdue amount Up to end of grace days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Independent of overdue amount Up to end of grace days</a:t>
                      </a:r>
                    </a:p>
                    <a:p>
                      <a:pPr marL="285750" lvl="0" indent="-285750">
                        <a:buFont typeface="Arial" panose="020B0604020202020204" pitchFamily="34" charset="0"/>
                        <a:buChar char="•"/>
                      </a:pPr>
                      <a:r>
                        <a:rPr lang="en-US" sz="1200" kern="1200" dirty="0">
                          <a:solidFill>
                            <a:schemeClr val="dk1"/>
                          </a:solidFill>
                          <a:latin typeface="+mn-lt"/>
                          <a:ea typeface="+mn-ea"/>
                          <a:cs typeface="+mn-cs"/>
                        </a:rPr>
                        <a:t>No overdue amount Always:</a:t>
                      </a:r>
                    </a:p>
                    <a:p>
                      <a:pPr marL="285750" lvl="0" indent="-285750">
                        <a:buFont typeface="Arial" panose="020B0604020202020204" pitchFamily="34" charset="0"/>
                        <a:buChar char="•"/>
                      </a:pPr>
                      <a:r>
                        <a:rPr lang="en-US" sz="1200" kern="1200" dirty="0">
                          <a:solidFill>
                            <a:schemeClr val="dk1"/>
                          </a:solidFill>
                          <a:latin typeface="+mn-lt"/>
                          <a:ea typeface="+mn-ea"/>
                          <a:cs typeface="+mn-cs"/>
                        </a:rPr>
                        <a:t>amount and MPA is less than Independent of overdue amount Always</a:t>
                      </a:r>
                    </a:p>
                  </a:txBody>
                  <a:tcPr/>
                </a:tc>
                <a:extLst>
                  <a:ext uri="{0D108BD9-81ED-4DB2-BD59-A6C34878D82A}">
                    <a16:rowId xmlns:a16="http://schemas.microsoft.com/office/drawing/2014/main" val="2880102251"/>
                  </a:ext>
                </a:extLst>
              </a:tr>
              <a:tr h="370840">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Full payment of Minimum payment amount Threshold</a:t>
                      </a:r>
                    </a:p>
                  </a:txBody>
                  <a:tcPr/>
                </a:tc>
                <a:tc>
                  <a:txBody>
                    <a:bodyPr/>
                    <a:lstStyle/>
                    <a:p>
                      <a:r>
                        <a:rPr lang="en-US" sz="1200" kern="1200" dirty="0">
                          <a:solidFill>
                            <a:schemeClr val="dk1"/>
                          </a:solidFill>
                          <a:latin typeface="+mn-lt"/>
                          <a:ea typeface="+mn-ea"/>
                          <a:cs typeface="+mn-cs"/>
                        </a:rPr>
                        <a:t>It must be possible to set up threshold for when the payment amount before the end of grace days is considered to have covered the Total minimum payment amount. </a:t>
                      </a:r>
                    </a:p>
                    <a:p>
                      <a:r>
                        <a:rPr lang="en-US" sz="1200" kern="1200" dirty="0">
                          <a:solidFill>
                            <a:schemeClr val="dk1"/>
                          </a:solidFill>
                          <a:latin typeface="+mn-lt"/>
                          <a:ea typeface="+mn-ea"/>
                          <a:cs typeface="+mn-cs"/>
                        </a:rPr>
                        <a:t>It is an amount field.</a:t>
                      </a:r>
                      <a:r>
                        <a:rPr lang="en-US" sz="1800" kern="1200" dirty="0">
                          <a:solidFill>
                            <a:schemeClr val="dk1"/>
                          </a:solidFill>
                          <a:effectLst/>
                          <a:latin typeface="+mn-lt"/>
                          <a:ea typeface="+mn-ea"/>
                          <a:cs typeface="+mn-cs"/>
                        </a:rPr>
                        <a:t> </a:t>
                      </a:r>
                      <a:endParaRPr lang="en-US" sz="1200" kern="1200" dirty="0">
                        <a:solidFill>
                          <a:schemeClr val="dk1"/>
                        </a:solidFill>
                        <a:latin typeface="+mn-lt"/>
                        <a:ea typeface="+mn-ea"/>
                        <a:cs typeface="+mn-cs"/>
                      </a:endParaRPr>
                    </a:p>
                  </a:txBody>
                  <a:tcPr/>
                </a:tc>
                <a:tc>
                  <a:txBody>
                    <a:bodyPr/>
                    <a:lstStyle/>
                    <a:p>
                      <a:pPr marL="285750" lvl="0" indent="-2857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731759371"/>
                  </a:ext>
                </a:extLst>
              </a:tr>
            </a:tbl>
          </a:graphicData>
        </a:graphic>
      </p:graphicFrame>
    </p:spTree>
    <p:extLst>
      <p:ext uri="{BB962C8B-B14F-4D97-AF65-F5344CB8AC3E}">
        <p14:creationId xmlns:p14="http://schemas.microsoft.com/office/powerpoint/2010/main" val="174911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DA2B-E1ED-4636-BC5F-A9800373E84D}"/>
              </a:ext>
            </a:extLst>
          </p:cNvPr>
          <p:cNvSpPr>
            <a:spLocks noGrp="1"/>
          </p:cNvSpPr>
          <p:nvPr>
            <p:ph type="title"/>
          </p:nvPr>
        </p:nvSpPr>
        <p:spPr>
          <a:xfrm>
            <a:off x="838200" y="365125"/>
            <a:ext cx="10515600" cy="492125"/>
          </a:xfrm>
        </p:spPr>
        <p:txBody>
          <a:bodyPr>
            <a:normAutofit/>
          </a:bodyPr>
          <a:lstStyle/>
          <a:p>
            <a:r>
              <a:rPr lang="en-US" sz="2400" dirty="0"/>
              <a:t>Payment Free Month</a:t>
            </a:r>
          </a:p>
        </p:txBody>
      </p:sp>
      <p:pic>
        <p:nvPicPr>
          <p:cNvPr id="4" name="Picture 3">
            <a:extLst>
              <a:ext uri="{FF2B5EF4-FFF2-40B4-BE49-F238E27FC236}">
                <a16:creationId xmlns:a16="http://schemas.microsoft.com/office/drawing/2014/main" id="{6D43B4B1-8BAB-4932-AA6E-0BC7B5EE79F4}"/>
              </a:ext>
            </a:extLst>
          </p:cNvPr>
          <p:cNvPicPr>
            <a:picLocks noChangeAspect="1"/>
          </p:cNvPicPr>
          <p:nvPr/>
        </p:nvPicPr>
        <p:blipFill>
          <a:blip r:embed="rId2"/>
          <a:stretch>
            <a:fillRect/>
          </a:stretch>
        </p:blipFill>
        <p:spPr>
          <a:xfrm>
            <a:off x="228600" y="985629"/>
            <a:ext cx="11963400" cy="5763042"/>
          </a:xfrm>
          <a:prstGeom prst="rect">
            <a:avLst/>
          </a:prstGeom>
        </p:spPr>
      </p:pic>
    </p:spTree>
    <p:extLst>
      <p:ext uri="{BB962C8B-B14F-4D97-AF65-F5344CB8AC3E}">
        <p14:creationId xmlns:p14="http://schemas.microsoft.com/office/powerpoint/2010/main" val="406679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D55083-58F8-4FC8-9FEB-67746CD001B7}"/>
              </a:ext>
            </a:extLst>
          </p:cNvPr>
          <p:cNvGraphicFramePr>
            <a:graphicFrameLocks noGrp="1"/>
          </p:cNvGraphicFramePr>
          <p:nvPr>
            <p:ph idx="1"/>
            <p:extLst>
              <p:ext uri="{D42A27DB-BD31-4B8C-83A1-F6EECF244321}">
                <p14:modId xmlns:p14="http://schemas.microsoft.com/office/powerpoint/2010/main" val="364448240"/>
              </p:ext>
            </p:extLst>
          </p:nvPr>
        </p:nvGraphicFramePr>
        <p:xfrm>
          <a:off x="838200" y="304800"/>
          <a:ext cx="10515600" cy="25755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911244401"/>
                    </a:ext>
                  </a:extLst>
                </a:gridCol>
                <a:gridCol w="2628900">
                  <a:extLst>
                    <a:ext uri="{9D8B030D-6E8A-4147-A177-3AD203B41FA5}">
                      <a16:colId xmlns:a16="http://schemas.microsoft.com/office/drawing/2014/main" val="2669384792"/>
                    </a:ext>
                  </a:extLst>
                </a:gridCol>
                <a:gridCol w="2628900">
                  <a:extLst>
                    <a:ext uri="{9D8B030D-6E8A-4147-A177-3AD203B41FA5}">
                      <a16:colId xmlns:a16="http://schemas.microsoft.com/office/drawing/2014/main" val="2399673169"/>
                    </a:ext>
                  </a:extLst>
                </a:gridCol>
                <a:gridCol w="2628900">
                  <a:extLst>
                    <a:ext uri="{9D8B030D-6E8A-4147-A177-3AD203B41FA5}">
                      <a16:colId xmlns:a16="http://schemas.microsoft.com/office/drawing/2014/main" val="266900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9708643"/>
                  </a:ext>
                </a:extLst>
              </a:tr>
              <a:tr h="413385">
                <a:tc>
                  <a:txBody>
                    <a:bodyPr/>
                    <a:lstStyle/>
                    <a:p>
                      <a:r>
                        <a:rPr lang="en-US" dirty="0"/>
                        <a:t>LIMIT</a:t>
                      </a:r>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Limit parameters includes the Over limit threshold, in percentage of the limit, or amount or the combination (percentage but maximum the amount). It ensures that over limit charges and interest is not calculated for when the limit is breached for small amounts. </a:t>
                      </a:r>
                    </a:p>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124168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4737025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56700923"/>
                  </a:ext>
                </a:extLst>
              </a:tr>
            </a:tbl>
          </a:graphicData>
        </a:graphic>
      </p:graphicFrame>
      <p:pic>
        <p:nvPicPr>
          <p:cNvPr id="5" name="Picture 4">
            <a:extLst>
              <a:ext uri="{FF2B5EF4-FFF2-40B4-BE49-F238E27FC236}">
                <a16:creationId xmlns:a16="http://schemas.microsoft.com/office/drawing/2014/main" id="{DB53C15A-C5B5-4817-AED6-019D2F5B32EF}"/>
              </a:ext>
            </a:extLst>
          </p:cNvPr>
          <p:cNvPicPr>
            <a:picLocks noChangeAspect="1"/>
          </p:cNvPicPr>
          <p:nvPr/>
        </p:nvPicPr>
        <p:blipFill>
          <a:blip r:embed="rId2"/>
          <a:stretch>
            <a:fillRect/>
          </a:stretch>
        </p:blipFill>
        <p:spPr>
          <a:xfrm>
            <a:off x="714375" y="2085975"/>
            <a:ext cx="8820150" cy="2686050"/>
          </a:xfrm>
          <a:prstGeom prst="rect">
            <a:avLst/>
          </a:prstGeom>
        </p:spPr>
      </p:pic>
    </p:spTree>
    <p:extLst>
      <p:ext uri="{BB962C8B-B14F-4D97-AF65-F5344CB8AC3E}">
        <p14:creationId xmlns:p14="http://schemas.microsoft.com/office/powerpoint/2010/main" val="1393299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65E260F-6E89-4EAB-B1FF-EC7D8C3689D8}"/>
              </a:ext>
            </a:extLst>
          </p:cNvPr>
          <p:cNvGraphicFramePr>
            <a:graphicFrameLocks noGrp="1"/>
          </p:cNvGraphicFramePr>
          <p:nvPr>
            <p:ph idx="1"/>
            <p:extLst>
              <p:ext uri="{D42A27DB-BD31-4B8C-83A1-F6EECF244321}">
                <p14:modId xmlns:p14="http://schemas.microsoft.com/office/powerpoint/2010/main" val="2626369337"/>
              </p:ext>
            </p:extLst>
          </p:nvPr>
        </p:nvGraphicFramePr>
        <p:xfrm>
          <a:off x="438151" y="281911"/>
          <a:ext cx="11572876" cy="6445853"/>
        </p:xfrm>
        <a:graphic>
          <a:graphicData uri="http://schemas.openxmlformats.org/drawingml/2006/table">
            <a:tbl>
              <a:tblPr firstRow="1" bandRow="1">
                <a:tableStyleId>{5C22544A-7EE6-4342-B048-85BDC9FD1C3A}</a:tableStyleId>
              </a:tblPr>
              <a:tblGrid>
                <a:gridCol w="1038224">
                  <a:extLst>
                    <a:ext uri="{9D8B030D-6E8A-4147-A177-3AD203B41FA5}">
                      <a16:colId xmlns:a16="http://schemas.microsoft.com/office/drawing/2014/main" val="4006531680"/>
                    </a:ext>
                  </a:extLst>
                </a:gridCol>
                <a:gridCol w="1485900">
                  <a:extLst>
                    <a:ext uri="{9D8B030D-6E8A-4147-A177-3AD203B41FA5}">
                      <a16:colId xmlns:a16="http://schemas.microsoft.com/office/drawing/2014/main" val="2874290842"/>
                    </a:ext>
                  </a:extLst>
                </a:gridCol>
                <a:gridCol w="1209675">
                  <a:extLst>
                    <a:ext uri="{9D8B030D-6E8A-4147-A177-3AD203B41FA5}">
                      <a16:colId xmlns:a16="http://schemas.microsoft.com/office/drawing/2014/main" val="2617926376"/>
                    </a:ext>
                  </a:extLst>
                </a:gridCol>
                <a:gridCol w="7839077">
                  <a:extLst>
                    <a:ext uri="{9D8B030D-6E8A-4147-A177-3AD203B41FA5}">
                      <a16:colId xmlns:a16="http://schemas.microsoft.com/office/drawing/2014/main" val="3144873304"/>
                    </a:ext>
                  </a:extLst>
                </a:gridCol>
              </a:tblGrid>
              <a:tr h="319373">
                <a:tc>
                  <a:txBody>
                    <a:bodyPr/>
                    <a:lstStyle/>
                    <a:p>
                      <a:r>
                        <a:rPr lang="en-US" sz="1200" kern="1200" dirty="0">
                          <a:solidFill>
                            <a:schemeClr val="dk1"/>
                          </a:solidFill>
                          <a:latin typeface="+mn-lt"/>
                          <a:ea typeface="+mn-ea"/>
                          <a:cs typeface="+mn-cs"/>
                        </a:rPr>
                        <a:t>Module</a:t>
                      </a:r>
                    </a:p>
                  </a:txBody>
                  <a:tcPr/>
                </a:tc>
                <a:tc>
                  <a:txBody>
                    <a:bodyPr/>
                    <a:lstStyle/>
                    <a:p>
                      <a:r>
                        <a:rPr lang="en-US" sz="1200" kern="1200" dirty="0">
                          <a:solidFill>
                            <a:schemeClr val="dk1"/>
                          </a:solidFill>
                          <a:latin typeface="+mn-lt"/>
                          <a:ea typeface="+mn-ea"/>
                          <a:cs typeface="+mn-cs"/>
                        </a:rPr>
                        <a:t>Field  name</a:t>
                      </a:r>
                    </a:p>
                  </a:txBody>
                  <a:tcPr/>
                </a:tc>
                <a:tc>
                  <a:txBody>
                    <a:bodyPr/>
                    <a:lstStyle/>
                    <a:p>
                      <a:r>
                        <a:rPr lang="en-US" sz="1200" kern="1200" dirty="0">
                          <a:solidFill>
                            <a:schemeClr val="dk1"/>
                          </a:solidFill>
                          <a:latin typeface="+mn-lt"/>
                          <a:ea typeface="+mn-ea"/>
                          <a:cs typeface="+mn-cs"/>
                        </a:rPr>
                        <a:t>Field Details</a:t>
                      </a:r>
                    </a:p>
                  </a:txBody>
                  <a:tcPr/>
                </a:tc>
                <a:tc>
                  <a:txBody>
                    <a:bodyPr/>
                    <a:lstStyle/>
                    <a:p>
                      <a:r>
                        <a:rPr lang="en-US" sz="1200" kern="1200" dirty="0" err="1">
                          <a:solidFill>
                            <a:schemeClr val="dk1"/>
                          </a:solidFill>
                          <a:latin typeface="+mn-lt"/>
                          <a:ea typeface="+mn-ea"/>
                          <a:cs typeface="+mn-cs"/>
                        </a:rPr>
                        <a:t>FuncNOtionality</a:t>
                      </a:r>
                      <a:r>
                        <a:rPr lang="en-US" sz="1200" kern="1200" dirty="0">
                          <a:solidFill>
                            <a:schemeClr val="dk1"/>
                          </a:solidFill>
                          <a:latin typeface="+mn-lt"/>
                          <a:ea typeface="+mn-ea"/>
                          <a:cs typeface="+mn-cs"/>
                        </a:rPr>
                        <a:t> Related to the </a:t>
                      </a:r>
                      <a:r>
                        <a:rPr lang="en-US" sz="1200" kern="1200" dirty="0" err="1">
                          <a:solidFill>
                            <a:schemeClr val="dk1"/>
                          </a:solidFill>
                          <a:latin typeface="+mn-lt"/>
                          <a:ea typeface="+mn-ea"/>
                          <a:cs typeface="+mn-cs"/>
                        </a:rPr>
                        <a:t>moduleap</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4010073981"/>
                  </a:ext>
                </a:extLst>
              </a:tr>
              <a:tr h="589919">
                <a:tc>
                  <a:txBody>
                    <a:bodyPr/>
                    <a:lstStyle/>
                    <a:p>
                      <a:r>
                        <a:rPr lang="en-US" sz="1200" kern="1200" dirty="0">
                          <a:solidFill>
                            <a:schemeClr val="dk1"/>
                          </a:solidFill>
                          <a:latin typeface="+mn-lt"/>
                          <a:ea typeface="+mn-ea"/>
                          <a:cs typeface="+mn-cs"/>
                        </a:rPr>
                        <a:t>Transaction type</a:t>
                      </a:r>
                    </a:p>
                  </a:txBody>
                  <a:tcPr/>
                </a:tc>
                <a:tc>
                  <a:txBody>
                    <a:bodyPr/>
                    <a:lstStyle/>
                    <a:p>
                      <a:r>
                        <a:rPr lang="en-US" sz="1200" kern="1200" dirty="0">
                          <a:solidFill>
                            <a:schemeClr val="dk1"/>
                          </a:solidFill>
                          <a:latin typeface="+mn-lt"/>
                          <a:ea typeface="+mn-ea"/>
                          <a:cs typeface="+mn-cs"/>
                        </a:rPr>
                        <a:t>Transaction type maintenance at product level</a:t>
                      </a: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To add Transaction code with View/Edit/Suspend as alternative flow and exception to cancel.</a:t>
                      </a:r>
                    </a:p>
                  </a:txBody>
                  <a:tcPr/>
                </a:tc>
                <a:extLst>
                  <a:ext uri="{0D108BD9-81ED-4DB2-BD59-A6C34878D82A}">
                    <a16:rowId xmlns:a16="http://schemas.microsoft.com/office/drawing/2014/main" val="87107000"/>
                  </a:ext>
                </a:extLst>
              </a:tr>
              <a:tr h="2535774">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Value date</a:t>
                      </a:r>
                    </a:p>
                  </a:txBody>
                  <a:tcPr/>
                </a:tc>
                <a:tc>
                  <a:txBody>
                    <a:bodyPr/>
                    <a:lstStyle/>
                    <a:p>
                      <a:r>
                        <a:rPr lang="en-US" sz="1200" kern="1200" dirty="0">
                          <a:solidFill>
                            <a:schemeClr val="dk1"/>
                          </a:solidFill>
                          <a:latin typeface="+mn-lt"/>
                          <a:ea typeface="+mn-ea"/>
                          <a:cs typeface="+mn-cs"/>
                        </a:rPr>
                        <a:t>This field is used to provide value date for each transaction code.</a:t>
                      </a:r>
                    </a:p>
                    <a:p>
                      <a:r>
                        <a:rPr lang="en-US" sz="1200" kern="1200" dirty="0">
                          <a:solidFill>
                            <a:schemeClr val="dk1"/>
                          </a:solidFill>
                          <a:latin typeface="+mn-lt"/>
                          <a:ea typeface="+mn-ea"/>
                          <a:cs typeface="+mn-cs"/>
                        </a:rPr>
                        <a:t>It is a drop down field and only one option can be selected. </a:t>
                      </a:r>
                    </a:p>
                    <a:p>
                      <a:r>
                        <a:rPr lang="en-US" sz="1200" kern="1200" dirty="0">
                          <a:solidFill>
                            <a:schemeClr val="dk1"/>
                          </a:solidFill>
                          <a:latin typeface="+mn-lt"/>
                          <a:ea typeface="+mn-ea"/>
                          <a:cs typeface="+mn-cs"/>
                        </a:rPr>
                        <a:t>Possible values:</a:t>
                      </a:r>
                    </a:p>
                    <a:p>
                      <a:pPr marL="171450" lvl="0" indent="-171450">
                        <a:buFont typeface="Arial" panose="020B0604020202020204" pitchFamily="34" charset="0"/>
                        <a:buChar char="•"/>
                      </a:pPr>
                      <a:r>
                        <a:rPr lang="en-US" sz="1200" kern="1200" dirty="0">
                          <a:solidFill>
                            <a:schemeClr val="dk1"/>
                          </a:solidFill>
                          <a:latin typeface="+mn-lt"/>
                          <a:ea typeface="+mn-ea"/>
                          <a:cs typeface="+mn-cs"/>
                        </a:rPr>
                        <a:t>EOC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Payment Due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Book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Transaction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X days after transaction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X days before book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X days after book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X days before EOC date </a:t>
                      </a:r>
                    </a:p>
                    <a:p>
                      <a:pPr marL="171450" lvl="0" indent="-171450">
                        <a:buFont typeface="Arial" panose="020B0604020202020204" pitchFamily="34" charset="0"/>
                        <a:buChar char="•"/>
                      </a:pPr>
                      <a:r>
                        <a:rPr lang="en-US" sz="1200" kern="1200" dirty="0">
                          <a:solidFill>
                            <a:schemeClr val="dk1"/>
                          </a:solidFill>
                          <a:latin typeface="+mn-lt"/>
                          <a:ea typeface="+mn-ea"/>
                          <a:cs typeface="+mn-cs"/>
                        </a:rPr>
                        <a:t>X days after EOC date</a:t>
                      </a:r>
                    </a:p>
                    <a:p>
                      <a:pPr marL="171450" lvl="0" indent="-171450">
                        <a:buFont typeface="Arial" panose="020B0604020202020204" pitchFamily="34" charset="0"/>
                        <a:buChar char="•"/>
                      </a:pPr>
                      <a:r>
                        <a:rPr lang="en-US" sz="1200" kern="1200" dirty="0">
                          <a:solidFill>
                            <a:schemeClr val="dk1"/>
                          </a:solidFill>
                          <a:latin typeface="+mn-lt"/>
                          <a:ea typeface="+mn-ea"/>
                          <a:cs typeface="+mn-cs"/>
                        </a:rPr>
                        <a:t>X days before payment due date</a:t>
                      </a:r>
                    </a:p>
                    <a:p>
                      <a:pPr marL="171450" indent="-171450">
                        <a:buFont typeface="Arial" panose="020B0604020202020204" pitchFamily="34" charset="0"/>
                        <a:buChar char="•"/>
                      </a:pPr>
                      <a:r>
                        <a:rPr lang="en-US" sz="1200" kern="1200" dirty="0">
                          <a:solidFill>
                            <a:schemeClr val="dk1"/>
                          </a:solidFill>
                          <a:latin typeface="+mn-lt"/>
                          <a:ea typeface="+mn-ea"/>
                          <a:cs typeface="+mn-cs"/>
                        </a:rPr>
                        <a:t>X days after payment due date</a:t>
                      </a:r>
                    </a:p>
                  </a:txBody>
                  <a:tcPr/>
                </a:tc>
                <a:extLst>
                  <a:ext uri="{0D108BD9-81ED-4DB2-BD59-A6C34878D82A}">
                    <a16:rowId xmlns:a16="http://schemas.microsoft.com/office/drawing/2014/main" val="560468086"/>
                  </a:ext>
                </a:extLst>
              </a:tr>
              <a:tr h="2710655">
                <a:tc>
                  <a:txBody>
                    <a:bodyPr/>
                    <a:lstStyle/>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Value date reversal</a:t>
                      </a:r>
                    </a:p>
                  </a:txBody>
                  <a:tcPr/>
                </a:tc>
                <a:tc>
                  <a:txBody>
                    <a:bodyPr/>
                    <a:lstStyle/>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This field is used to provide value date reversal for the each transaction code. This value date reversal will be applied when particular transaction is reversed.</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It is a drop down field and only one option can be selected. </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Possible values:</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EOC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Payment Due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Book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Transaction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after transaction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before book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after book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before EOC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after EOC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before payment due date</a:t>
                      </a:r>
                    </a:p>
                    <a:p>
                      <a:pPr marL="171450" lvl="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X days after payment due date</a:t>
                      </a:r>
                    </a:p>
                  </a:txBody>
                  <a:tcPr/>
                </a:tc>
                <a:extLst>
                  <a:ext uri="{0D108BD9-81ED-4DB2-BD59-A6C34878D82A}">
                    <a16:rowId xmlns:a16="http://schemas.microsoft.com/office/drawing/2014/main" val="171730664"/>
                  </a:ext>
                </a:extLst>
              </a:tr>
            </a:tbl>
          </a:graphicData>
        </a:graphic>
      </p:graphicFrame>
    </p:spTree>
    <p:extLst>
      <p:ext uri="{BB962C8B-B14F-4D97-AF65-F5344CB8AC3E}">
        <p14:creationId xmlns:p14="http://schemas.microsoft.com/office/powerpoint/2010/main" val="2534534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C68C7F-54B8-4C00-ADAF-00EB7400C301}"/>
              </a:ext>
            </a:extLst>
          </p:cNvPr>
          <p:cNvPicPr>
            <a:picLocks noChangeAspect="1"/>
          </p:cNvPicPr>
          <p:nvPr/>
        </p:nvPicPr>
        <p:blipFill>
          <a:blip r:embed="rId2"/>
          <a:stretch>
            <a:fillRect/>
          </a:stretch>
        </p:blipFill>
        <p:spPr>
          <a:xfrm>
            <a:off x="800100" y="365125"/>
            <a:ext cx="5295900" cy="4410075"/>
          </a:xfrm>
          <a:prstGeom prst="rect">
            <a:avLst/>
          </a:prstGeom>
        </p:spPr>
      </p:pic>
    </p:spTree>
    <p:extLst>
      <p:ext uri="{BB962C8B-B14F-4D97-AF65-F5344CB8AC3E}">
        <p14:creationId xmlns:p14="http://schemas.microsoft.com/office/powerpoint/2010/main" val="2416431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84FA-42A2-4F32-BFA7-86C2F6B32BC8}"/>
              </a:ext>
            </a:extLst>
          </p:cNvPr>
          <p:cNvSpPr>
            <a:spLocks noGrp="1"/>
          </p:cNvSpPr>
          <p:nvPr>
            <p:ph type="title"/>
          </p:nvPr>
        </p:nvSpPr>
        <p:spPr>
          <a:xfrm>
            <a:off x="838200" y="365126"/>
            <a:ext cx="5800725" cy="492124"/>
          </a:xfrm>
        </p:spPr>
        <p:txBody>
          <a:bodyPr>
            <a:normAutofit/>
          </a:bodyPr>
          <a:lstStyle/>
          <a:p>
            <a:r>
              <a:rPr lang="en-US" sz="2800" dirty="0"/>
              <a:t>Card account creation</a:t>
            </a:r>
          </a:p>
        </p:txBody>
      </p:sp>
      <p:graphicFrame>
        <p:nvGraphicFramePr>
          <p:cNvPr id="4" name="Content Placeholder 3">
            <a:extLst>
              <a:ext uri="{FF2B5EF4-FFF2-40B4-BE49-F238E27FC236}">
                <a16:creationId xmlns:a16="http://schemas.microsoft.com/office/drawing/2014/main" id="{8A71A8BC-07E7-4DFE-A841-4C14EB0982EA}"/>
              </a:ext>
            </a:extLst>
          </p:cNvPr>
          <p:cNvGraphicFramePr>
            <a:graphicFrameLocks noGrp="1"/>
          </p:cNvGraphicFramePr>
          <p:nvPr>
            <p:ph idx="1"/>
            <p:extLst>
              <p:ext uri="{D42A27DB-BD31-4B8C-83A1-F6EECF244321}">
                <p14:modId xmlns:p14="http://schemas.microsoft.com/office/powerpoint/2010/main" val="650422699"/>
              </p:ext>
            </p:extLst>
          </p:nvPr>
        </p:nvGraphicFramePr>
        <p:xfrm>
          <a:off x="838200" y="857250"/>
          <a:ext cx="10515600" cy="28448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3292267484"/>
                    </a:ext>
                  </a:extLst>
                </a:gridCol>
                <a:gridCol w="8801100">
                  <a:extLst>
                    <a:ext uri="{9D8B030D-6E8A-4147-A177-3AD203B41FA5}">
                      <a16:colId xmlns:a16="http://schemas.microsoft.com/office/drawing/2014/main" val="102362437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337937446"/>
                  </a:ext>
                </a:extLst>
              </a:tr>
              <a:tr h="370840">
                <a:tc>
                  <a:txBody>
                    <a:bodyPr/>
                    <a:lstStyle/>
                    <a:p>
                      <a:r>
                        <a:rPr lang="en-US" dirty="0"/>
                        <a:t>Billing Account</a:t>
                      </a:r>
                    </a:p>
                  </a:txBody>
                  <a:tcPr/>
                </a:tc>
                <a:tc>
                  <a:txBody>
                    <a:bodyPr/>
                    <a:lstStyle/>
                    <a:p>
                      <a:r>
                        <a:rPr lang="en-US" dirty="0"/>
                        <a:t>This account is use to calculate the interest. This is the account which is invoiced. Sum of supplementary account transactions , is displayed in Billing account.</a:t>
                      </a:r>
                    </a:p>
                  </a:txBody>
                  <a:tcPr/>
                </a:tc>
                <a:extLst>
                  <a:ext uri="{0D108BD9-81ED-4DB2-BD59-A6C34878D82A}">
                    <a16:rowId xmlns:a16="http://schemas.microsoft.com/office/drawing/2014/main" val="3445282439"/>
                  </a:ext>
                </a:extLst>
              </a:tr>
              <a:tr h="370840">
                <a:tc>
                  <a:txBody>
                    <a:bodyPr/>
                    <a:lstStyle/>
                    <a:p>
                      <a:r>
                        <a:rPr lang="en-US" sz="1800" kern="1200" dirty="0">
                          <a:solidFill>
                            <a:schemeClr val="dk1"/>
                          </a:solidFill>
                          <a:effectLst/>
                          <a:latin typeface="+mn-lt"/>
                          <a:ea typeface="+mn-ea"/>
                          <a:cs typeface="+mn-cs"/>
                        </a:rPr>
                        <a:t>Supplementary account</a:t>
                      </a:r>
                      <a:endParaRPr lang="en-US" dirty="0"/>
                    </a:p>
                  </a:txBody>
                  <a:tcPr/>
                </a:tc>
                <a:tc>
                  <a:txBody>
                    <a:bodyPr/>
                    <a:lstStyle/>
                    <a:p>
                      <a:r>
                        <a:rPr lang="en-US" sz="1800" kern="1200" dirty="0">
                          <a:solidFill>
                            <a:schemeClr val="dk1"/>
                          </a:solidFill>
                          <a:effectLst/>
                          <a:latin typeface="+mn-lt"/>
                          <a:ea typeface="+mn-ea"/>
                          <a:cs typeface="+mn-cs"/>
                        </a:rPr>
                        <a:t>purpose of the Supplementary accounts is to be able to distribute a part of the billing account’s limit to another Cardholder.</a:t>
                      </a:r>
                    </a:p>
                    <a:p>
                      <a:r>
                        <a:rPr lang="en-US" sz="1800" kern="1200" dirty="0">
                          <a:solidFill>
                            <a:schemeClr val="dk1"/>
                          </a:solidFill>
                          <a:effectLst/>
                          <a:latin typeface="+mn-lt"/>
                          <a:ea typeface="+mn-ea"/>
                          <a:cs typeface="+mn-cs"/>
                        </a:rPr>
                        <a:t>This is shadow account</a:t>
                      </a:r>
                    </a:p>
                    <a:p>
                      <a:r>
                        <a:rPr lang="en-US" sz="1800" kern="1200" dirty="0">
                          <a:solidFill>
                            <a:schemeClr val="dk1"/>
                          </a:solidFill>
                          <a:effectLst/>
                          <a:latin typeface="+mn-lt"/>
                          <a:ea typeface="+mn-ea"/>
                          <a:cs typeface="+mn-cs"/>
                        </a:rPr>
                        <a:t>All transaction of supplementary account are copied real time in Billing account in order to follow the </a:t>
                      </a:r>
                      <a:endParaRPr lang="en-US" dirty="0"/>
                    </a:p>
                  </a:txBody>
                  <a:tcPr/>
                </a:tc>
                <a:extLst>
                  <a:ext uri="{0D108BD9-81ED-4DB2-BD59-A6C34878D82A}">
                    <a16:rowId xmlns:a16="http://schemas.microsoft.com/office/drawing/2014/main" val="31213423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58503854"/>
                  </a:ext>
                </a:extLst>
              </a:tr>
            </a:tbl>
          </a:graphicData>
        </a:graphic>
      </p:graphicFrame>
    </p:spTree>
    <p:extLst>
      <p:ext uri="{BB962C8B-B14F-4D97-AF65-F5344CB8AC3E}">
        <p14:creationId xmlns:p14="http://schemas.microsoft.com/office/powerpoint/2010/main" val="350890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5966-E611-410D-9678-1DCAF18609DC}"/>
              </a:ext>
            </a:extLst>
          </p:cNvPr>
          <p:cNvSpPr>
            <a:spLocks noGrp="1"/>
          </p:cNvSpPr>
          <p:nvPr>
            <p:ph type="title"/>
          </p:nvPr>
        </p:nvSpPr>
        <p:spPr>
          <a:xfrm>
            <a:off x="838200" y="365125"/>
            <a:ext cx="9458739" cy="873125"/>
          </a:xfrm>
        </p:spPr>
        <p:txBody>
          <a:bodyPr>
            <a:normAutofit/>
          </a:bodyPr>
          <a:lstStyle/>
          <a:p>
            <a:r>
              <a:rPr lang="en-US" sz="3600" dirty="0">
                <a:highlight>
                  <a:srgbClr val="C0C0C0"/>
                </a:highlight>
              </a:rPr>
              <a:t>About project ACE ( Accounts and Card Evolution)</a:t>
            </a:r>
          </a:p>
        </p:txBody>
      </p:sp>
      <p:sp>
        <p:nvSpPr>
          <p:cNvPr id="3" name="Content Placeholder 2">
            <a:extLst>
              <a:ext uri="{FF2B5EF4-FFF2-40B4-BE49-F238E27FC236}">
                <a16:creationId xmlns:a16="http://schemas.microsoft.com/office/drawing/2014/main" id="{B6C6EDC7-62C7-4CB6-8B05-A537B941CE8A}"/>
              </a:ext>
            </a:extLst>
          </p:cNvPr>
          <p:cNvSpPr>
            <a:spLocks noGrp="1"/>
          </p:cNvSpPr>
          <p:nvPr>
            <p:ph idx="1"/>
          </p:nvPr>
        </p:nvSpPr>
        <p:spPr>
          <a:xfrm>
            <a:off x="838200" y="1238251"/>
            <a:ext cx="10515600" cy="4133850"/>
          </a:xfrm>
        </p:spPr>
        <p:txBody>
          <a:bodyPr/>
          <a:lstStyle/>
          <a:p>
            <a:r>
              <a:rPr lang="en-US" dirty="0"/>
              <a:t>Ace is all about to offer complete credit card services, to existing and new customers.</a:t>
            </a:r>
          </a:p>
          <a:p>
            <a:r>
              <a:rPr lang="en-US" dirty="0"/>
              <a:t>Our legacy card systems were CCL and </a:t>
            </a:r>
            <a:r>
              <a:rPr lang="en-US" dirty="0" err="1"/>
              <a:t>FDKort</a:t>
            </a:r>
            <a:r>
              <a:rPr lang="en-US" dirty="0"/>
              <a:t>, </a:t>
            </a:r>
            <a:r>
              <a:rPr lang="en-US" dirty="0" err="1"/>
              <a:t>FdKort</a:t>
            </a:r>
            <a:r>
              <a:rPr lang="en-US" dirty="0"/>
              <a:t> is still in function with some banks. It’s a mainframe based system and was having a lot of limitation to work, hence </a:t>
            </a:r>
            <a:r>
              <a:rPr lang="en-US" dirty="0" err="1"/>
              <a:t>Evry</a:t>
            </a:r>
            <a:r>
              <a:rPr lang="en-US" dirty="0"/>
              <a:t> decided to develop its own product .</a:t>
            </a:r>
          </a:p>
          <a:p>
            <a:r>
              <a:rPr lang="en-US" dirty="0"/>
              <a:t>Card team is divided in to ACE and </a:t>
            </a:r>
            <a:r>
              <a:rPr lang="en-US" dirty="0" err="1"/>
              <a:t>Secana</a:t>
            </a:r>
            <a:r>
              <a:rPr lang="en-US" dirty="0"/>
              <a:t>. Ace team manages card end to end </a:t>
            </a:r>
            <a:r>
              <a:rPr lang="en-US" dirty="0" err="1"/>
              <a:t>lifecycle.Secana</a:t>
            </a:r>
            <a:r>
              <a:rPr lang="en-US" dirty="0"/>
              <a:t> team is for Fraud Prevention.</a:t>
            </a:r>
          </a:p>
          <a:p>
            <a:r>
              <a:rPr lang="en-US" dirty="0"/>
              <a:t>In Ace Project, we work on development of Card Client</a:t>
            </a:r>
          </a:p>
          <a:p>
            <a:endParaRPr lang="en-US" dirty="0"/>
          </a:p>
        </p:txBody>
      </p:sp>
    </p:spTree>
    <p:extLst>
      <p:ext uri="{BB962C8B-B14F-4D97-AF65-F5344CB8AC3E}">
        <p14:creationId xmlns:p14="http://schemas.microsoft.com/office/powerpoint/2010/main" val="31304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FE84-5C5F-49E7-8768-68284C350DED}"/>
              </a:ext>
            </a:extLst>
          </p:cNvPr>
          <p:cNvSpPr>
            <a:spLocks noGrp="1"/>
          </p:cNvSpPr>
          <p:nvPr>
            <p:ph type="title"/>
          </p:nvPr>
        </p:nvSpPr>
        <p:spPr>
          <a:xfrm>
            <a:off x="419101" y="365126"/>
            <a:ext cx="10934699" cy="425449"/>
          </a:xfrm>
        </p:spPr>
        <p:txBody>
          <a:bodyPr>
            <a:noAutofit/>
          </a:bodyPr>
          <a:lstStyle/>
          <a:p>
            <a:r>
              <a:rPr lang="en-US" sz="3200" dirty="0">
                <a:highlight>
                  <a:srgbClr val="C0C0C0"/>
                </a:highlight>
              </a:rPr>
              <a:t>Ace Project flow coverage</a:t>
            </a:r>
          </a:p>
        </p:txBody>
      </p:sp>
      <p:graphicFrame>
        <p:nvGraphicFramePr>
          <p:cNvPr id="7" name="Content Placeholder 6">
            <a:extLst>
              <a:ext uri="{FF2B5EF4-FFF2-40B4-BE49-F238E27FC236}">
                <a16:creationId xmlns:a16="http://schemas.microsoft.com/office/drawing/2014/main" id="{7713F770-203D-40AA-AEED-F44C597CBDC3}"/>
              </a:ext>
            </a:extLst>
          </p:cNvPr>
          <p:cNvGraphicFramePr>
            <a:graphicFrameLocks noGrp="1"/>
          </p:cNvGraphicFramePr>
          <p:nvPr>
            <p:ph idx="1"/>
            <p:extLst>
              <p:ext uri="{D42A27DB-BD31-4B8C-83A1-F6EECF244321}">
                <p14:modId xmlns:p14="http://schemas.microsoft.com/office/powerpoint/2010/main" val="2697010326"/>
              </p:ext>
            </p:extLst>
          </p:nvPr>
        </p:nvGraphicFramePr>
        <p:xfrm>
          <a:off x="504825" y="943362"/>
          <a:ext cx="11401426" cy="5381237"/>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191376631"/>
                    </a:ext>
                  </a:extLst>
                </a:gridCol>
                <a:gridCol w="1276350">
                  <a:extLst>
                    <a:ext uri="{9D8B030D-6E8A-4147-A177-3AD203B41FA5}">
                      <a16:colId xmlns:a16="http://schemas.microsoft.com/office/drawing/2014/main" val="580710687"/>
                    </a:ext>
                  </a:extLst>
                </a:gridCol>
                <a:gridCol w="1266825">
                  <a:extLst>
                    <a:ext uri="{9D8B030D-6E8A-4147-A177-3AD203B41FA5}">
                      <a16:colId xmlns:a16="http://schemas.microsoft.com/office/drawing/2014/main" val="1430165584"/>
                    </a:ext>
                  </a:extLst>
                </a:gridCol>
                <a:gridCol w="3343275">
                  <a:extLst>
                    <a:ext uri="{9D8B030D-6E8A-4147-A177-3AD203B41FA5}">
                      <a16:colId xmlns:a16="http://schemas.microsoft.com/office/drawing/2014/main" val="1530224943"/>
                    </a:ext>
                  </a:extLst>
                </a:gridCol>
                <a:gridCol w="4143376">
                  <a:extLst>
                    <a:ext uri="{9D8B030D-6E8A-4147-A177-3AD203B41FA5}">
                      <a16:colId xmlns:a16="http://schemas.microsoft.com/office/drawing/2014/main" val="684391283"/>
                    </a:ext>
                  </a:extLst>
                </a:gridCol>
              </a:tblGrid>
              <a:tr h="665077">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3575583042"/>
                  </a:ext>
                </a:extLst>
              </a:tr>
              <a:tr h="1215378">
                <a:tc>
                  <a:txBody>
                    <a:bodyPr/>
                    <a:lstStyle/>
                    <a:p>
                      <a:r>
                        <a:rPr lang="en-US" sz="1200" dirty="0"/>
                        <a:t>System level Setup</a:t>
                      </a:r>
                    </a:p>
                  </a:txBody>
                  <a:tcPr>
                    <a:solidFill>
                      <a:schemeClr val="accent2">
                        <a:lumMod val="20000"/>
                        <a:lumOff val="80000"/>
                      </a:schemeClr>
                    </a:solidFill>
                  </a:tcPr>
                </a:tc>
                <a:tc>
                  <a:txBody>
                    <a:bodyPr/>
                    <a:lstStyle/>
                    <a:p>
                      <a:r>
                        <a:rPr lang="en-US" sz="1200" dirty="0"/>
                        <a:t>Business Calendar</a:t>
                      </a:r>
                    </a:p>
                  </a:txBody>
                  <a:tcPr>
                    <a:solidFill>
                      <a:schemeClr val="accent2">
                        <a:lumMod val="20000"/>
                        <a:lumOff val="80000"/>
                      </a:schemeClr>
                    </a:solidFill>
                  </a:tcPr>
                </a:tc>
                <a:tc>
                  <a:txBody>
                    <a:bodyPr/>
                    <a:lstStyle/>
                    <a:p>
                      <a:r>
                        <a:rPr lang="en-US" sz="1200" dirty="0"/>
                        <a:t>Create, Maintain, Edit, Delete, View</a:t>
                      </a:r>
                    </a:p>
                  </a:txBody>
                  <a:tcPr>
                    <a:solidFill>
                      <a:schemeClr val="accent2">
                        <a:lumMod val="20000"/>
                        <a:lumOff val="80000"/>
                      </a:schemeClr>
                    </a:solidFill>
                  </a:tcPr>
                </a:tc>
                <a:tc>
                  <a:txBody>
                    <a:bodyPr/>
                    <a:lstStyle/>
                    <a:p>
                      <a:r>
                        <a:rPr lang="en-US" sz="1200" dirty="0"/>
                        <a:t>We can set multiple banks at system level in card client and basic maintenance that we have access to is Business Calendar setup in the system.</a:t>
                      </a:r>
                    </a:p>
                  </a:txBody>
                  <a:tcPr>
                    <a:solidFill>
                      <a:schemeClr val="accent2">
                        <a:lumMod val="20000"/>
                        <a:lumOff val="80000"/>
                      </a:schemeClr>
                    </a:solidFill>
                  </a:tcPr>
                </a:tc>
                <a:tc>
                  <a:txBody>
                    <a:bodyPr/>
                    <a:lstStyle/>
                    <a:p>
                      <a:pPr marL="342900" indent="-342900">
                        <a:buAutoNum type="arabicPeriod"/>
                      </a:pPr>
                      <a:r>
                        <a:rPr lang="en-US" sz="1200" dirty="0"/>
                        <a:t>Create Business Calendar</a:t>
                      </a:r>
                    </a:p>
                    <a:p>
                      <a:pPr marL="342900" indent="-342900">
                        <a:buAutoNum type="arabicPeriod"/>
                      </a:pPr>
                      <a:r>
                        <a:rPr lang="en-US" sz="1200" dirty="0"/>
                        <a:t>Updating Non Business days and Weekends.</a:t>
                      </a:r>
                    </a:p>
                    <a:p>
                      <a:pPr marL="342900" indent="-342900">
                        <a:buAutoNum type="arabicPeriod"/>
                      </a:pPr>
                      <a:r>
                        <a:rPr lang="en-US" sz="1200" dirty="0"/>
                        <a:t>Calendar complete Check</a:t>
                      </a:r>
                    </a:p>
                    <a:p>
                      <a:pPr marL="342900" indent="-342900">
                        <a:buAutoNum type="arabicPeriod"/>
                      </a:pPr>
                      <a:r>
                        <a:rPr lang="en-US" sz="1200" dirty="0"/>
                        <a:t>Suspension and deletion of Business Calendar</a:t>
                      </a:r>
                    </a:p>
                  </a:txBody>
                  <a:tcPr>
                    <a:solidFill>
                      <a:schemeClr val="accent2">
                        <a:lumMod val="20000"/>
                        <a:lumOff val="80000"/>
                      </a:schemeClr>
                    </a:solidFill>
                  </a:tcPr>
                </a:tc>
                <a:extLst>
                  <a:ext uri="{0D108BD9-81ED-4DB2-BD59-A6C34878D82A}">
                    <a16:rowId xmlns:a16="http://schemas.microsoft.com/office/drawing/2014/main" val="722341797"/>
                  </a:ext>
                </a:extLst>
              </a:tr>
              <a:tr h="1463168">
                <a:tc>
                  <a:txBody>
                    <a:bodyPr/>
                    <a:lstStyle/>
                    <a:p>
                      <a:r>
                        <a:rPr lang="en-US" sz="1200" dirty="0"/>
                        <a:t>Institution setup</a:t>
                      </a:r>
                    </a:p>
                  </a:txBody>
                  <a:tcPr>
                    <a:solidFill>
                      <a:schemeClr val="accent4">
                        <a:lumMod val="40000"/>
                        <a:lumOff val="60000"/>
                      </a:schemeClr>
                    </a:solidFill>
                  </a:tcPr>
                </a:tc>
                <a:tc>
                  <a:txBody>
                    <a:bodyPr/>
                    <a:lstStyle/>
                    <a:p>
                      <a:r>
                        <a:rPr lang="en-US" sz="1200" dirty="0"/>
                        <a:t>Institution</a:t>
                      </a:r>
                    </a:p>
                  </a:txBody>
                  <a:tcPr>
                    <a:solidFill>
                      <a:schemeClr val="accent4">
                        <a:lumMod val="40000"/>
                        <a:lumOff val="60000"/>
                      </a:schemeClr>
                    </a:solidFill>
                  </a:tcPr>
                </a:tc>
                <a:tc>
                  <a:txBody>
                    <a:bodyPr/>
                    <a:lstStyle/>
                    <a:p>
                      <a:r>
                        <a:rPr lang="en-US" sz="1200" dirty="0"/>
                        <a:t>Create, Maintain, Edit , Delete , View</a:t>
                      </a:r>
                    </a:p>
                  </a:txBody>
                  <a:tcPr>
                    <a:solidFill>
                      <a:schemeClr val="accent4">
                        <a:lumMod val="40000"/>
                        <a:lumOff val="60000"/>
                      </a:schemeClr>
                    </a:solidFill>
                  </a:tcPr>
                </a:tc>
                <a:tc>
                  <a:txBody>
                    <a:bodyPr/>
                    <a:lstStyle/>
                    <a:p>
                      <a:r>
                        <a:rPr lang="en-US" sz="1200" dirty="0"/>
                        <a:t>In card client , we can create multiple institutes, this basically represents the bank setup and have all other required setup e.g. Charge, interest, products, cycle group…</a:t>
                      </a:r>
                      <a:r>
                        <a:rPr lang="en-US" sz="1200" dirty="0" err="1"/>
                        <a:t>etc</a:t>
                      </a:r>
                      <a:endParaRPr lang="en-US" sz="1200" dirty="0"/>
                    </a:p>
                  </a:txBody>
                  <a:tcPr>
                    <a:solidFill>
                      <a:schemeClr val="accent4">
                        <a:lumMod val="40000"/>
                        <a:lumOff val="60000"/>
                      </a:schemeClr>
                    </a:solidFill>
                  </a:tcPr>
                </a:tc>
                <a:tc>
                  <a:txBody>
                    <a:bodyPr/>
                    <a:lstStyle/>
                    <a:p>
                      <a:pPr marL="342900" indent="-342900">
                        <a:buAutoNum type="arabicPeriod"/>
                      </a:pPr>
                      <a:r>
                        <a:rPr lang="en-US" sz="1200" dirty="0"/>
                        <a:t>Creation of Institution, by providing name and other details.</a:t>
                      </a:r>
                    </a:p>
                    <a:p>
                      <a:pPr marL="342900" indent="-342900">
                        <a:buAutoNum type="arabicPeriod"/>
                      </a:pPr>
                      <a:r>
                        <a:rPr lang="en-US" sz="1200" dirty="0"/>
                        <a:t>Edit of institution information.</a:t>
                      </a:r>
                    </a:p>
                    <a:p>
                      <a:pPr marL="342900" indent="-342900">
                        <a:buAutoNum type="arabicPeriod"/>
                      </a:pPr>
                      <a:r>
                        <a:rPr lang="en-US" sz="1200" dirty="0"/>
                        <a:t>Institution currency will be base currency.</a:t>
                      </a:r>
                    </a:p>
                    <a:p>
                      <a:pPr marL="342900" indent="-342900">
                        <a:buAutoNum type="arabicPeriod"/>
                      </a:pPr>
                      <a:r>
                        <a:rPr lang="en-US" sz="1200" dirty="0"/>
                        <a:t>Allow account creation</a:t>
                      </a:r>
                    </a:p>
                  </a:txBody>
                  <a:tcPr>
                    <a:solidFill>
                      <a:schemeClr val="accent4">
                        <a:lumMod val="40000"/>
                        <a:lumOff val="60000"/>
                      </a:schemeClr>
                    </a:solidFill>
                  </a:tcPr>
                </a:tc>
                <a:extLst>
                  <a:ext uri="{0D108BD9-81ED-4DB2-BD59-A6C34878D82A}">
                    <a16:rowId xmlns:a16="http://schemas.microsoft.com/office/drawing/2014/main" val="4058750716"/>
                  </a:ext>
                </a:extLst>
              </a:tr>
              <a:tr h="574446">
                <a:tc gridSpan="5">
                  <a:txBody>
                    <a:bodyPr/>
                    <a:lstStyle/>
                    <a:p>
                      <a:pPr algn="ctr"/>
                      <a:r>
                        <a:rPr lang="en-US" sz="1800" b="1" dirty="0"/>
                        <a:t>Other setup to be done at Institution level</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pPr marL="342900" indent="-342900">
                        <a:buAutoNum type="arabicPeriod"/>
                      </a:pPr>
                      <a:endParaRPr lang="en-US" sz="1200" dirty="0"/>
                    </a:p>
                  </a:txBody>
                  <a:tcPr/>
                </a:tc>
                <a:extLst>
                  <a:ext uri="{0D108BD9-81ED-4DB2-BD59-A6C34878D82A}">
                    <a16:rowId xmlns:a16="http://schemas.microsoft.com/office/drawing/2014/main" val="431455352"/>
                  </a:ext>
                </a:extLst>
              </a:tr>
              <a:tr h="1463168">
                <a:tc>
                  <a:txBody>
                    <a:bodyPr/>
                    <a:lstStyle/>
                    <a:p>
                      <a:pPr algn="ctr"/>
                      <a:endParaRPr lang="en-US" sz="1800" b="1" dirty="0"/>
                    </a:p>
                  </a:txBody>
                  <a:tcPr>
                    <a:solidFill>
                      <a:schemeClr val="accent2">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Statuses</a:t>
                      </a:r>
                    </a:p>
                  </a:txBody>
                  <a:tcPr>
                    <a:solidFill>
                      <a:schemeClr val="accent2">
                        <a:lumMod val="20000"/>
                        <a:lumOff val="80000"/>
                      </a:schemeClr>
                    </a:solidFill>
                  </a:tcPr>
                </a:tc>
                <a:tc>
                  <a:txBody>
                    <a:bodyPr/>
                    <a:lstStyle/>
                    <a:p>
                      <a:r>
                        <a:rPr lang="en-US" sz="1200" dirty="0"/>
                        <a:t>Create, edit , Delete, Suspend, View</a:t>
                      </a:r>
                    </a:p>
                  </a:txBody>
                  <a:tcPr>
                    <a:solidFill>
                      <a:schemeClr val="accent2">
                        <a:lumMod val="20000"/>
                        <a:lumOff val="80000"/>
                      </a:schemeClr>
                    </a:solidFill>
                  </a:tcPr>
                </a:tc>
                <a:tc>
                  <a:txBody>
                    <a:bodyPr/>
                    <a:lstStyle/>
                    <a:p>
                      <a:r>
                        <a:rPr lang="en-US" sz="1200" dirty="0"/>
                        <a:t>Account and payment status setup at institution level.</a:t>
                      </a:r>
                    </a:p>
                    <a:p>
                      <a:r>
                        <a:rPr lang="en-US" sz="1200" dirty="0"/>
                        <a:t>Status name</a:t>
                      </a:r>
                    </a:p>
                    <a:p>
                      <a:r>
                        <a:rPr lang="en-US" sz="1200" dirty="0"/>
                        <a:t>Status Key</a:t>
                      </a:r>
                    </a:p>
                    <a:p>
                      <a:r>
                        <a:rPr lang="en-US" sz="1200" dirty="0"/>
                        <a:t>Processing Action</a:t>
                      </a:r>
                    </a:p>
                  </a:txBody>
                  <a:tcPr>
                    <a:solidFill>
                      <a:schemeClr val="accent2">
                        <a:lumMod val="20000"/>
                        <a:lumOff val="80000"/>
                      </a:schemeClr>
                    </a:solidFill>
                  </a:tcPr>
                </a:tc>
                <a:tc>
                  <a:txBody>
                    <a:bodyPr/>
                    <a:lstStyle/>
                    <a:p>
                      <a:pPr marL="342900" indent="-342900">
                        <a:buAutoNum type="arabicPeriod"/>
                      </a:pPr>
                      <a:r>
                        <a:rPr lang="en-US" sz="1200" dirty="0"/>
                        <a:t>Account and payment status</a:t>
                      </a:r>
                    </a:p>
                    <a:p>
                      <a:pPr marL="342900" indent="-342900">
                        <a:buAutoNum type="arabicPeriod"/>
                      </a:pPr>
                      <a:r>
                        <a:rPr lang="en-US" sz="1200" dirty="0"/>
                        <a:t>Status processing Action</a:t>
                      </a:r>
                    </a:p>
                    <a:p>
                      <a:pPr marL="342900" indent="-342900">
                        <a:buAutoNum type="arabicPeriod"/>
                      </a:pPr>
                      <a:r>
                        <a:rPr lang="en-US" sz="1200" dirty="0"/>
                        <a:t>Write Off Account</a:t>
                      </a:r>
                    </a:p>
                    <a:p>
                      <a:pPr marL="342900" indent="-342900">
                        <a:buAutoNum type="arabicPeriod"/>
                      </a:pPr>
                      <a:r>
                        <a:rPr lang="en-US" sz="1200" dirty="0"/>
                        <a:t>Restrict User</a:t>
                      </a:r>
                    </a:p>
                    <a:p>
                      <a:pPr marL="342900" indent="-342900">
                        <a:buAutoNum type="arabicPeriod"/>
                      </a:pPr>
                      <a:r>
                        <a:rPr lang="en-US" sz="1200" dirty="0"/>
                        <a:t>Distribution type(Override Statement distribution type)</a:t>
                      </a:r>
                    </a:p>
                  </a:txBody>
                  <a:tcPr>
                    <a:solidFill>
                      <a:schemeClr val="accent2">
                        <a:lumMod val="20000"/>
                        <a:lumOff val="80000"/>
                      </a:schemeClr>
                    </a:solidFill>
                  </a:tcPr>
                </a:tc>
                <a:extLst>
                  <a:ext uri="{0D108BD9-81ED-4DB2-BD59-A6C34878D82A}">
                    <a16:rowId xmlns:a16="http://schemas.microsoft.com/office/drawing/2014/main" val="121893567"/>
                  </a:ext>
                </a:extLst>
              </a:tr>
            </a:tbl>
          </a:graphicData>
        </a:graphic>
      </p:graphicFrame>
    </p:spTree>
    <p:extLst>
      <p:ext uri="{BB962C8B-B14F-4D97-AF65-F5344CB8AC3E}">
        <p14:creationId xmlns:p14="http://schemas.microsoft.com/office/powerpoint/2010/main" val="150687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E88C64-5FF4-4347-8F45-DC5EC074B9C0}"/>
              </a:ext>
            </a:extLst>
          </p:cNvPr>
          <p:cNvGraphicFramePr>
            <a:graphicFrameLocks noGrp="1"/>
          </p:cNvGraphicFramePr>
          <p:nvPr>
            <p:ph idx="1"/>
            <p:extLst>
              <p:ext uri="{D42A27DB-BD31-4B8C-83A1-F6EECF244321}">
                <p14:modId xmlns:p14="http://schemas.microsoft.com/office/powerpoint/2010/main" val="3081920772"/>
              </p:ext>
            </p:extLst>
          </p:nvPr>
        </p:nvGraphicFramePr>
        <p:xfrm>
          <a:off x="933450" y="760413"/>
          <a:ext cx="10248900" cy="5981382"/>
        </p:xfrm>
        <a:graphic>
          <a:graphicData uri="http://schemas.openxmlformats.org/drawingml/2006/table">
            <a:tbl>
              <a:tblPr firstRow="1" bandRow="1">
                <a:tableStyleId>{5C22544A-7EE6-4342-B048-85BDC9FD1C3A}</a:tableStyleId>
              </a:tblPr>
              <a:tblGrid>
                <a:gridCol w="1171575">
                  <a:extLst>
                    <a:ext uri="{9D8B030D-6E8A-4147-A177-3AD203B41FA5}">
                      <a16:colId xmlns:a16="http://schemas.microsoft.com/office/drawing/2014/main" val="3914923793"/>
                    </a:ext>
                  </a:extLst>
                </a:gridCol>
                <a:gridCol w="1238250">
                  <a:extLst>
                    <a:ext uri="{9D8B030D-6E8A-4147-A177-3AD203B41FA5}">
                      <a16:colId xmlns:a16="http://schemas.microsoft.com/office/drawing/2014/main" val="3467830145"/>
                    </a:ext>
                  </a:extLst>
                </a:gridCol>
                <a:gridCol w="1600200">
                  <a:extLst>
                    <a:ext uri="{9D8B030D-6E8A-4147-A177-3AD203B41FA5}">
                      <a16:colId xmlns:a16="http://schemas.microsoft.com/office/drawing/2014/main" val="1819272122"/>
                    </a:ext>
                  </a:extLst>
                </a:gridCol>
                <a:gridCol w="1209675">
                  <a:extLst>
                    <a:ext uri="{9D8B030D-6E8A-4147-A177-3AD203B41FA5}">
                      <a16:colId xmlns:a16="http://schemas.microsoft.com/office/drawing/2014/main" val="4017033094"/>
                    </a:ext>
                  </a:extLst>
                </a:gridCol>
                <a:gridCol w="5029200">
                  <a:extLst>
                    <a:ext uri="{9D8B030D-6E8A-4147-A177-3AD203B41FA5}">
                      <a16:colId xmlns:a16="http://schemas.microsoft.com/office/drawing/2014/main" val="2952220343"/>
                    </a:ext>
                  </a:extLst>
                </a:gridCol>
              </a:tblGrid>
              <a:tr h="677862">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316295460"/>
                  </a:ext>
                </a:extLst>
              </a:tr>
              <a:tr h="370840">
                <a:tc>
                  <a:txBody>
                    <a:bodyPr/>
                    <a:lstStyle/>
                    <a:p>
                      <a:pPr marL="0" algn="l" defTabSz="914400" rtl="0" eaLnBrk="1" latinLnBrk="0" hangingPunct="1"/>
                      <a:endParaRPr lang="en-US" sz="1200" kern="1200" dirty="0">
                        <a:solidFill>
                          <a:schemeClr val="dk1"/>
                        </a:solidFill>
                        <a:latin typeface="+mn-lt"/>
                        <a:ea typeface="+mn-ea"/>
                        <a:cs typeface="+mn-cs"/>
                      </a:endParaRPr>
                    </a:p>
                  </a:txBody>
                  <a:tcPr>
                    <a:solidFill>
                      <a:schemeClr val="accent5">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Cycle Group</a:t>
                      </a:r>
                    </a:p>
                  </a:txBody>
                  <a:tcPr>
                    <a:solidFill>
                      <a:schemeClr val="accent5">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Setup of several cycle groups for one institution. Create , Edit, Delete, Suspension of cycle group</a:t>
                      </a:r>
                    </a:p>
                  </a:txBody>
                  <a:tcPr>
                    <a:solidFill>
                      <a:schemeClr val="accent5">
                        <a:lumMod val="20000"/>
                        <a:lumOff val="80000"/>
                      </a:schemeClr>
                    </a:solidFill>
                  </a:tcPr>
                </a:tc>
                <a:tc>
                  <a:txBody>
                    <a:bodyPr/>
                    <a:lstStyle/>
                    <a:p>
                      <a:r>
                        <a:rPr lang="en-US" sz="1200" kern="1200" dirty="0">
                          <a:solidFill>
                            <a:schemeClr val="dk1"/>
                          </a:solidFill>
                          <a:latin typeface="+mn-lt"/>
                          <a:ea typeface="+mn-ea"/>
                          <a:cs typeface="+mn-cs"/>
                        </a:rPr>
                        <a:t>Cycle plan gets generated on creation of Cycle group . This will be editable and viewable</a:t>
                      </a:r>
                    </a:p>
                  </a:txBody>
                  <a:tcPr>
                    <a:solidFill>
                      <a:schemeClr val="accent5">
                        <a:lumMod val="20000"/>
                        <a:lumOff val="80000"/>
                      </a:schemeClr>
                    </a:solidFill>
                  </a:tcPr>
                </a:tc>
                <a:tc>
                  <a:txBody>
                    <a:bodyPr/>
                    <a:lstStyle/>
                    <a:p>
                      <a:pPr marL="342900" indent="-342900">
                        <a:buAutoNum type="arabicPeriod"/>
                      </a:pPr>
                      <a:r>
                        <a:rPr lang="en-US" sz="1200" kern="1200" dirty="0">
                          <a:solidFill>
                            <a:schemeClr val="dk1"/>
                          </a:solidFill>
                          <a:latin typeface="+mn-lt"/>
                          <a:ea typeface="+mn-ea"/>
                          <a:cs typeface="+mn-cs"/>
                        </a:rPr>
                        <a:t>Cycle group name</a:t>
                      </a:r>
                    </a:p>
                    <a:p>
                      <a:pPr marL="342900" indent="-342900">
                        <a:buAutoNum type="arabicPeriod"/>
                      </a:pPr>
                      <a:r>
                        <a:rPr lang="en-US" sz="1200" kern="1200" dirty="0">
                          <a:solidFill>
                            <a:schemeClr val="dk1"/>
                          </a:solidFill>
                          <a:latin typeface="+mn-lt"/>
                          <a:ea typeface="+mn-ea"/>
                          <a:cs typeface="+mn-cs"/>
                        </a:rPr>
                        <a:t>Frequency</a:t>
                      </a:r>
                    </a:p>
                    <a:p>
                      <a:pPr marL="342900" indent="-342900">
                        <a:buAutoNum type="arabicPeriod"/>
                      </a:pPr>
                      <a:r>
                        <a:rPr lang="en-US" sz="1200" kern="1200" dirty="0">
                          <a:solidFill>
                            <a:srgbClr val="FF0000"/>
                          </a:solidFill>
                          <a:latin typeface="+mn-lt"/>
                          <a:ea typeface="+mn-ea"/>
                          <a:cs typeface="+mn-cs"/>
                        </a:rPr>
                        <a:t>End of cycle date</a:t>
                      </a:r>
                    </a:p>
                    <a:p>
                      <a:pPr marL="685800" lvl="1" indent="-228600">
                        <a:buAutoNum type="alphaLcPeriod"/>
                      </a:pPr>
                      <a:r>
                        <a:rPr lang="en-US" sz="1200" kern="1200" dirty="0">
                          <a:solidFill>
                            <a:schemeClr val="accent2"/>
                          </a:solidFill>
                          <a:latin typeface="+mn-lt"/>
                          <a:ea typeface="+mn-ea"/>
                          <a:cs typeface="+mn-cs"/>
                        </a:rPr>
                        <a:t>Day of the month</a:t>
                      </a:r>
                    </a:p>
                    <a:p>
                      <a:pPr marL="685800" lvl="1" indent="-228600">
                        <a:buAutoNum type="alphaLcPeriod"/>
                      </a:pPr>
                      <a:r>
                        <a:rPr lang="en-US" sz="1200" kern="1200" dirty="0">
                          <a:solidFill>
                            <a:schemeClr val="accent2"/>
                          </a:solidFill>
                          <a:latin typeface="+mn-lt"/>
                          <a:ea typeface="+mn-ea"/>
                          <a:cs typeface="+mn-cs"/>
                        </a:rPr>
                        <a:t>Days before due date</a:t>
                      </a:r>
                    </a:p>
                    <a:p>
                      <a:pPr marL="628650" lvl="1" indent="-171450">
                        <a:buFont typeface="Arial" panose="020B0604020202020204" pitchFamily="34" charset="0"/>
                        <a:buChar char="•"/>
                      </a:pPr>
                      <a:r>
                        <a:rPr lang="en-US" sz="1200" kern="1200" dirty="0">
                          <a:solidFill>
                            <a:schemeClr val="accent6">
                              <a:lumMod val="75000"/>
                            </a:schemeClr>
                          </a:solidFill>
                          <a:latin typeface="+mn-lt"/>
                          <a:ea typeface="+mn-ea"/>
                          <a:cs typeface="+mn-cs"/>
                        </a:rPr>
                        <a:t>Number of business days</a:t>
                      </a:r>
                    </a:p>
                    <a:p>
                      <a:pPr marL="628650" lvl="1" indent="-171450">
                        <a:buFont typeface="Arial" panose="020B0604020202020204" pitchFamily="34" charset="0"/>
                        <a:buChar char="•"/>
                      </a:pPr>
                      <a:r>
                        <a:rPr lang="en-US" sz="1200" kern="1200" dirty="0">
                          <a:solidFill>
                            <a:schemeClr val="accent6">
                              <a:lumMod val="75000"/>
                            </a:schemeClr>
                          </a:solidFill>
                          <a:latin typeface="+mn-lt"/>
                          <a:ea typeface="+mn-ea"/>
                          <a:cs typeface="+mn-cs"/>
                        </a:rPr>
                        <a:t>Number of calendar days</a:t>
                      </a:r>
                    </a:p>
                    <a:p>
                      <a:pPr marL="628650" lvl="1" indent="-171450">
                        <a:buFont typeface="Arial" panose="020B0604020202020204" pitchFamily="34" charset="0"/>
                        <a:buChar char="•"/>
                      </a:pPr>
                      <a:r>
                        <a:rPr lang="en-US" sz="1200" kern="1200" dirty="0">
                          <a:solidFill>
                            <a:schemeClr val="accent6">
                              <a:lumMod val="75000"/>
                            </a:schemeClr>
                          </a:solidFill>
                          <a:latin typeface="+mn-lt"/>
                          <a:ea typeface="+mn-ea"/>
                          <a:cs typeface="+mn-cs"/>
                        </a:rPr>
                        <a:t>Days</a:t>
                      </a:r>
                    </a:p>
                    <a:p>
                      <a:pPr marL="342900" indent="-342900">
                        <a:buAutoNum type="arabicPeriod"/>
                      </a:pPr>
                      <a:r>
                        <a:rPr lang="en-US" sz="1200" kern="1200" dirty="0">
                          <a:solidFill>
                            <a:schemeClr val="dk1"/>
                          </a:solidFill>
                          <a:latin typeface="+mn-lt"/>
                          <a:ea typeface="+mn-ea"/>
                          <a:cs typeface="+mn-cs"/>
                        </a:rPr>
                        <a:t>Holiday preference</a:t>
                      </a:r>
                    </a:p>
                    <a:p>
                      <a:pPr marL="342900" indent="-342900">
                        <a:buAutoNum type="arabicPeriod"/>
                      </a:pPr>
                      <a:r>
                        <a:rPr lang="en-US" sz="1200" kern="1200" dirty="0">
                          <a:solidFill>
                            <a:schemeClr val="dk1"/>
                          </a:solidFill>
                          <a:latin typeface="+mn-lt"/>
                          <a:ea typeface="+mn-ea"/>
                          <a:cs typeface="+mn-cs"/>
                        </a:rPr>
                        <a:t>Payment due on</a:t>
                      </a:r>
                    </a:p>
                    <a:p>
                      <a:pPr marL="857250" lvl="1" indent="-400050">
                        <a:buFont typeface="+mj-lt"/>
                        <a:buAutoNum type="romanUcPeriod"/>
                      </a:pPr>
                      <a:r>
                        <a:rPr lang="en-US" sz="1200" kern="1200" dirty="0">
                          <a:solidFill>
                            <a:schemeClr val="accent2"/>
                          </a:solidFill>
                          <a:latin typeface="+mn-lt"/>
                          <a:ea typeface="+mn-ea"/>
                          <a:cs typeface="+mn-cs"/>
                        </a:rPr>
                        <a:t>Next end of cycle (Only if End of cycle is “Day of the month”)  </a:t>
                      </a:r>
                    </a:p>
                    <a:p>
                      <a:pPr marL="857250" lvl="1" indent="-400050">
                        <a:buFont typeface="+mj-lt"/>
                        <a:buAutoNum type="romanUcPeriod"/>
                      </a:pPr>
                      <a:r>
                        <a:rPr lang="en-US" sz="1200" kern="1200" dirty="0">
                          <a:solidFill>
                            <a:schemeClr val="accent2"/>
                          </a:solidFill>
                          <a:latin typeface="+mn-lt"/>
                          <a:ea typeface="+mn-ea"/>
                          <a:cs typeface="+mn-cs"/>
                        </a:rPr>
                        <a:t>2. X Days after end of cycle (Only if End of cycle is “Day of the month”)  </a:t>
                      </a:r>
                    </a:p>
                    <a:p>
                      <a:pPr marL="857250" lvl="1" indent="-400050">
                        <a:buFont typeface="+mj-lt"/>
                        <a:buAutoNum type="romanUcPeriod"/>
                      </a:pPr>
                      <a:r>
                        <a:rPr lang="en-US" sz="1200" kern="1200" dirty="0">
                          <a:solidFill>
                            <a:schemeClr val="accent2"/>
                          </a:solidFill>
                          <a:latin typeface="+mn-lt"/>
                          <a:ea typeface="+mn-ea"/>
                          <a:cs typeface="+mn-cs"/>
                        </a:rPr>
                        <a:t>3. X Day of the Month</a:t>
                      </a:r>
                    </a:p>
                    <a:p>
                      <a:pPr marL="857250" lvl="1" indent="-400050">
                        <a:buFont typeface="Courier New" panose="02070309020205020404" pitchFamily="49" charset="0"/>
                        <a:buChar char="o"/>
                      </a:pPr>
                      <a:r>
                        <a:rPr lang="en-US" sz="1200" kern="1200" dirty="0">
                          <a:solidFill>
                            <a:schemeClr val="accent6"/>
                          </a:solidFill>
                          <a:latin typeface="+mn-lt"/>
                          <a:ea typeface="+mn-ea"/>
                          <a:cs typeface="+mn-cs"/>
                        </a:rPr>
                        <a:t>PDD Days</a:t>
                      </a:r>
                    </a:p>
                    <a:p>
                      <a:pPr marL="857250" lvl="1" indent="-400050">
                        <a:buFont typeface="Courier New" panose="02070309020205020404" pitchFamily="49" charset="0"/>
                        <a:buChar char="o"/>
                      </a:pPr>
                      <a:r>
                        <a:rPr lang="en-US" sz="1200" kern="1200" dirty="0">
                          <a:solidFill>
                            <a:schemeClr val="accent6"/>
                          </a:solidFill>
                          <a:latin typeface="+mn-lt"/>
                          <a:ea typeface="+mn-ea"/>
                          <a:cs typeface="+mn-cs"/>
                        </a:rPr>
                        <a:t>PDD Calendar/Business day </a:t>
                      </a:r>
                    </a:p>
                    <a:p>
                      <a:pPr marL="857250" lvl="1" indent="-400050">
                        <a:buFont typeface="Courier New" panose="02070309020205020404" pitchFamily="49" charset="0"/>
                        <a:buChar char="o"/>
                      </a:pPr>
                      <a:r>
                        <a:rPr lang="en-US" sz="1200" kern="1200" dirty="0">
                          <a:solidFill>
                            <a:schemeClr val="accent6"/>
                          </a:solidFill>
                          <a:latin typeface="+mn-lt"/>
                          <a:ea typeface="+mn-ea"/>
                          <a:cs typeface="+mn-cs"/>
                        </a:rPr>
                        <a:t>PDD Holiday Preference</a:t>
                      </a:r>
                    </a:p>
                    <a:p>
                      <a:pPr marL="342900" indent="-342900">
                        <a:buAutoNum type="arabicPeriod"/>
                      </a:pPr>
                      <a:r>
                        <a:rPr lang="en-US" sz="1200" kern="1200" dirty="0">
                          <a:solidFill>
                            <a:schemeClr val="dk1"/>
                          </a:solidFill>
                          <a:latin typeface="+mn-lt"/>
                          <a:ea typeface="+mn-ea"/>
                          <a:cs typeface="+mn-cs"/>
                        </a:rPr>
                        <a:t>Grace days</a:t>
                      </a:r>
                    </a:p>
                    <a:p>
                      <a:pPr marL="800100" lvl="1" indent="-342900">
                        <a:buFont typeface="Courier New" panose="02070309020205020404" pitchFamily="49" charset="0"/>
                        <a:buChar char="o"/>
                      </a:pPr>
                      <a:r>
                        <a:rPr lang="en-US" sz="1200" kern="1200" dirty="0">
                          <a:solidFill>
                            <a:schemeClr val="accent6"/>
                          </a:solidFill>
                          <a:latin typeface="+mn-lt"/>
                          <a:ea typeface="+mn-ea"/>
                          <a:cs typeface="+mn-cs"/>
                        </a:rPr>
                        <a:t>Grace day Calendar/Business day</a:t>
                      </a:r>
                    </a:p>
                    <a:p>
                      <a:pPr marL="800100" lvl="1" indent="-342900">
                        <a:buFont typeface="Courier New" panose="02070309020205020404" pitchFamily="49" charset="0"/>
                        <a:buChar char="o"/>
                      </a:pPr>
                      <a:r>
                        <a:rPr lang="en-US" sz="1200" kern="1200" dirty="0">
                          <a:solidFill>
                            <a:schemeClr val="accent6"/>
                          </a:solidFill>
                          <a:latin typeface="+mn-lt"/>
                          <a:ea typeface="+mn-ea"/>
                          <a:cs typeface="+mn-cs"/>
                        </a:rPr>
                        <a:t>Grace day Holiday preference </a:t>
                      </a:r>
                    </a:p>
                    <a:p>
                      <a:pPr marL="228600" lvl="1" indent="-228600" algn="l" defTabSz="914400" rtl="0" eaLnBrk="1" latinLnBrk="0" hangingPunct="1">
                        <a:buFont typeface="Courier New" panose="02070309020205020404" pitchFamily="49" charset="0"/>
                        <a:buAutoNum type="arabicPeriod" startAt="7"/>
                      </a:pPr>
                      <a:r>
                        <a:rPr lang="en-US" sz="1200" kern="1200" dirty="0">
                          <a:solidFill>
                            <a:schemeClr val="dk1"/>
                          </a:solidFill>
                          <a:latin typeface="+mn-lt"/>
                          <a:ea typeface="+mn-ea"/>
                          <a:cs typeface="+mn-cs"/>
                        </a:rPr>
                        <a:t>Cycle Group Key- Unique key</a:t>
                      </a:r>
                    </a:p>
                    <a:p>
                      <a:pPr marL="228600" lvl="1" indent="-228600" algn="l" defTabSz="914400" rtl="0" eaLnBrk="1" latinLnBrk="0" hangingPunct="1">
                        <a:buFont typeface="Courier New" panose="02070309020205020404" pitchFamily="49" charset="0"/>
                        <a:buAutoNum type="arabicPeriod" startAt="7"/>
                      </a:pPr>
                      <a:r>
                        <a:rPr lang="en-US" sz="1200" kern="1200" dirty="0">
                          <a:solidFill>
                            <a:schemeClr val="dk1"/>
                          </a:solidFill>
                          <a:latin typeface="+mn-lt"/>
                          <a:ea typeface="+mn-ea"/>
                          <a:cs typeface="+mn-cs"/>
                        </a:rPr>
                        <a:t>Status</a:t>
                      </a:r>
                    </a:p>
                  </a:txBody>
                  <a:tcPr>
                    <a:solidFill>
                      <a:schemeClr val="accent5">
                        <a:lumMod val="20000"/>
                        <a:lumOff val="80000"/>
                      </a:schemeClr>
                    </a:solidFill>
                  </a:tcPr>
                </a:tc>
                <a:extLst>
                  <a:ext uri="{0D108BD9-81ED-4DB2-BD59-A6C34878D82A}">
                    <a16:rowId xmlns:a16="http://schemas.microsoft.com/office/drawing/2014/main" val="2416891319"/>
                  </a:ext>
                </a:extLst>
              </a:tr>
              <a:tr h="370840">
                <a:tc>
                  <a:txBody>
                    <a:bodyPr/>
                    <a:lstStyle/>
                    <a:p>
                      <a:pPr marL="0" algn="l" defTabSz="914400" rtl="0" eaLnBrk="1" latinLnBrk="0" hangingPunct="1"/>
                      <a:endParaRPr lang="en-US" sz="1200" kern="1200" dirty="0">
                        <a:solidFill>
                          <a:schemeClr val="dk1"/>
                        </a:solidFill>
                        <a:latin typeface="+mn-lt"/>
                        <a:ea typeface="+mn-ea"/>
                        <a:cs typeface="+mn-cs"/>
                      </a:endParaRPr>
                    </a:p>
                  </a:txBody>
                  <a:tcPr>
                    <a:solidFill>
                      <a:schemeClr val="accent4">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Cycle Plan</a:t>
                      </a:r>
                    </a:p>
                  </a:txBody>
                  <a:tcPr>
                    <a:solidFill>
                      <a:schemeClr val="accent4">
                        <a:lumMod val="20000"/>
                        <a:lumOff val="80000"/>
                      </a:schemeClr>
                    </a:solidFill>
                  </a:tcPr>
                </a:tc>
                <a:tc>
                  <a:txBody>
                    <a:bodyPr/>
                    <a:lstStyle/>
                    <a:p>
                      <a:r>
                        <a:rPr lang="en-US" sz="1200" kern="1200" dirty="0">
                          <a:solidFill>
                            <a:schemeClr val="dk1"/>
                          </a:solidFill>
                          <a:latin typeface="+mn-lt"/>
                          <a:ea typeface="+mn-ea"/>
                          <a:cs typeface="+mn-cs"/>
                        </a:rPr>
                        <a:t>Cycle plan gets generated when a cycle group it gets attached to any card account product and account.</a:t>
                      </a:r>
                    </a:p>
                  </a:txBody>
                  <a:tcPr>
                    <a:solidFill>
                      <a:schemeClr val="accent4">
                        <a:lumMod val="20000"/>
                        <a:lumOff val="80000"/>
                      </a:schemeClr>
                    </a:solidFill>
                  </a:tcPr>
                </a:tc>
                <a:tc gridSpan="2">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Once cycle plan is generated , user can modify it at account level. Any modification in cycle plan is applied in next cycle not in the current cycle.</a:t>
                      </a:r>
                    </a:p>
                    <a:p>
                      <a:pPr marL="171450" indent="-171450">
                        <a:buFont typeface="Arial" panose="020B0604020202020204" pitchFamily="34" charset="0"/>
                        <a:buChar char="•"/>
                      </a:pPr>
                      <a:r>
                        <a:rPr lang="en-US" sz="1200" kern="1200" dirty="0">
                          <a:solidFill>
                            <a:schemeClr val="dk1"/>
                          </a:solidFill>
                          <a:latin typeface="+mn-lt"/>
                          <a:ea typeface="+mn-ea"/>
                          <a:cs typeface="+mn-cs"/>
                        </a:rPr>
                        <a:t>One card product can have multiple cycle group attached. One can be selected at account level.</a:t>
                      </a:r>
                    </a:p>
                    <a:p>
                      <a:pPr marL="171450" indent="-171450">
                        <a:buFont typeface="Arial" panose="020B0604020202020204" pitchFamily="34" charset="0"/>
                        <a:buChar char="•"/>
                      </a:pPr>
                      <a:r>
                        <a:rPr lang="en-US" sz="1200" kern="1200" dirty="0">
                          <a:solidFill>
                            <a:schemeClr val="dk1"/>
                          </a:solidFill>
                          <a:latin typeface="+mn-lt"/>
                          <a:ea typeface="+mn-ea"/>
                          <a:cs typeface="+mn-cs"/>
                        </a:rPr>
                        <a:t>Once cycle plan is generated, cycle group can not be suspended.</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solidFill>
                      <a:schemeClr val="accent4">
                        <a:lumMod val="20000"/>
                        <a:lumOff val="80000"/>
                      </a:schemeClr>
                    </a:solidFill>
                  </a:tcPr>
                </a:tc>
                <a:tc hMerge="1">
                  <a:txBody>
                    <a:bodyPr/>
                    <a:lstStyle/>
                    <a:p>
                      <a:endParaRPr lang="en-US" dirty="0"/>
                    </a:p>
                  </a:txBody>
                  <a:tcPr/>
                </a:tc>
                <a:extLst>
                  <a:ext uri="{0D108BD9-81ED-4DB2-BD59-A6C34878D82A}">
                    <a16:rowId xmlns:a16="http://schemas.microsoft.com/office/drawing/2014/main" val="3270603228"/>
                  </a:ext>
                </a:extLst>
              </a:tr>
            </a:tbl>
          </a:graphicData>
        </a:graphic>
      </p:graphicFrame>
    </p:spTree>
    <p:extLst>
      <p:ext uri="{BB962C8B-B14F-4D97-AF65-F5344CB8AC3E}">
        <p14:creationId xmlns:p14="http://schemas.microsoft.com/office/powerpoint/2010/main" val="136318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793A2F-BFF2-4414-851A-F7051510276B}"/>
              </a:ext>
            </a:extLst>
          </p:cNvPr>
          <p:cNvGraphicFramePr>
            <a:graphicFrameLocks noGrp="1"/>
          </p:cNvGraphicFramePr>
          <p:nvPr>
            <p:ph idx="1"/>
            <p:extLst>
              <p:ext uri="{D42A27DB-BD31-4B8C-83A1-F6EECF244321}">
                <p14:modId xmlns:p14="http://schemas.microsoft.com/office/powerpoint/2010/main" val="2667491889"/>
              </p:ext>
            </p:extLst>
          </p:nvPr>
        </p:nvGraphicFramePr>
        <p:xfrm>
          <a:off x="381000" y="190500"/>
          <a:ext cx="10972800" cy="6309360"/>
        </p:xfrm>
        <a:graphic>
          <a:graphicData uri="http://schemas.openxmlformats.org/drawingml/2006/table">
            <a:tbl>
              <a:tblPr firstRow="1" bandRow="1">
                <a:tableStyleId>{5C22544A-7EE6-4342-B048-85BDC9FD1C3A}</a:tableStyleId>
              </a:tblPr>
              <a:tblGrid>
                <a:gridCol w="1114425">
                  <a:extLst>
                    <a:ext uri="{9D8B030D-6E8A-4147-A177-3AD203B41FA5}">
                      <a16:colId xmlns:a16="http://schemas.microsoft.com/office/drawing/2014/main" val="3171673107"/>
                    </a:ext>
                  </a:extLst>
                </a:gridCol>
                <a:gridCol w="664679">
                  <a:extLst>
                    <a:ext uri="{9D8B030D-6E8A-4147-A177-3AD203B41FA5}">
                      <a16:colId xmlns:a16="http://schemas.microsoft.com/office/drawing/2014/main" val="717583644"/>
                    </a:ext>
                  </a:extLst>
                </a:gridCol>
                <a:gridCol w="1232661">
                  <a:extLst>
                    <a:ext uri="{9D8B030D-6E8A-4147-A177-3AD203B41FA5}">
                      <a16:colId xmlns:a16="http://schemas.microsoft.com/office/drawing/2014/main" val="2565326525"/>
                    </a:ext>
                  </a:extLst>
                </a:gridCol>
                <a:gridCol w="1793631">
                  <a:extLst>
                    <a:ext uri="{9D8B030D-6E8A-4147-A177-3AD203B41FA5}">
                      <a16:colId xmlns:a16="http://schemas.microsoft.com/office/drawing/2014/main" val="1251502669"/>
                    </a:ext>
                  </a:extLst>
                </a:gridCol>
                <a:gridCol w="6167404">
                  <a:extLst>
                    <a:ext uri="{9D8B030D-6E8A-4147-A177-3AD203B41FA5}">
                      <a16:colId xmlns:a16="http://schemas.microsoft.com/office/drawing/2014/main" val="3928500959"/>
                    </a:ext>
                  </a:extLst>
                </a:gridCol>
              </a:tblGrid>
              <a:tr h="448642">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1269403854"/>
                  </a:ext>
                </a:extLst>
              </a:tr>
              <a:tr h="3499402">
                <a:tc>
                  <a:txBody>
                    <a:bodyPr/>
                    <a:lstStyle/>
                    <a:p>
                      <a:pPr algn="ctr"/>
                      <a:endParaRPr lang="en-US" sz="1800" b="1" dirty="0"/>
                    </a:p>
                  </a:txBody>
                  <a:tcPr>
                    <a:solidFill>
                      <a:schemeClr val="accent2">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Charge Setup</a:t>
                      </a:r>
                    </a:p>
                  </a:txBody>
                  <a:tcPr>
                    <a:solidFill>
                      <a:schemeClr val="accent2">
                        <a:lumMod val="20000"/>
                        <a:lumOff val="80000"/>
                      </a:schemeClr>
                    </a:solidFill>
                  </a:tcPr>
                </a:tc>
                <a:tc>
                  <a:txBody>
                    <a:bodyPr/>
                    <a:lstStyle/>
                    <a:p>
                      <a:r>
                        <a:rPr lang="en-US" sz="1200" kern="1200" dirty="0" err="1">
                          <a:solidFill>
                            <a:schemeClr val="dk1"/>
                          </a:solidFill>
                          <a:latin typeface="+mn-lt"/>
                          <a:ea typeface="+mn-ea"/>
                          <a:cs typeface="+mn-cs"/>
                        </a:rPr>
                        <a:t>Create,Delete</a:t>
                      </a:r>
                      <a:r>
                        <a:rPr lang="en-US" sz="1200" kern="1200" dirty="0">
                          <a:solidFill>
                            <a:schemeClr val="dk1"/>
                          </a:solidFill>
                          <a:latin typeface="+mn-lt"/>
                          <a:ea typeface="+mn-ea"/>
                          <a:cs typeface="+mn-cs"/>
                        </a:rPr>
                        <a:t> , maintain, Edit of charges</a:t>
                      </a:r>
                    </a:p>
                  </a:txBody>
                  <a:tcPr>
                    <a:solidFill>
                      <a:schemeClr val="accent2">
                        <a:lumMod val="20000"/>
                        <a:lumOff val="80000"/>
                      </a:schemeClr>
                    </a:solidFill>
                  </a:tcPr>
                </a:tc>
                <a:tc>
                  <a:txBody>
                    <a:bodyPr/>
                    <a:lstStyle/>
                    <a:p>
                      <a:r>
                        <a:rPr lang="en-US" sz="1200" kern="1200" dirty="0">
                          <a:solidFill>
                            <a:schemeClr val="dk1"/>
                          </a:solidFill>
                          <a:latin typeface="+mn-lt"/>
                          <a:ea typeface="+mn-ea"/>
                          <a:cs typeface="+mn-cs"/>
                        </a:rPr>
                        <a:t>Type of charges maintained at Institution level.</a:t>
                      </a:r>
                    </a:p>
                    <a:p>
                      <a:r>
                        <a:rPr lang="en-US" sz="1200" kern="1200" dirty="0">
                          <a:solidFill>
                            <a:srgbClr val="FF0000"/>
                          </a:solidFill>
                          <a:latin typeface="+mn-lt"/>
                          <a:ea typeface="+mn-ea"/>
                          <a:cs typeface="+mn-cs"/>
                        </a:rPr>
                        <a:t>Event based</a:t>
                      </a:r>
                    </a:p>
                    <a:p>
                      <a:r>
                        <a:rPr lang="en-US" sz="1200" kern="1200" dirty="0">
                          <a:solidFill>
                            <a:srgbClr val="FF0000"/>
                          </a:solidFill>
                          <a:latin typeface="+mn-lt"/>
                          <a:ea typeface="+mn-ea"/>
                          <a:cs typeface="+mn-cs"/>
                        </a:rPr>
                        <a:t>Periodic based</a:t>
                      </a:r>
                    </a:p>
                    <a:p>
                      <a:r>
                        <a:rPr lang="en-US" sz="1200" kern="1200" dirty="0">
                          <a:solidFill>
                            <a:srgbClr val="FF0000"/>
                          </a:solidFill>
                          <a:latin typeface="+mn-lt"/>
                          <a:ea typeface="+mn-ea"/>
                          <a:cs typeface="+mn-cs"/>
                        </a:rPr>
                        <a:t>Transaction Based</a:t>
                      </a:r>
                    </a:p>
                  </a:txBody>
                  <a:tcPr>
                    <a:solidFill>
                      <a:schemeClr val="accent2">
                        <a:lumMod val="20000"/>
                        <a:lumOff val="80000"/>
                      </a:schemeClr>
                    </a:solidFill>
                  </a:tcPr>
                </a:tc>
                <a:tc>
                  <a:txBody>
                    <a:bodyPr/>
                    <a:lstStyle/>
                    <a:p>
                      <a:pPr marL="342900" indent="-342900" algn="l" defTabSz="914400" rtl="0" eaLnBrk="1" latinLnBrk="0" hangingPunct="1">
                        <a:buAutoNum type="arabicPeriod"/>
                      </a:pPr>
                      <a:r>
                        <a:rPr lang="en-US" sz="1200" kern="1200" dirty="0">
                          <a:solidFill>
                            <a:schemeClr val="dk1"/>
                          </a:solidFill>
                          <a:latin typeface="+mn-lt"/>
                          <a:ea typeface="+mn-ea"/>
                          <a:cs typeface="+mn-cs"/>
                        </a:rPr>
                        <a:t>Charge Name</a:t>
                      </a:r>
                    </a:p>
                    <a:p>
                      <a:pPr marL="342900" indent="-342900" algn="l" defTabSz="914400" rtl="0" eaLnBrk="1" latinLnBrk="0" hangingPunct="1">
                        <a:buAutoNum type="arabicPeriod"/>
                      </a:pPr>
                      <a:r>
                        <a:rPr lang="en-US" sz="1200" kern="1200" dirty="0">
                          <a:solidFill>
                            <a:schemeClr val="dk1"/>
                          </a:solidFill>
                          <a:latin typeface="+mn-lt"/>
                          <a:ea typeface="+mn-ea"/>
                          <a:cs typeface="+mn-cs"/>
                        </a:rPr>
                        <a:t>Type of Charge</a:t>
                      </a:r>
                    </a:p>
                    <a:p>
                      <a:pPr marL="342900" indent="-342900" algn="l" defTabSz="914400" rtl="0" eaLnBrk="1" latinLnBrk="0" hangingPunct="1">
                        <a:buAutoNum type="arabicPeriod"/>
                      </a:pPr>
                      <a:r>
                        <a:rPr lang="en-US" sz="1200" kern="1200" dirty="0">
                          <a:solidFill>
                            <a:schemeClr val="dk1"/>
                          </a:solidFill>
                          <a:latin typeface="+mn-lt"/>
                          <a:ea typeface="+mn-ea"/>
                          <a:cs typeface="+mn-cs"/>
                        </a:rPr>
                        <a:t>Category Type: applied on Event based charges</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Statement distribution type( if event based charge category = Statement fee)</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Frequency</a:t>
                      </a:r>
                    </a:p>
                    <a:p>
                      <a:pPr marL="342900" indent="-342900" algn="l" defTabSz="914400" rtl="0" eaLnBrk="1" latinLnBrk="0" hangingPunct="1">
                        <a:buAutoNum type="arabicPeriod"/>
                      </a:pPr>
                      <a:r>
                        <a:rPr lang="en-US" sz="1200" kern="1200" dirty="0">
                          <a:solidFill>
                            <a:schemeClr val="dk1"/>
                          </a:solidFill>
                          <a:latin typeface="+mn-lt"/>
                          <a:ea typeface="+mn-ea"/>
                          <a:cs typeface="+mn-cs"/>
                        </a:rPr>
                        <a:t>Frequency: applied on periodic charges</a:t>
                      </a:r>
                    </a:p>
                    <a:p>
                      <a:pPr marL="342900" indent="-342900" algn="l" defTabSz="914400" rtl="0" eaLnBrk="1" latinLnBrk="0" hangingPunct="1">
                        <a:buAutoNum type="arabicPeriod"/>
                      </a:pPr>
                      <a:r>
                        <a:rPr lang="en-US" sz="1200" kern="1200" dirty="0">
                          <a:solidFill>
                            <a:schemeClr val="dk1"/>
                          </a:solidFill>
                          <a:latin typeface="+mn-lt"/>
                          <a:ea typeface="+mn-ea"/>
                          <a:cs typeface="+mn-cs"/>
                        </a:rPr>
                        <a:t>Charge collection : Advance/ Arrear, applied on periodic charges</a:t>
                      </a:r>
                    </a:p>
                    <a:p>
                      <a:pPr marL="342900" indent="-342900" algn="l" defTabSz="914400" rtl="0" eaLnBrk="1" latinLnBrk="0" hangingPunct="1">
                        <a:buAutoNum type="arabicPeriod"/>
                      </a:pPr>
                      <a:r>
                        <a:rPr lang="en-US" sz="1200" kern="1200" dirty="0">
                          <a:solidFill>
                            <a:schemeClr val="dk1"/>
                          </a:solidFill>
                          <a:latin typeface="+mn-lt"/>
                          <a:ea typeface="+mn-ea"/>
                          <a:cs typeface="+mn-cs"/>
                        </a:rPr>
                        <a:t>Prorated: Frequency other than Daily and weekly can be prorated. Applied on Periodic charges</a:t>
                      </a:r>
                    </a:p>
                    <a:p>
                      <a:pPr marL="342900" indent="-342900" algn="l" defTabSz="914400" rtl="0" eaLnBrk="1" latinLnBrk="0" hangingPunct="1">
                        <a:buAutoNum type="arabicPeriod"/>
                      </a:pPr>
                      <a:r>
                        <a:rPr lang="en-US" sz="1200" kern="1200" dirty="0">
                          <a:solidFill>
                            <a:schemeClr val="dk1"/>
                          </a:solidFill>
                          <a:latin typeface="+mn-lt"/>
                          <a:ea typeface="+mn-ea"/>
                          <a:cs typeface="+mn-cs"/>
                        </a:rPr>
                        <a:t>Defer Charge: Other than Event base Status fee charge, other charges are deferrable</a:t>
                      </a:r>
                    </a:p>
                    <a:p>
                      <a:pPr marL="800100" lvl="2" indent="-342900" algn="l" defTabSz="914400" rtl="0" eaLnBrk="1" latinLnBrk="0" hangingPunct="1">
                        <a:buFont typeface="Arial" panose="020B0604020202020204" pitchFamily="34" charset="0"/>
                        <a:buAutoNum type="arabicPeriod"/>
                      </a:pPr>
                      <a:r>
                        <a:rPr lang="en-US" sz="1200" kern="1200" dirty="0">
                          <a:solidFill>
                            <a:srgbClr val="FF0000"/>
                          </a:solidFill>
                          <a:latin typeface="+mn-lt"/>
                          <a:ea typeface="+mn-ea"/>
                          <a:cs typeface="+mn-cs"/>
                        </a:rPr>
                        <a:t>Number of days</a:t>
                      </a:r>
                    </a:p>
                    <a:p>
                      <a:pPr marL="800100" lvl="2" indent="-342900" algn="l" defTabSz="914400" rtl="0" eaLnBrk="1" latinLnBrk="0" hangingPunct="1">
                        <a:buFont typeface="Arial" panose="020B0604020202020204" pitchFamily="34" charset="0"/>
                        <a:buAutoNum type="arabicPeriod"/>
                      </a:pPr>
                      <a:r>
                        <a:rPr lang="en-US" sz="1200" kern="1200" dirty="0">
                          <a:solidFill>
                            <a:srgbClr val="FF0000"/>
                          </a:solidFill>
                          <a:latin typeface="+mn-lt"/>
                          <a:ea typeface="+mn-ea"/>
                          <a:cs typeface="+mn-cs"/>
                        </a:rPr>
                        <a:t>Defer to EOC</a:t>
                      </a:r>
                    </a:p>
                    <a:p>
                      <a:pPr marL="800100" lvl="2" indent="-342900" algn="l" defTabSz="914400" rtl="0" eaLnBrk="1" latinLnBrk="0" hangingPunct="1">
                        <a:buFont typeface="Arial" panose="020B0604020202020204" pitchFamily="34" charset="0"/>
                        <a:buAutoNum type="arabicPeriod"/>
                      </a:pPr>
                      <a:r>
                        <a:rPr lang="en-US" sz="1200" kern="1200" dirty="0">
                          <a:solidFill>
                            <a:srgbClr val="FF0000"/>
                          </a:solidFill>
                          <a:latin typeface="+mn-lt"/>
                          <a:ea typeface="+mn-ea"/>
                          <a:cs typeface="+mn-cs"/>
                        </a:rPr>
                        <a:t>Defer to last calendar day</a:t>
                      </a:r>
                    </a:p>
                    <a:p>
                      <a:pPr marL="800100" lvl="2" indent="-342900" algn="l" defTabSz="914400" rtl="0" eaLnBrk="1" latinLnBrk="0" hangingPunct="1">
                        <a:buFont typeface="Arial" panose="020B0604020202020204" pitchFamily="34" charset="0"/>
                        <a:buAutoNum type="arabicPeriod"/>
                      </a:pPr>
                      <a:r>
                        <a:rPr lang="en-US" sz="1200" kern="1200" dirty="0">
                          <a:solidFill>
                            <a:srgbClr val="FF0000"/>
                          </a:solidFill>
                          <a:latin typeface="+mn-lt"/>
                          <a:ea typeface="+mn-ea"/>
                          <a:cs typeface="+mn-cs"/>
                        </a:rPr>
                        <a:t>Defer to x days after event</a:t>
                      </a:r>
                    </a:p>
                    <a:p>
                      <a:pPr marL="228600" lvl="2" indent="-228600" algn="l" defTabSz="914400" rtl="0" eaLnBrk="1" latinLnBrk="0" hangingPunct="1">
                        <a:buFont typeface="Arial" panose="020B0604020202020204" pitchFamily="34" charset="0"/>
                        <a:buAutoNum type="arabicPeriod" startAt="8"/>
                      </a:pPr>
                      <a:r>
                        <a:rPr lang="en-US" sz="1200" kern="1200" dirty="0">
                          <a:solidFill>
                            <a:schemeClr val="dk1"/>
                          </a:solidFill>
                          <a:latin typeface="+mn-lt"/>
                          <a:ea typeface="+mn-ea"/>
                          <a:cs typeface="+mn-cs"/>
                        </a:rPr>
                        <a:t>Waive first charge: Applied to periodic charges and event based charge – Statement fee, Anniversary fee</a:t>
                      </a:r>
                    </a:p>
                    <a:p>
                      <a:pPr marL="228600" lvl="2" indent="-228600" algn="l" defTabSz="914400" rtl="0" eaLnBrk="1" latinLnBrk="0" hangingPunct="1">
                        <a:buFont typeface="Arial" panose="020B0604020202020204" pitchFamily="34" charset="0"/>
                        <a:buAutoNum type="arabicPeriod" startAt="8"/>
                      </a:pPr>
                      <a:r>
                        <a:rPr lang="en-US" sz="1200" kern="1200" dirty="0">
                          <a:solidFill>
                            <a:schemeClr val="dk1"/>
                          </a:solidFill>
                          <a:latin typeface="+mn-lt"/>
                          <a:ea typeface="+mn-ea"/>
                          <a:cs typeface="+mn-cs"/>
                        </a:rPr>
                        <a:t>Charge Transaction Type</a:t>
                      </a:r>
                    </a:p>
                    <a:p>
                      <a:pPr marL="228600" lvl="2" indent="-228600" algn="l" defTabSz="914400" rtl="0" eaLnBrk="1" latinLnBrk="0" hangingPunct="1">
                        <a:buFont typeface="Arial" panose="020B0604020202020204" pitchFamily="34" charset="0"/>
                        <a:buAutoNum type="arabicPeriod" startAt="8"/>
                      </a:pPr>
                      <a:r>
                        <a:rPr lang="en-US" sz="1200" kern="1200" dirty="0">
                          <a:solidFill>
                            <a:schemeClr val="dk1"/>
                          </a:solidFill>
                          <a:latin typeface="+mn-lt"/>
                          <a:ea typeface="+mn-ea"/>
                          <a:cs typeface="+mn-cs"/>
                        </a:rPr>
                        <a:t>Status</a:t>
                      </a:r>
                    </a:p>
                    <a:p>
                      <a:pPr marL="0" lvl="2" indent="0" algn="l" defTabSz="914400" rtl="0" eaLnBrk="1" latinLnBrk="0" hangingPunct="1">
                        <a:buFont typeface="Arial" panose="020B0604020202020204" pitchFamily="34" charset="0"/>
                        <a:buNone/>
                      </a:pPr>
                      <a:endParaRPr lang="en-US" sz="1200" kern="1200" dirty="0">
                        <a:solidFill>
                          <a:schemeClr val="dk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709806198"/>
                  </a:ext>
                </a:extLst>
              </a:tr>
              <a:tr h="22432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Once charge record is created and Field Tiered = Yes</a:t>
                      </a:r>
                    </a:p>
                    <a:p>
                      <a:pPr algn="ctr"/>
                      <a:endParaRPr lang="en-US" sz="1800" b="1" dirty="0"/>
                    </a:p>
                  </a:txBody>
                  <a:tcPr>
                    <a:solidFill>
                      <a:schemeClr val="accent2">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After creation of charge record we add price to it</a:t>
                      </a:r>
                    </a:p>
                  </a:txBody>
                  <a:tcPr>
                    <a:solidFill>
                      <a:schemeClr val="accent2">
                        <a:lumMod val="20000"/>
                        <a:lumOff val="80000"/>
                      </a:schemeClr>
                    </a:solidFill>
                  </a:tcPr>
                </a:tc>
                <a:tc>
                  <a:txBody>
                    <a:bodyPr/>
                    <a:lstStyle/>
                    <a:p>
                      <a:r>
                        <a:rPr lang="en-US" sz="1200" kern="1200" dirty="0">
                          <a:solidFill>
                            <a:schemeClr val="dk1"/>
                          </a:solidFill>
                          <a:latin typeface="+mn-lt"/>
                          <a:ea typeface="+mn-ea"/>
                          <a:cs typeface="+mn-cs"/>
                        </a:rPr>
                        <a:t>Create, Edit, Delete</a:t>
                      </a:r>
                    </a:p>
                  </a:txBody>
                  <a:tcPr>
                    <a:solidFill>
                      <a:schemeClr val="accent2">
                        <a:lumMod val="20000"/>
                        <a:lumOff val="80000"/>
                      </a:schemeClr>
                    </a:solidFill>
                  </a:tcPr>
                </a:tc>
                <a:tc>
                  <a:txBody>
                    <a:bodyPr/>
                    <a:lstStyle/>
                    <a:p>
                      <a:r>
                        <a:rPr lang="en-US" sz="1200" kern="1200" dirty="0">
                          <a:solidFill>
                            <a:srgbClr val="FF0000"/>
                          </a:solidFill>
                          <a:latin typeface="+mn-lt"/>
                          <a:ea typeface="+mn-ea"/>
                          <a:cs typeface="+mn-cs"/>
                        </a:rPr>
                        <a:t>Adding price to the charge record</a:t>
                      </a:r>
                    </a:p>
                  </a:txBody>
                  <a:tcPr>
                    <a:solidFill>
                      <a:schemeClr val="accent2">
                        <a:lumMod val="20000"/>
                        <a:lumOff val="80000"/>
                      </a:schemeClr>
                    </a:solidFill>
                  </a:tcPr>
                </a:tc>
                <a:tc>
                  <a:txBody>
                    <a:bodyPr/>
                    <a:lstStyle/>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Record ID</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Effective Date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Tiered- Yes/ No</a:t>
                      </a: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latin typeface="+mn-lt"/>
                          <a:ea typeface="+mn-ea"/>
                          <a:cs typeface="+mn-cs"/>
                        </a:rPr>
                        <a:t>Low range/ High Range</a:t>
                      </a:r>
                    </a:p>
                    <a:p>
                      <a:pPr marL="0" lvl="2" indent="0" algn="l" defTabSz="914400" rtl="0" eaLnBrk="1" latinLnBrk="0" hangingPunct="1">
                        <a:buFont typeface="Arial" panose="020B0604020202020204" pitchFamily="34" charset="0"/>
                        <a:buNone/>
                      </a:pPr>
                      <a:endParaRPr lang="en-US" sz="1200" kern="1200" dirty="0">
                        <a:solidFill>
                          <a:schemeClr val="dk1"/>
                        </a:solidFill>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latin typeface="+mn-lt"/>
                          <a:ea typeface="+mn-ea"/>
                          <a:cs typeface="+mn-cs"/>
                        </a:rPr>
                        <a:t>Price type= Amount/ Percentage</a:t>
                      </a:r>
                      <a:r>
                        <a:rPr lang="en-US" sz="1200" kern="1200" dirty="0">
                          <a:solidFill>
                            <a:srgbClr val="FF0000"/>
                          </a:solidFill>
                          <a:latin typeface="+mn-lt"/>
                          <a:ea typeface="+mn-ea"/>
                          <a:cs typeface="+mn-cs"/>
                        </a:rPr>
                        <a:t>(This is applicable for all types of charges. But for event based charge, it will always be a fixed amount.</a:t>
                      </a:r>
                    </a:p>
                    <a:p>
                      <a:pPr marL="0" lvl="2" indent="0" algn="l" defTabSz="914400" rtl="0" eaLnBrk="1" latinLnBrk="0" hangingPunct="1">
                        <a:buFont typeface="Arial" panose="020B0604020202020204" pitchFamily="34" charset="0"/>
                        <a:buNone/>
                      </a:pPr>
                      <a:r>
                        <a:rPr lang="en-US" sz="1200" kern="1200" dirty="0">
                          <a:solidFill>
                            <a:srgbClr val="FF0000"/>
                          </a:solidFill>
                          <a:latin typeface="+mn-lt"/>
                          <a:ea typeface="+mn-ea"/>
                          <a:cs typeface="+mn-cs"/>
                        </a:rPr>
                        <a:t>)</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If percentage, Add base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Minimum amount/ Maximum amount</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Different Tier range will get maintained</a:t>
                      </a:r>
                    </a:p>
                    <a:p>
                      <a:pPr marL="0" lvl="2" indent="0" algn="l" defTabSz="914400" rtl="0" eaLnBrk="1" latinLnBrk="0" hangingPunct="1">
                        <a:buFont typeface="Arial" panose="020B0604020202020204" pitchFamily="34" charset="0"/>
                        <a:buNone/>
                      </a:pPr>
                      <a:endParaRPr lang="en-US" sz="1200" kern="1200" dirty="0">
                        <a:solidFill>
                          <a:schemeClr val="dk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2733793780"/>
                  </a:ext>
                </a:extLst>
              </a:tr>
            </a:tbl>
          </a:graphicData>
        </a:graphic>
      </p:graphicFrame>
    </p:spTree>
    <p:extLst>
      <p:ext uri="{BB962C8B-B14F-4D97-AF65-F5344CB8AC3E}">
        <p14:creationId xmlns:p14="http://schemas.microsoft.com/office/powerpoint/2010/main" val="47069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8E8813-FB95-4CEA-96AE-AE84CBF47AF7}"/>
              </a:ext>
            </a:extLst>
          </p:cNvPr>
          <p:cNvGraphicFramePr>
            <a:graphicFrameLocks noGrp="1"/>
          </p:cNvGraphicFramePr>
          <p:nvPr>
            <p:ph idx="1"/>
            <p:extLst>
              <p:ext uri="{D42A27DB-BD31-4B8C-83A1-F6EECF244321}">
                <p14:modId xmlns:p14="http://schemas.microsoft.com/office/powerpoint/2010/main" val="3799624993"/>
              </p:ext>
            </p:extLst>
          </p:nvPr>
        </p:nvGraphicFramePr>
        <p:xfrm>
          <a:off x="257175" y="796925"/>
          <a:ext cx="11715751" cy="4846320"/>
        </p:xfrm>
        <a:graphic>
          <a:graphicData uri="http://schemas.openxmlformats.org/drawingml/2006/table">
            <a:tbl>
              <a:tblPr firstRow="1" bandRow="1">
                <a:tableStyleId>{5C22544A-7EE6-4342-B048-85BDC9FD1C3A}</a:tableStyleId>
              </a:tblPr>
              <a:tblGrid>
                <a:gridCol w="2343150">
                  <a:extLst>
                    <a:ext uri="{9D8B030D-6E8A-4147-A177-3AD203B41FA5}">
                      <a16:colId xmlns:a16="http://schemas.microsoft.com/office/drawing/2014/main" val="828174486"/>
                    </a:ext>
                  </a:extLst>
                </a:gridCol>
                <a:gridCol w="1424070">
                  <a:extLst>
                    <a:ext uri="{9D8B030D-6E8A-4147-A177-3AD203B41FA5}">
                      <a16:colId xmlns:a16="http://schemas.microsoft.com/office/drawing/2014/main" val="561895380"/>
                    </a:ext>
                  </a:extLst>
                </a:gridCol>
                <a:gridCol w="949380">
                  <a:extLst>
                    <a:ext uri="{9D8B030D-6E8A-4147-A177-3AD203B41FA5}">
                      <a16:colId xmlns:a16="http://schemas.microsoft.com/office/drawing/2014/main" val="3741549144"/>
                    </a:ext>
                  </a:extLst>
                </a:gridCol>
                <a:gridCol w="3570150">
                  <a:extLst>
                    <a:ext uri="{9D8B030D-6E8A-4147-A177-3AD203B41FA5}">
                      <a16:colId xmlns:a16="http://schemas.microsoft.com/office/drawing/2014/main" val="3532747835"/>
                    </a:ext>
                  </a:extLst>
                </a:gridCol>
                <a:gridCol w="3429001">
                  <a:extLst>
                    <a:ext uri="{9D8B030D-6E8A-4147-A177-3AD203B41FA5}">
                      <a16:colId xmlns:a16="http://schemas.microsoft.com/office/drawing/2014/main" val="2691376495"/>
                    </a:ext>
                  </a:extLst>
                </a:gridCol>
              </a:tblGrid>
              <a:tr h="364490">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4912880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Once charge record is created and Field Tiered = No</a:t>
                      </a:r>
                    </a:p>
                  </a:txBody>
                  <a:tcPr>
                    <a:solidFill>
                      <a:schemeClr val="accent2">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After creation of charge record we add price to it</a:t>
                      </a:r>
                    </a:p>
                  </a:txBody>
                  <a:tcPr>
                    <a:solidFill>
                      <a:schemeClr val="accent2">
                        <a:lumMod val="20000"/>
                        <a:lumOff val="80000"/>
                      </a:schemeClr>
                    </a:solidFill>
                  </a:tcPr>
                </a:tc>
                <a:tc>
                  <a:txBody>
                    <a:bodyPr/>
                    <a:lstStyle/>
                    <a:p>
                      <a:r>
                        <a:rPr lang="en-US" sz="1200" kern="1200" dirty="0">
                          <a:solidFill>
                            <a:schemeClr val="dk1"/>
                          </a:solidFill>
                          <a:latin typeface="+mn-lt"/>
                          <a:ea typeface="+mn-ea"/>
                          <a:cs typeface="+mn-cs"/>
                        </a:rPr>
                        <a:t>Create, Edit, Delete</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ea typeface="+mn-ea"/>
                          <a:cs typeface="+mn-cs"/>
                        </a:rPr>
                        <a:t>Adding price to the charge record</a:t>
                      </a:r>
                    </a:p>
                    <a:p>
                      <a:endParaRPr lang="en-US" sz="1200" kern="1200" dirty="0">
                        <a:solidFill>
                          <a:srgbClr val="FF0000"/>
                        </a:solidFill>
                        <a:latin typeface="+mn-lt"/>
                        <a:ea typeface="+mn-ea"/>
                        <a:cs typeface="+mn-cs"/>
                      </a:endParaRPr>
                    </a:p>
                  </a:txBody>
                  <a:tcPr>
                    <a:solidFill>
                      <a:schemeClr val="accent2">
                        <a:lumMod val="20000"/>
                        <a:lumOff val="80000"/>
                      </a:schemeClr>
                    </a:solidFill>
                  </a:tcPr>
                </a:tc>
                <a:tc>
                  <a:txBody>
                    <a:bodyPr/>
                    <a:lstStyle/>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Record ID</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Effective Date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Tiered- Yes/ No</a:t>
                      </a: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latin typeface="+mn-lt"/>
                          <a:ea typeface="+mn-ea"/>
                          <a:cs typeface="+mn-cs"/>
                        </a:rPr>
                        <a:t>Price type= Amount/ Percentage</a:t>
                      </a:r>
                      <a:r>
                        <a:rPr lang="en-US" sz="1200" kern="1200" dirty="0">
                          <a:solidFill>
                            <a:srgbClr val="FF0000"/>
                          </a:solidFill>
                          <a:latin typeface="+mn-lt"/>
                          <a:ea typeface="+mn-ea"/>
                          <a:cs typeface="+mn-cs"/>
                        </a:rPr>
                        <a:t>(This is applicable for all types of charges. But for event based charge, it will always be a fixed amount.</a:t>
                      </a:r>
                    </a:p>
                    <a:p>
                      <a:pPr marL="0" lvl="2" indent="0" algn="l" defTabSz="914400" rtl="0" eaLnBrk="1" latinLnBrk="0" hangingPunct="1">
                        <a:buFont typeface="Arial" panose="020B0604020202020204" pitchFamily="34" charset="0"/>
                        <a:buNone/>
                      </a:pPr>
                      <a:r>
                        <a:rPr lang="en-US" sz="1200" kern="1200" dirty="0">
                          <a:solidFill>
                            <a:srgbClr val="FF0000"/>
                          </a:solidFill>
                          <a:latin typeface="+mn-lt"/>
                          <a:ea typeface="+mn-ea"/>
                          <a:cs typeface="+mn-cs"/>
                        </a:rPr>
                        <a:t>)</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If percentage, Add base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Minimum amount/ Maximum amount</a:t>
                      </a:r>
                    </a:p>
                  </a:txBody>
                  <a:tcPr>
                    <a:solidFill>
                      <a:schemeClr val="accent2">
                        <a:lumMod val="20000"/>
                        <a:lumOff val="80000"/>
                      </a:schemeClr>
                    </a:solidFill>
                  </a:tcPr>
                </a:tc>
                <a:extLst>
                  <a:ext uri="{0D108BD9-81ED-4DB2-BD59-A6C34878D82A}">
                    <a16:rowId xmlns:a16="http://schemas.microsoft.com/office/drawing/2014/main" val="2391487594"/>
                  </a:ext>
                </a:extLst>
              </a:tr>
              <a:tr h="326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Transaction Type charges</a:t>
                      </a:r>
                    </a:p>
                  </a:txBody>
                  <a:tcPr>
                    <a:solidFill>
                      <a:schemeClr val="accent2">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Creation of Transaction Charge, Trigger Rule, Prices</a:t>
                      </a:r>
                    </a:p>
                  </a:txBody>
                  <a:tcPr>
                    <a:solidFill>
                      <a:schemeClr val="accent2">
                        <a:lumMod val="20000"/>
                        <a:lumOff val="80000"/>
                      </a:schemeClr>
                    </a:solidFill>
                  </a:tcPr>
                </a:tc>
                <a:tc>
                  <a:txBody>
                    <a:bodyPr/>
                    <a:lstStyle/>
                    <a:p>
                      <a:endParaRPr lang="en-US" sz="1200" kern="1200" dirty="0">
                        <a:solidFill>
                          <a:schemeClr val="dk1"/>
                        </a:solidFill>
                        <a:latin typeface="+mn-lt"/>
                        <a:ea typeface="+mn-ea"/>
                        <a:cs typeface="+mn-cs"/>
                      </a:endParaRPr>
                    </a:p>
                  </a:txBody>
                  <a:tcPr>
                    <a:solidFill>
                      <a:schemeClr val="accent2">
                        <a:lumMod val="20000"/>
                        <a:lumOff val="80000"/>
                      </a:schemeClr>
                    </a:solidFill>
                  </a:tcPr>
                </a:tc>
                <a:tc>
                  <a:txBody>
                    <a:bodyPr/>
                    <a:lstStyle/>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endParaRPr lang="en-US" sz="1200" kern="1200" dirty="0">
                        <a:solidFill>
                          <a:srgbClr val="FF0000"/>
                        </a:solidFill>
                        <a:latin typeface="+mn-lt"/>
                        <a:ea typeface="+mn-ea"/>
                        <a:cs typeface="+mn-cs"/>
                      </a:endParaRP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Example of Priority set up and </a:t>
                      </a:r>
                      <a:r>
                        <a:rPr lang="en-GB" sz="1200" kern="1200" dirty="0">
                          <a:solidFill>
                            <a:schemeClr val="dk1"/>
                          </a:solidFill>
                          <a:latin typeface="+mn-lt"/>
                          <a:ea typeface="+mn-ea"/>
                          <a:cs typeface="+mn-cs"/>
                        </a:rPr>
                        <a:t>Priority calculation: (For more details refer the requirement document</a:t>
                      </a:r>
                      <a:endParaRPr lang="en-US" sz="1200" kern="1200" dirty="0">
                        <a:solidFill>
                          <a:schemeClr val="dk1"/>
                        </a:solidFill>
                        <a:latin typeface="+mn-lt"/>
                        <a:ea typeface="+mn-ea"/>
                        <a:cs typeface="+mn-cs"/>
                      </a:endParaRPr>
                    </a:p>
                  </a:txBody>
                  <a:tcPr>
                    <a:solidFill>
                      <a:schemeClr val="accent2">
                        <a:lumMod val="20000"/>
                        <a:lumOff val="80000"/>
                      </a:schemeClr>
                    </a:solidFill>
                  </a:tcPr>
                </a:tc>
                <a:tc>
                  <a:txBody>
                    <a:bodyPr/>
                    <a:lstStyle/>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Name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Type of Charge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Charge Transaction type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Transaction code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Transaction code Originator</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Currency of the transaction</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Transaction Settlement type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MCC Code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Acceptor ID</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Acquirer ID</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Merchant Country Code</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Electronic commerce indicator</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Priority</a:t>
                      </a:r>
                    </a:p>
                    <a:p>
                      <a:pPr marL="0" lvl="2"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Status</a:t>
                      </a:r>
                    </a:p>
                  </a:txBody>
                  <a:tcPr>
                    <a:solidFill>
                      <a:schemeClr val="accent2">
                        <a:lumMod val="20000"/>
                        <a:lumOff val="80000"/>
                      </a:schemeClr>
                    </a:solidFill>
                  </a:tcPr>
                </a:tc>
                <a:extLst>
                  <a:ext uri="{0D108BD9-81ED-4DB2-BD59-A6C34878D82A}">
                    <a16:rowId xmlns:a16="http://schemas.microsoft.com/office/drawing/2014/main" val="2387113670"/>
                  </a:ext>
                </a:extLst>
              </a:tr>
            </a:tbl>
          </a:graphicData>
        </a:graphic>
      </p:graphicFrame>
      <p:pic>
        <p:nvPicPr>
          <p:cNvPr id="5" name="Picture 4">
            <a:extLst>
              <a:ext uri="{FF2B5EF4-FFF2-40B4-BE49-F238E27FC236}">
                <a16:creationId xmlns:a16="http://schemas.microsoft.com/office/drawing/2014/main" id="{EFB30447-1CF5-4FAF-A1F5-4178C9C1D3D9}"/>
              </a:ext>
            </a:extLst>
          </p:cNvPr>
          <p:cNvPicPr>
            <a:picLocks noChangeAspect="1"/>
          </p:cNvPicPr>
          <p:nvPr/>
        </p:nvPicPr>
        <p:blipFill>
          <a:blip r:embed="rId2"/>
          <a:stretch>
            <a:fillRect/>
          </a:stretch>
        </p:blipFill>
        <p:spPr>
          <a:xfrm>
            <a:off x="5048250" y="3181986"/>
            <a:ext cx="3460115" cy="1375590"/>
          </a:xfrm>
          <a:prstGeom prst="rect">
            <a:avLst/>
          </a:prstGeom>
        </p:spPr>
      </p:pic>
    </p:spTree>
    <p:extLst>
      <p:ext uri="{BB962C8B-B14F-4D97-AF65-F5344CB8AC3E}">
        <p14:creationId xmlns:p14="http://schemas.microsoft.com/office/powerpoint/2010/main" val="228323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3A244E-110C-4250-A0F3-4594448BCB55}"/>
              </a:ext>
            </a:extLst>
          </p:cNvPr>
          <p:cNvGraphicFramePr>
            <a:graphicFrameLocks noGrp="1"/>
          </p:cNvGraphicFramePr>
          <p:nvPr>
            <p:ph idx="1"/>
            <p:extLst>
              <p:ext uri="{D42A27DB-BD31-4B8C-83A1-F6EECF244321}">
                <p14:modId xmlns:p14="http://schemas.microsoft.com/office/powerpoint/2010/main" val="1676493243"/>
              </p:ext>
            </p:extLst>
          </p:nvPr>
        </p:nvGraphicFramePr>
        <p:xfrm>
          <a:off x="695325" y="95250"/>
          <a:ext cx="10658475" cy="67665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619207705"/>
                    </a:ext>
                  </a:extLst>
                </a:gridCol>
                <a:gridCol w="1609725">
                  <a:extLst>
                    <a:ext uri="{9D8B030D-6E8A-4147-A177-3AD203B41FA5}">
                      <a16:colId xmlns:a16="http://schemas.microsoft.com/office/drawing/2014/main" val="2357065187"/>
                    </a:ext>
                  </a:extLst>
                </a:gridCol>
                <a:gridCol w="2190750">
                  <a:extLst>
                    <a:ext uri="{9D8B030D-6E8A-4147-A177-3AD203B41FA5}">
                      <a16:colId xmlns:a16="http://schemas.microsoft.com/office/drawing/2014/main" val="2496991512"/>
                    </a:ext>
                  </a:extLst>
                </a:gridCol>
                <a:gridCol w="2428875">
                  <a:extLst>
                    <a:ext uri="{9D8B030D-6E8A-4147-A177-3AD203B41FA5}">
                      <a16:colId xmlns:a16="http://schemas.microsoft.com/office/drawing/2014/main" val="1323158635"/>
                    </a:ext>
                  </a:extLst>
                </a:gridCol>
                <a:gridCol w="3514725">
                  <a:extLst>
                    <a:ext uri="{9D8B030D-6E8A-4147-A177-3AD203B41FA5}">
                      <a16:colId xmlns:a16="http://schemas.microsoft.com/office/drawing/2014/main" val="3782980298"/>
                    </a:ext>
                  </a:extLst>
                </a:gridCol>
              </a:tblGrid>
              <a:tr h="361950">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2586260711"/>
                  </a:ext>
                </a:extLst>
              </a:tr>
              <a:tr h="370840">
                <a:tc>
                  <a:txBody>
                    <a:bodyPr/>
                    <a:lstStyle/>
                    <a:p>
                      <a:pPr algn="ctr"/>
                      <a:endParaRPr lang="en-US" sz="1800" b="1" dirty="0"/>
                    </a:p>
                  </a:txBody>
                  <a:tcPr>
                    <a:solidFill>
                      <a:schemeClr val="accent2">
                        <a:lumMod val="40000"/>
                        <a:lumOff val="6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Interest Reference Rate</a:t>
                      </a:r>
                    </a:p>
                  </a:txBody>
                  <a:tcPr>
                    <a:solidFill>
                      <a:schemeClr val="accent2">
                        <a:lumMod val="40000"/>
                        <a:lumOff val="6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Create, Maintain, Edit, View, Suspend</a:t>
                      </a:r>
                    </a:p>
                  </a:txBody>
                  <a:tcPr>
                    <a:solidFill>
                      <a:schemeClr val="accent2">
                        <a:lumMod val="40000"/>
                        <a:lumOff val="60000"/>
                      </a:schemeClr>
                    </a:solidFill>
                  </a:tcPr>
                </a:tc>
                <a:tc>
                  <a:txBody>
                    <a:bodyPr/>
                    <a:lstStyle/>
                    <a:p>
                      <a:r>
                        <a:rPr lang="en-US" sz="1200" kern="1200" dirty="0">
                          <a:solidFill>
                            <a:schemeClr val="dk1"/>
                          </a:solidFill>
                          <a:latin typeface="+mn-lt"/>
                          <a:ea typeface="+mn-ea"/>
                          <a:cs typeface="+mn-cs"/>
                        </a:rPr>
                        <a:t>Here we create Reference rate and first record.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Threshold validation is applicable for price record.</a:t>
                      </a:r>
                    </a:p>
                    <a:p>
                      <a:endParaRPr lang="en-US" sz="1200" kern="1200" dirty="0">
                        <a:solidFill>
                          <a:schemeClr val="dk1"/>
                        </a:solidFill>
                        <a:latin typeface="+mn-lt"/>
                        <a:ea typeface="+mn-ea"/>
                        <a:cs typeface="+mn-cs"/>
                      </a:endParaRPr>
                    </a:p>
                    <a:p>
                      <a:endParaRPr lang="en-US" sz="1200" kern="1200" dirty="0">
                        <a:solidFill>
                          <a:schemeClr val="dk1"/>
                        </a:solidFill>
                        <a:latin typeface="+mn-lt"/>
                        <a:ea typeface="+mn-ea"/>
                        <a:cs typeface="+mn-cs"/>
                      </a:endParaRPr>
                    </a:p>
                  </a:txBody>
                  <a:tcPr>
                    <a:solidFill>
                      <a:schemeClr val="accent2">
                        <a:lumMod val="40000"/>
                        <a:lumOff val="60000"/>
                      </a:schemeClr>
                    </a:solidFill>
                  </a:tcPr>
                </a:tc>
                <a:tc>
                  <a:txBody>
                    <a:bodyPr/>
                    <a:lstStyle/>
                    <a:p>
                      <a:pPr marL="0" indent="-342900" algn="l" defTabSz="914400" rtl="0" eaLnBrk="1" latinLnBrk="0" hangingPunct="1">
                        <a:buAutoNum type="arabicPeriod"/>
                      </a:pPr>
                      <a:r>
                        <a:rPr lang="en-US" sz="1200" kern="1200" dirty="0">
                          <a:solidFill>
                            <a:schemeClr val="dk1"/>
                          </a:solidFill>
                          <a:latin typeface="+mn-lt"/>
                          <a:ea typeface="+mn-ea"/>
                          <a:cs typeface="+mn-cs"/>
                        </a:rPr>
                        <a:t>Reference Rate Name</a:t>
                      </a:r>
                    </a:p>
                    <a:p>
                      <a:pPr marL="0" indent="-342900" algn="l" defTabSz="914400" rtl="0" eaLnBrk="1" latinLnBrk="0" hangingPunct="1">
                        <a:buAutoNum type="arabicPeriod"/>
                      </a:pPr>
                      <a:r>
                        <a:rPr lang="en-US" sz="1200" kern="1200" dirty="0">
                          <a:solidFill>
                            <a:schemeClr val="dk1"/>
                          </a:solidFill>
                          <a:latin typeface="+mn-lt"/>
                          <a:ea typeface="+mn-ea"/>
                          <a:cs typeface="+mn-cs"/>
                        </a:rPr>
                        <a:t>Currency</a:t>
                      </a:r>
                    </a:p>
                    <a:p>
                      <a:pPr marL="0" indent="-342900" algn="l" defTabSz="914400" rtl="0" eaLnBrk="1" latinLnBrk="0" hangingPunct="1">
                        <a:buAutoNum type="arabicPeriod"/>
                      </a:pPr>
                      <a:r>
                        <a:rPr lang="en-US" sz="1200" kern="1200" dirty="0">
                          <a:solidFill>
                            <a:schemeClr val="dk1"/>
                          </a:solidFill>
                          <a:latin typeface="+mn-lt"/>
                          <a:ea typeface="+mn-ea"/>
                          <a:cs typeface="+mn-cs"/>
                        </a:rPr>
                        <a:t>Threshold</a:t>
                      </a:r>
                    </a:p>
                    <a:p>
                      <a:pPr marL="0" indent="0" algn="l" defTabSz="914400" rtl="0" eaLnBrk="1" latinLnBrk="0" hangingPunct="1">
                        <a:buNone/>
                      </a:pPr>
                      <a:r>
                        <a:rPr lang="en-US" sz="1200" kern="1200" dirty="0">
                          <a:solidFill>
                            <a:schemeClr val="dk1"/>
                          </a:solidFill>
                          <a:latin typeface="+mn-lt"/>
                          <a:ea typeface="+mn-ea"/>
                          <a:cs typeface="+mn-cs"/>
                        </a:rPr>
                        <a:t>Setting up price Record</a:t>
                      </a:r>
                    </a:p>
                    <a:p>
                      <a:pPr marL="0" indent="0" algn="l" defTabSz="914400" rtl="0" eaLnBrk="1" latinLnBrk="0" hangingPunct="1">
                        <a:buNone/>
                      </a:pPr>
                      <a:r>
                        <a:rPr lang="en-US" sz="1200" kern="1200" dirty="0">
                          <a:solidFill>
                            <a:schemeClr val="dk1"/>
                          </a:solidFill>
                          <a:latin typeface="+mn-lt"/>
                          <a:ea typeface="+mn-ea"/>
                          <a:cs typeface="+mn-cs"/>
                        </a:rPr>
                        <a:t>Reference rate name</a:t>
                      </a:r>
                    </a:p>
                    <a:p>
                      <a:pPr marL="0" indent="0" algn="l" defTabSz="914400" rtl="0" eaLnBrk="1" latinLnBrk="0" hangingPunct="1">
                        <a:buNone/>
                      </a:pPr>
                      <a:r>
                        <a:rPr lang="en-US" sz="1200" kern="1200" dirty="0">
                          <a:solidFill>
                            <a:schemeClr val="dk1"/>
                          </a:solidFill>
                          <a:latin typeface="+mn-lt"/>
                          <a:ea typeface="+mn-ea"/>
                          <a:cs typeface="+mn-cs"/>
                        </a:rPr>
                        <a:t>Currency</a:t>
                      </a:r>
                    </a:p>
                    <a:p>
                      <a:pPr marL="0" indent="0" algn="l" defTabSz="914400" rtl="0" eaLnBrk="1" latinLnBrk="0" hangingPunct="1">
                        <a:buNone/>
                      </a:pPr>
                      <a:r>
                        <a:rPr lang="en-US" sz="1200" kern="1200" dirty="0">
                          <a:solidFill>
                            <a:schemeClr val="dk1"/>
                          </a:solidFill>
                          <a:latin typeface="+mn-lt"/>
                          <a:ea typeface="+mn-ea"/>
                          <a:cs typeface="+mn-cs"/>
                        </a:rPr>
                        <a:t>Threshold rate</a:t>
                      </a:r>
                    </a:p>
                    <a:p>
                      <a:pPr marL="0" indent="0" algn="l" defTabSz="914400" rtl="0" eaLnBrk="1" latinLnBrk="0" hangingPunct="1">
                        <a:buNone/>
                      </a:pPr>
                      <a:r>
                        <a:rPr lang="en-US" sz="1200" kern="1200" dirty="0">
                          <a:solidFill>
                            <a:schemeClr val="dk1"/>
                          </a:solidFill>
                          <a:latin typeface="+mn-lt"/>
                          <a:ea typeface="+mn-ea"/>
                          <a:cs typeface="+mn-cs"/>
                        </a:rPr>
                        <a:t>Status of Reference rate</a:t>
                      </a:r>
                    </a:p>
                    <a:p>
                      <a:pPr marL="0" indent="0" algn="l" defTabSz="914400" rtl="0" eaLnBrk="1" latinLnBrk="0" hangingPunct="1">
                        <a:buNone/>
                      </a:pPr>
                      <a:r>
                        <a:rPr lang="en-US" sz="1200" kern="1200" dirty="0">
                          <a:solidFill>
                            <a:schemeClr val="dk1"/>
                          </a:solidFill>
                          <a:latin typeface="+mn-lt"/>
                          <a:ea typeface="+mn-ea"/>
                          <a:cs typeface="+mn-cs"/>
                        </a:rPr>
                        <a:t>Effective date</a:t>
                      </a:r>
                    </a:p>
                    <a:p>
                      <a:pPr marL="0" indent="0" algn="l" defTabSz="914400" rtl="0" eaLnBrk="1" latinLnBrk="0" hangingPunct="1">
                        <a:buNone/>
                      </a:pPr>
                      <a:r>
                        <a:rPr lang="en-US" sz="1200" kern="1200" dirty="0">
                          <a:solidFill>
                            <a:schemeClr val="dk1"/>
                          </a:solidFill>
                          <a:latin typeface="+mn-lt"/>
                          <a:ea typeface="+mn-ea"/>
                          <a:cs typeface="+mn-cs"/>
                        </a:rPr>
                        <a:t>Rate</a:t>
                      </a:r>
                    </a:p>
                    <a:p>
                      <a:pPr marL="0" indent="0" algn="l" defTabSz="914400" rtl="0" eaLnBrk="1" latinLnBrk="0" hangingPunct="1">
                        <a:buNone/>
                      </a:pPr>
                      <a:endParaRPr lang="en-US" sz="1200" kern="120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2711766897"/>
                  </a:ext>
                </a:extLst>
              </a:tr>
              <a:tr h="370840">
                <a:tc>
                  <a:txBody>
                    <a:bodyPr/>
                    <a:lstStyle/>
                    <a:p>
                      <a:pPr algn="ctr"/>
                      <a:endParaRPr lang="en-US" sz="1800" b="1" dirty="0"/>
                    </a:p>
                  </a:txBody>
                  <a:tcPr>
                    <a:solidFill>
                      <a:schemeClr val="accent5">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Interest Scheme Setup</a:t>
                      </a:r>
                    </a:p>
                  </a:txBody>
                  <a:tcPr>
                    <a:solidFill>
                      <a:schemeClr val="accent5">
                        <a:lumMod val="20000"/>
                        <a:lumOff val="80000"/>
                      </a:schemeClr>
                    </a:solidFill>
                  </a:tcPr>
                </a:tc>
                <a:tc>
                  <a:txBody>
                    <a:bodyPr/>
                    <a:lstStyle/>
                    <a:p>
                      <a:r>
                        <a:rPr lang="en-US" sz="1200" dirty="0"/>
                        <a:t>Create , maintain , Cancel</a:t>
                      </a:r>
                    </a:p>
                  </a:txBody>
                  <a:tcPr>
                    <a:solidFill>
                      <a:schemeClr val="accent5">
                        <a:lumMod val="20000"/>
                        <a:lumOff val="80000"/>
                      </a:schemeClr>
                    </a:solidFill>
                  </a:tcPr>
                </a:tc>
                <a:tc>
                  <a:txBody>
                    <a:bodyPr/>
                    <a:lstStyle/>
                    <a:p>
                      <a:r>
                        <a:rPr lang="en-US" sz="1200" dirty="0"/>
                        <a:t>Once reference rate is maintained , we create Interest scheme and first price record.</a:t>
                      </a:r>
                    </a:p>
                    <a:p>
                      <a:r>
                        <a:rPr lang="en-US" sz="1200" dirty="0"/>
                        <a:t>Rate type- Fixed/ Floating</a:t>
                      </a:r>
                    </a:p>
                    <a:p>
                      <a:r>
                        <a:rPr lang="en-US" sz="1200" dirty="0"/>
                        <a:t>Reference rate setup gets applicable if rate type is floating for any interest scheme</a:t>
                      </a:r>
                    </a:p>
                  </a:txBody>
                  <a:tcPr>
                    <a:solidFill>
                      <a:schemeClr val="accent5">
                        <a:lumMod val="20000"/>
                        <a:lumOff val="80000"/>
                      </a:schemeClr>
                    </a:solidFill>
                  </a:tcPr>
                </a:tc>
                <a:tc>
                  <a:txBody>
                    <a:bodyPr/>
                    <a:lstStyle/>
                    <a:p>
                      <a:pPr marL="342900" indent="-342900">
                        <a:buAutoNum type="arabicPeriod"/>
                      </a:pPr>
                      <a:r>
                        <a:rPr lang="en-US" sz="1200" dirty="0"/>
                        <a:t>Interest scheme setup</a:t>
                      </a:r>
                    </a:p>
                    <a:p>
                      <a:pPr marL="342900" indent="-342900">
                        <a:buAutoNum type="arabicPeriod"/>
                      </a:pPr>
                      <a:r>
                        <a:rPr lang="en-US" sz="1200" dirty="0"/>
                        <a:t>Scheme name</a:t>
                      </a:r>
                    </a:p>
                    <a:p>
                      <a:pPr marL="342900" indent="-342900">
                        <a:buAutoNum type="arabicPeriod"/>
                      </a:pPr>
                      <a:r>
                        <a:rPr lang="en-US" sz="1200" dirty="0"/>
                        <a:t>Currency</a:t>
                      </a:r>
                    </a:p>
                    <a:p>
                      <a:pPr marL="342900" indent="-342900">
                        <a:buAutoNum type="arabicPeriod"/>
                      </a:pPr>
                      <a:r>
                        <a:rPr lang="en-US" sz="1200" dirty="0"/>
                        <a:t>Calculation method</a:t>
                      </a:r>
                    </a:p>
                    <a:p>
                      <a:pPr marL="342900" indent="-342900">
                        <a:buAutoNum type="arabicPeriod"/>
                      </a:pPr>
                      <a:r>
                        <a:rPr lang="en-US" sz="1200" dirty="0"/>
                        <a:t>Threshold rate</a:t>
                      </a:r>
                    </a:p>
                    <a:p>
                      <a:pPr marL="342900" indent="-342900">
                        <a:buAutoNum type="arabicPeriod"/>
                      </a:pPr>
                      <a:r>
                        <a:rPr lang="en-US" sz="1200" dirty="0"/>
                        <a:t>Interest rate</a:t>
                      </a:r>
                    </a:p>
                    <a:p>
                      <a:pPr marL="342900" indent="-342900">
                        <a:buAutoNum type="arabicPeriod"/>
                      </a:pPr>
                      <a:r>
                        <a:rPr lang="en-US" sz="1200" dirty="0"/>
                        <a:t>Future price record</a:t>
                      </a:r>
                    </a:p>
                    <a:p>
                      <a:pPr marL="342900" indent="-342900">
                        <a:buAutoNum type="arabicPeriod"/>
                      </a:pPr>
                      <a:r>
                        <a:rPr lang="en-US" sz="1200" dirty="0"/>
                        <a:t>Effective date of interest rates </a:t>
                      </a:r>
                    </a:p>
                    <a:p>
                      <a:pPr marL="342900" indent="-342900">
                        <a:buAutoNum type="arabicPeriod"/>
                      </a:pPr>
                      <a:r>
                        <a:rPr lang="en-US" sz="1200" dirty="0"/>
                        <a:t>Tier Setup/Type</a:t>
                      </a:r>
                    </a:p>
                    <a:p>
                      <a:pPr marL="342900" indent="-342900">
                        <a:buAutoNum type="arabicPeriod"/>
                      </a:pPr>
                      <a:r>
                        <a:rPr lang="en-US" sz="1200" dirty="0"/>
                        <a:t>Fixed and Floating interest rates</a:t>
                      </a:r>
                    </a:p>
                  </a:txBody>
                  <a:tcPr>
                    <a:solidFill>
                      <a:schemeClr val="accent5">
                        <a:lumMod val="20000"/>
                        <a:lumOff val="80000"/>
                      </a:schemeClr>
                    </a:solidFill>
                  </a:tcPr>
                </a:tc>
                <a:extLst>
                  <a:ext uri="{0D108BD9-81ED-4DB2-BD59-A6C34878D82A}">
                    <a16:rowId xmlns:a16="http://schemas.microsoft.com/office/drawing/2014/main" val="3772802432"/>
                  </a:ext>
                </a:extLst>
              </a:tr>
              <a:tr h="370840">
                <a:tc>
                  <a:txBody>
                    <a:bodyPr/>
                    <a:lstStyle/>
                    <a:p>
                      <a:pPr algn="ctr"/>
                      <a:endParaRPr lang="en-US" sz="1800" b="1" dirty="0"/>
                    </a:p>
                  </a:txBody>
                  <a:tcPr>
                    <a:solidFill>
                      <a:schemeClr val="accent6">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Exception Account setup</a:t>
                      </a:r>
                    </a:p>
                  </a:txBody>
                  <a:tcPr>
                    <a:solidFill>
                      <a:schemeClr val="accent6">
                        <a:lumMod val="20000"/>
                        <a:lumOff val="80000"/>
                      </a:schemeClr>
                    </a:solidFill>
                  </a:tcPr>
                </a:tc>
                <a:tc>
                  <a:txBody>
                    <a:bodyPr/>
                    <a:lstStyle/>
                    <a:p>
                      <a:r>
                        <a:rPr lang="en-US" sz="1200" kern="1200" dirty="0">
                          <a:solidFill>
                            <a:schemeClr val="dk1"/>
                          </a:solidFill>
                          <a:latin typeface="+mn-lt"/>
                          <a:ea typeface="+mn-ea"/>
                          <a:cs typeface="+mn-cs"/>
                        </a:rPr>
                        <a:t>Creation and maintenance of Exception account</a:t>
                      </a:r>
                    </a:p>
                    <a:p>
                      <a:r>
                        <a:rPr lang="en-US" sz="1200" kern="1200" dirty="0">
                          <a:solidFill>
                            <a:schemeClr val="dk1"/>
                          </a:solidFill>
                          <a:latin typeface="+mn-lt"/>
                          <a:ea typeface="+mn-ea"/>
                          <a:cs typeface="+mn-cs"/>
                        </a:rPr>
                        <a:t>Create, edit, delete, View of Exception account</a:t>
                      </a:r>
                    </a:p>
                  </a:txBody>
                  <a:tcPr>
                    <a:solidFill>
                      <a:schemeClr val="accent6">
                        <a:lumMod val="20000"/>
                        <a:lumOff val="80000"/>
                      </a:schemeClr>
                    </a:solidFill>
                  </a:tcPr>
                </a:tc>
                <a:tc>
                  <a:txBody>
                    <a:bodyPr/>
                    <a:lstStyle/>
                    <a:p>
                      <a:r>
                        <a:rPr lang="en-US" sz="1200" kern="1200" dirty="0">
                          <a:solidFill>
                            <a:schemeClr val="dk1"/>
                          </a:solidFill>
                          <a:latin typeface="+mn-lt"/>
                          <a:ea typeface="+mn-ea"/>
                          <a:cs typeface="+mn-cs"/>
                        </a:rPr>
                        <a:t>Create and maintain suspense account at institution level</a:t>
                      </a:r>
                    </a:p>
                  </a:txBody>
                  <a:tcPr>
                    <a:solidFill>
                      <a:schemeClr val="accent6">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 1. Account number (auto generated)</a:t>
                      </a:r>
                    </a:p>
                    <a:p>
                      <a:pPr marL="0" algn="l" defTabSz="914400" rtl="0" eaLnBrk="1" latinLnBrk="0" hangingPunct="1"/>
                      <a:r>
                        <a:rPr lang="en-US" sz="1200" kern="1200" dirty="0">
                          <a:solidFill>
                            <a:schemeClr val="dk1"/>
                          </a:solidFill>
                          <a:latin typeface="+mn-lt"/>
                          <a:ea typeface="+mn-ea"/>
                          <a:cs typeface="+mn-cs"/>
                        </a:rPr>
                        <a:t>2. Account name</a:t>
                      </a:r>
                    </a:p>
                    <a:p>
                      <a:pPr marL="0" algn="l" defTabSz="914400" rtl="0" eaLnBrk="1" latinLnBrk="0" hangingPunct="1"/>
                      <a:r>
                        <a:rPr lang="en-US" sz="1200" kern="1200" dirty="0">
                          <a:solidFill>
                            <a:schemeClr val="dk1"/>
                          </a:solidFill>
                          <a:latin typeface="+mn-lt"/>
                          <a:ea typeface="+mn-ea"/>
                          <a:cs typeface="+mn-cs"/>
                        </a:rPr>
                        <a:t>3. Category: Suspense , Write-off, Dispute</a:t>
                      </a:r>
                    </a:p>
                    <a:p>
                      <a:pPr marL="0" algn="l" defTabSz="914400" rtl="0" eaLnBrk="1" latinLnBrk="0" hangingPunct="1"/>
                      <a:r>
                        <a:rPr lang="en-US" sz="1200" kern="1200" dirty="0">
                          <a:solidFill>
                            <a:schemeClr val="dk1"/>
                          </a:solidFill>
                          <a:latin typeface="+mn-lt"/>
                          <a:ea typeface="+mn-ea"/>
                          <a:cs typeface="+mn-cs"/>
                        </a:rPr>
                        <a:t>4.Balance-Sum of transaction amount , posted in account</a:t>
                      </a:r>
                    </a:p>
                    <a:p>
                      <a:pPr marL="0" algn="l" defTabSz="914400" rtl="0" eaLnBrk="1" latinLnBrk="0" hangingPunct="1"/>
                      <a:r>
                        <a:rPr lang="en-US" sz="1200" kern="1200" dirty="0">
                          <a:solidFill>
                            <a:schemeClr val="dk1"/>
                          </a:solidFill>
                          <a:latin typeface="+mn-lt"/>
                          <a:ea typeface="+mn-ea"/>
                          <a:cs typeface="+mn-cs"/>
                        </a:rPr>
                        <a:t>5. Currency : any currency we can select , maintained at system level.</a:t>
                      </a:r>
                    </a:p>
                    <a:p>
                      <a:pPr marL="0" algn="l" defTabSz="914400" rtl="0" eaLnBrk="1" latinLnBrk="0" hangingPunct="1"/>
                      <a:r>
                        <a:rPr lang="en-US" sz="1200" kern="1200" dirty="0">
                          <a:solidFill>
                            <a:schemeClr val="dk1"/>
                          </a:solidFill>
                          <a:latin typeface="+mn-lt"/>
                          <a:ea typeface="+mn-ea"/>
                          <a:cs typeface="+mn-cs"/>
                        </a:rPr>
                        <a:t>6.GL account</a:t>
                      </a:r>
                    </a:p>
                    <a:p>
                      <a:pPr marL="0" algn="l" defTabSz="914400" rtl="0" eaLnBrk="1" latinLnBrk="0" hangingPunct="1"/>
                      <a:r>
                        <a:rPr lang="en-US" sz="1200" kern="1200" dirty="0">
                          <a:solidFill>
                            <a:schemeClr val="dk1"/>
                          </a:solidFill>
                          <a:latin typeface="+mn-lt"/>
                          <a:ea typeface="+mn-ea"/>
                          <a:cs typeface="+mn-cs"/>
                        </a:rPr>
                        <a:t>7. source- mandatory if category is suspense (</a:t>
                      </a:r>
                      <a:r>
                        <a:rPr lang="en-US" sz="1200" kern="1200" dirty="0" err="1">
                          <a:solidFill>
                            <a:schemeClr val="dk1"/>
                          </a:solidFill>
                          <a:latin typeface="+mn-lt"/>
                          <a:ea typeface="+mn-ea"/>
                          <a:cs typeface="+mn-cs"/>
                        </a:rPr>
                        <a:t>e,g</a:t>
                      </a:r>
                      <a:r>
                        <a:rPr lang="en-US" sz="1200" kern="1200" dirty="0">
                          <a:solidFill>
                            <a:schemeClr val="dk1"/>
                          </a:solidFill>
                          <a:latin typeface="+mn-lt"/>
                          <a:ea typeface="+mn-ea"/>
                          <a:cs typeface="+mn-cs"/>
                        </a:rPr>
                        <a:t>, Visa, Master.</a:t>
                      </a:r>
                    </a:p>
                    <a:p>
                      <a:pPr marL="0" algn="l" defTabSz="914400" rtl="0" eaLnBrk="1" latinLnBrk="0" hangingPunct="1"/>
                      <a:r>
                        <a:rPr lang="en-US" sz="1200" kern="1200" dirty="0">
                          <a:solidFill>
                            <a:schemeClr val="dk1"/>
                          </a:solidFill>
                          <a:latin typeface="+mn-lt"/>
                          <a:ea typeface="+mn-ea"/>
                          <a:cs typeface="+mn-cs"/>
                        </a:rPr>
                        <a:t>Multiple suspense accounts can maintained with unique combination of currency and source.</a:t>
                      </a:r>
                      <a:endParaRPr lang="en-US" dirty="0"/>
                    </a:p>
                  </a:txBody>
                  <a:tcPr>
                    <a:solidFill>
                      <a:schemeClr val="accent6">
                        <a:lumMod val="20000"/>
                        <a:lumOff val="80000"/>
                      </a:schemeClr>
                    </a:solidFill>
                  </a:tcPr>
                </a:tc>
                <a:extLst>
                  <a:ext uri="{0D108BD9-81ED-4DB2-BD59-A6C34878D82A}">
                    <a16:rowId xmlns:a16="http://schemas.microsoft.com/office/drawing/2014/main" val="3717237955"/>
                  </a:ext>
                </a:extLst>
              </a:tr>
            </a:tbl>
          </a:graphicData>
        </a:graphic>
      </p:graphicFrame>
    </p:spTree>
    <p:extLst>
      <p:ext uri="{BB962C8B-B14F-4D97-AF65-F5344CB8AC3E}">
        <p14:creationId xmlns:p14="http://schemas.microsoft.com/office/powerpoint/2010/main" val="392324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948553-E820-4D2A-A748-4BBAEB91CB0D}"/>
              </a:ext>
            </a:extLst>
          </p:cNvPr>
          <p:cNvGraphicFramePr>
            <a:graphicFrameLocks noGrp="1"/>
          </p:cNvGraphicFramePr>
          <p:nvPr>
            <p:ph idx="1"/>
            <p:extLst>
              <p:ext uri="{D42A27DB-BD31-4B8C-83A1-F6EECF244321}">
                <p14:modId xmlns:p14="http://schemas.microsoft.com/office/powerpoint/2010/main" val="1113577835"/>
              </p:ext>
            </p:extLst>
          </p:nvPr>
        </p:nvGraphicFramePr>
        <p:xfrm>
          <a:off x="838200" y="438149"/>
          <a:ext cx="10515600" cy="5862992"/>
        </p:xfrm>
        <a:graphic>
          <a:graphicData uri="http://schemas.openxmlformats.org/drawingml/2006/table">
            <a:tbl>
              <a:tblPr firstRow="1" bandRow="1">
                <a:tableStyleId>{5C22544A-7EE6-4342-B048-85BDC9FD1C3A}</a:tableStyleId>
              </a:tblPr>
              <a:tblGrid>
                <a:gridCol w="1381125">
                  <a:extLst>
                    <a:ext uri="{9D8B030D-6E8A-4147-A177-3AD203B41FA5}">
                      <a16:colId xmlns:a16="http://schemas.microsoft.com/office/drawing/2014/main" val="2621445375"/>
                    </a:ext>
                  </a:extLst>
                </a:gridCol>
                <a:gridCol w="1038225">
                  <a:extLst>
                    <a:ext uri="{9D8B030D-6E8A-4147-A177-3AD203B41FA5}">
                      <a16:colId xmlns:a16="http://schemas.microsoft.com/office/drawing/2014/main" val="4073766871"/>
                    </a:ext>
                  </a:extLst>
                </a:gridCol>
                <a:gridCol w="1209675">
                  <a:extLst>
                    <a:ext uri="{9D8B030D-6E8A-4147-A177-3AD203B41FA5}">
                      <a16:colId xmlns:a16="http://schemas.microsoft.com/office/drawing/2014/main" val="2479005399"/>
                    </a:ext>
                  </a:extLst>
                </a:gridCol>
                <a:gridCol w="3257550">
                  <a:extLst>
                    <a:ext uri="{9D8B030D-6E8A-4147-A177-3AD203B41FA5}">
                      <a16:colId xmlns:a16="http://schemas.microsoft.com/office/drawing/2014/main" val="300272584"/>
                    </a:ext>
                  </a:extLst>
                </a:gridCol>
                <a:gridCol w="3629025">
                  <a:extLst>
                    <a:ext uri="{9D8B030D-6E8A-4147-A177-3AD203B41FA5}">
                      <a16:colId xmlns:a16="http://schemas.microsoft.com/office/drawing/2014/main" val="328082548"/>
                    </a:ext>
                  </a:extLst>
                </a:gridCol>
              </a:tblGrid>
              <a:tr h="575910">
                <a:tc>
                  <a:txBody>
                    <a:bodyPr/>
                    <a:lstStyle/>
                    <a:p>
                      <a:r>
                        <a:rPr lang="en-US" sz="1200" dirty="0"/>
                        <a:t>System Setup</a:t>
                      </a:r>
                    </a:p>
                  </a:txBody>
                  <a:tcPr/>
                </a:tc>
                <a:tc>
                  <a:txBody>
                    <a:bodyPr/>
                    <a:lstStyle/>
                    <a:p>
                      <a:r>
                        <a:rPr lang="en-US" sz="1200" dirty="0"/>
                        <a:t>Module name</a:t>
                      </a:r>
                    </a:p>
                  </a:txBody>
                  <a:tcPr/>
                </a:tc>
                <a:tc>
                  <a:txBody>
                    <a:bodyPr/>
                    <a:lstStyle/>
                    <a:p>
                      <a:r>
                        <a:rPr lang="en-US" sz="1200" dirty="0"/>
                        <a:t>Performed Operations</a:t>
                      </a:r>
                    </a:p>
                  </a:txBody>
                  <a:tcPr/>
                </a:tc>
                <a:tc>
                  <a:txBody>
                    <a:bodyPr/>
                    <a:lstStyle/>
                    <a:p>
                      <a:r>
                        <a:rPr lang="en-US" sz="1200" dirty="0"/>
                        <a:t>Remarks</a:t>
                      </a:r>
                    </a:p>
                  </a:txBody>
                  <a:tcPr/>
                </a:tc>
                <a:tc>
                  <a:txBody>
                    <a:bodyPr/>
                    <a:lstStyle/>
                    <a:p>
                      <a:r>
                        <a:rPr lang="en-US" sz="1200" dirty="0"/>
                        <a:t>Functionality Related to the module</a:t>
                      </a:r>
                    </a:p>
                  </a:txBody>
                  <a:tcPr/>
                </a:tc>
                <a:extLst>
                  <a:ext uri="{0D108BD9-81ED-4DB2-BD59-A6C34878D82A}">
                    <a16:rowId xmlns:a16="http://schemas.microsoft.com/office/drawing/2014/main" val="3553797172"/>
                  </a:ext>
                </a:extLst>
              </a:tr>
              <a:tr h="1329091">
                <a:tc>
                  <a:txBody>
                    <a:bodyPr/>
                    <a:lstStyle/>
                    <a:p>
                      <a:pPr algn="ctr"/>
                      <a:endParaRPr lang="en-US" sz="1800" b="1" dirty="0"/>
                    </a:p>
                  </a:txBody>
                  <a:tcPr>
                    <a:solidFill>
                      <a:schemeClr val="accent3">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Transaction Type</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Create, edit , maintain, Delete the Transaction type</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Define the rule to covert the file contains card transactions, into an internal file format </a:t>
                      </a:r>
                    </a:p>
                  </a:txBody>
                  <a:tcPr>
                    <a:solidFill>
                      <a:schemeClr val="accent3">
                        <a:lumMod val="20000"/>
                        <a:lumOff val="80000"/>
                      </a:schemeClr>
                    </a:solidFill>
                  </a:tcPr>
                </a:tc>
                <a:tc>
                  <a:txBody>
                    <a:bodyPr/>
                    <a:lstStyle/>
                    <a:p>
                      <a:pPr marL="342900" indent="-342900">
                        <a:buAutoNum type="arabicPeriod"/>
                      </a:pPr>
                      <a:r>
                        <a:rPr lang="en-US" sz="1200" kern="1200" dirty="0">
                          <a:solidFill>
                            <a:schemeClr val="dk1"/>
                          </a:solidFill>
                          <a:latin typeface="+mn-lt"/>
                          <a:ea typeface="+mn-ea"/>
                          <a:cs typeface="+mn-cs"/>
                        </a:rPr>
                        <a:t>Transaction Code</a:t>
                      </a:r>
                    </a:p>
                    <a:p>
                      <a:pPr marL="342900" indent="-342900">
                        <a:buAutoNum type="arabicPeriod"/>
                      </a:pPr>
                      <a:r>
                        <a:rPr lang="en-US" sz="1200" kern="1200" dirty="0">
                          <a:solidFill>
                            <a:schemeClr val="dk1"/>
                          </a:solidFill>
                          <a:latin typeface="+mn-lt"/>
                          <a:ea typeface="+mn-ea"/>
                          <a:cs typeface="+mn-cs"/>
                        </a:rPr>
                        <a:t>Category</a:t>
                      </a:r>
                    </a:p>
                    <a:p>
                      <a:pPr marL="342900" indent="-342900">
                        <a:buAutoNum type="arabicPeriod"/>
                      </a:pPr>
                      <a:r>
                        <a:rPr lang="en-US" sz="1200" kern="1200" dirty="0">
                          <a:solidFill>
                            <a:schemeClr val="dk1"/>
                          </a:solidFill>
                          <a:latin typeface="+mn-lt"/>
                          <a:ea typeface="+mn-ea"/>
                          <a:cs typeface="+mn-cs"/>
                        </a:rPr>
                        <a:t>Transaction code narrative</a:t>
                      </a:r>
                    </a:p>
                    <a:p>
                      <a:pPr marL="342900" indent="-342900">
                        <a:buAutoNum type="arabicPeriod"/>
                      </a:pPr>
                      <a:r>
                        <a:rPr lang="en-US" sz="1200" kern="1200" dirty="0">
                          <a:solidFill>
                            <a:schemeClr val="dk1"/>
                          </a:solidFill>
                          <a:latin typeface="+mn-lt"/>
                          <a:ea typeface="+mn-ea"/>
                          <a:cs typeface="+mn-cs"/>
                        </a:rPr>
                        <a:t>Transaction code description</a:t>
                      </a:r>
                    </a:p>
                    <a:p>
                      <a:pPr marL="342900" indent="-342900">
                        <a:buAutoNum type="arabicPeriod"/>
                      </a:pPr>
                      <a:r>
                        <a:rPr lang="en-US" sz="1200" kern="1200" dirty="0">
                          <a:solidFill>
                            <a:schemeClr val="dk1"/>
                          </a:solidFill>
                          <a:latin typeface="+mn-lt"/>
                          <a:ea typeface="+mn-ea"/>
                          <a:cs typeface="+mn-cs"/>
                        </a:rPr>
                        <a:t>Debit Credit</a:t>
                      </a:r>
                    </a:p>
                    <a:p>
                      <a:pPr marL="342900" indent="-342900">
                        <a:buAutoNum type="arabicPeriod"/>
                      </a:pPr>
                      <a:r>
                        <a:rPr lang="en-US" sz="1200" kern="1200" dirty="0">
                          <a:solidFill>
                            <a:schemeClr val="dk1"/>
                          </a:solidFill>
                          <a:latin typeface="+mn-lt"/>
                          <a:ea typeface="+mn-ea"/>
                          <a:cs typeface="+mn-cs"/>
                        </a:rPr>
                        <a:t>Status</a:t>
                      </a:r>
                    </a:p>
                  </a:txBody>
                  <a:tcPr>
                    <a:solidFill>
                      <a:schemeClr val="accent3">
                        <a:lumMod val="20000"/>
                        <a:lumOff val="80000"/>
                      </a:schemeClr>
                    </a:solidFill>
                  </a:tcPr>
                </a:tc>
                <a:extLst>
                  <a:ext uri="{0D108BD9-81ED-4DB2-BD59-A6C34878D82A}">
                    <a16:rowId xmlns:a16="http://schemas.microsoft.com/office/drawing/2014/main" val="4253645797"/>
                  </a:ext>
                </a:extLst>
              </a:tr>
              <a:tr h="2414941">
                <a:tc>
                  <a:txBody>
                    <a:bodyPr/>
                    <a:lstStyle/>
                    <a:p>
                      <a:pPr algn="ctr"/>
                      <a:endParaRPr lang="en-US" sz="1800" b="1"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Transaction Mapping Rules/ Conversion Rule</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Create, Edit, Maintain, Delete </a:t>
                      </a:r>
                    </a:p>
                  </a:txBody>
                  <a:tcPr>
                    <a:solidFill>
                      <a:schemeClr val="accent3">
                        <a:lumMod val="20000"/>
                        <a:lumOff val="80000"/>
                      </a:schemeClr>
                    </a:solidFill>
                  </a:tcPr>
                </a:tc>
                <a:tc>
                  <a:txBody>
                    <a:bodyPr/>
                    <a:lstStyle/>
                    <a:p>
                      <a:r>
                        <a:rPr lang="en-US" sz="1200" kern="1200" dirty="0">
                          <a:solidFill>
                            <a:schemeClr val="dk1"/>
                          </a:solidFill>
                          <a:latin typeface="+mn-lt"/>
                          <a:ea typeface="+mn-ea"/>
                          <a:cs typeface="+mn-cs"/>
                        </a:rPr>
                        <a:t>For each transaction type , it must be possible to define connection between distributor file to internal Ledger CAA file in card client</a:t>
                      </a:r>
                    </a:p>
                    <a:p>
                      <a:endParaRPr lang="en-US" sz="12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342900" indent="-342900">
                        <a:buAutoNum type="arabicPeriod"/>
                      </a:pPr>
                      <a:r>
                        <a:rPr lang="en-US" sz="1200" kern="1200" dirty="0">
                          <a:solidFill>
                            <a:schemeClr val="dk1"/>
                          </a:solidFill>
                          <a:latin typeface="+mn-lt"/>
                          <a:ea typeface="+mn-ea"/>
                          <a:cs typeface="+mn-cs"/>
                        </a:rPr>
                        <a:t>Source</a:t>
                      </a:r>
                    </a:p>
                    <a:p>
                      <a:pPr marL="342900" indent="-342900" algn="l" defTabSz="914400" rtl="0" eaLnBrk="1" latinLnBrk="0" hangingPunct="1">
                        <a:buAutoNum type="arabicPeriod"/>
                      </a:pPr>
                      <a:r>
                        <a:rPr lang="en-US" sz="1200" kern="1200" dirty="0">
                          <a:solidFill>
                            <a:schemeClr val="dk1"/>
                          </a:solidFill>
                          <a:latin typeface="+mn-lt"/>
                          <a:ea typeface="+mn-ea"/>
                          <a:cs typeface="+mn-cs"/>
                        </a:rPr>
                        <a:t>Transaction code originator</a:t>
                      </a:r>
                    </a:p>
                    <a:p>
                      <a:pPr marL="342900" indent="-342900" algn="l" defTabSz="914400" rtl="0" eaLnBrk="1" latinLnBrk="0" hangingPunct="1">
                        <a:buAutoNum type="arabicPeriod"/>
                      </a:pPr>
                      <a:r>
                        <a:rPr lang="en-US" sz="1200" kern="1200" dirty="0">
                          <a:solidFill>
                            <a:schemeClr val="dk1"/>
                          </a:solidFill>
                          <a:latin typeface="+mn-lt"/>
                          <a:ea typeface="+mn-ea"/>
                          <a:cs typeface="+mn-cs"/>
                        </a:rPr>
                        <a:t>MCC code</a:t>
                      </a:r>
                    </a:p>
                    <a:p>
                      <a:pPr marL="342900" indent="-342900" algn="l" defTabSz="914400" rtl="0" eaLnBrk="1" latinLnBrk="0" hangingPunct="1">
                        <a:buAutoNum type="arabicPeriod"/>
                      </a:pPr>
                      <a:r>
                        <a:rPr lang="en-US" sz="1200" kern="1200" dirty="0">
                          <a:solidFill>
                            <a:schemeClr val="dk1"/>
                          </a:solidFill>
                          <a:latin typeface="+mn-lt"/>
                          <a:ea typeface="+mn-ea"/>
                          <a:cs typeface="+mn-cs"/>
                        </a:rPr>
                        <a:t>Merchant Region</a:t>
                      </a:r>
                    </a:p>
                    <a:p>
                      <a:pPr marL="342900" indent="-342900" algn="l" defTabSz="914400" rtl="0" eaLnBrk="1" latinLnBrk="0" hangingPunct="1">
                        <a:buAutoNum type="arabicPeriod"/>
                      </a:pPr>
                      <a:r>
                        <a:rPr lang="en-US" sz="1200" kern="1200" dirty="0">
                          <a:solidFill>
                            <a:schemeClr val="dk1"/>
                          </a:solidFill>
                          <a:latin typeface="+mn-lt"/>
                          <a:ea typeface="+mn-ea"/>
                          <a:cs typeface="+mn-cs"/>
                        </a:rPr>
                        <a:t>Campaign code</a:t>
                      </a:r>
                    </a:p>
                    <a:p>
                      <a:pPr marL="342900" indent="-342900" algn="l" defTabSz="914400" rtl="0" eaLnBrk="1" latinLnBrk="0" hangingPunct="1">
                        <a:buAutoNum type="arabicPeriod"/>
                      </a:pPr>
                      <a:r>
                        <a:rPr lang="en-US" sz="1200" kern="1200" dirty="0">
                          <a:solidFill>
                            <a:schemeClr val="dk1"/>
                          </a:solidFill>
                          <a:latin typeface="+mn-lt"/>
                          <a:ea typeface="+mn-ea"/>
                          <a:cs typeface="+mn-cs"/>
                        </a:rPr>
                        <a:t>Electronic Commerce indicator</a:t>
                      </a:r>
                    </a:p>
                    <a:p>
                      <a:pPr marL="342900" indent="-342900" algn="l" defTabSz="914400" rtl="0" eaLnBrk="1" latinLnBrk="0" hangingPunct="1">
                        <a:buAutoNum type="arabicPeriod"/>
                      </a:pPr>
                      <a:r>
                        <a:rPr lang="en-US" sz="1200" kern="1200" dirty="0">
                          <a:solidFill>
                            <a:schemeClr val="dk1"/>
                          </a:solidFill>
                          <a:latin typeface="+mn-lt"/>
                          <a:ea typeface="+mn-ea"/>
                          <a:cs typeface="+mn-cs"/>
                        </a:rPr>
                        <a:t>Refund indicator</a:t>
                      </a:r>
                    </a:p>
                    <a:p>
                      <a:pPr marL="342900" indent="-342900" algn="l" defTabSz="914400" rtl="0" eaLnBrk="1" latinLnBrk="0" hangingPunct="1">
                        <a:buAutoNum type="arabicPeriod"/>
                      </a:pPr>
                      <a:r>
                        <a:rPr lang="en-US" sz="1200" kern="1200" dirty="0">
                          <a:solidFill>
                            <a:schemeClr val="dk1"/>
                          </a:solidFill>
                          <a:latin typeface="+mn-lt"/>
                          <a:ea typeface="+mn-ea"/>
                          <a:cs typeface="+mn-cs"/>
                        </a:rPr>
                        <a:t>Priority</a:t>
                      </a:r>
                    </a:p>
                  </a:txBody>
                  <a:tcPr>
                    <a:solidFill>
                      <a:schemeClr val="accent3">
                        <a:lumMod val="20000"/>
                        <a:lumOff val="80000"/>
                      </a:schemeClr>
                    </a:solidFill>
                  </a:tcPr>
                </a:tc>
                <a:extLst>
                  <a:ext uri="{0D108BD9-81ED-4DB2-BD59-A6C34878D82A}">
                    <a16:rowId xmlns:a16="http://schemas.microsoft.com/office/drawing/2014/main" val="1461821261"/>
                  </a:ext>
                </a:extLst>
              </a:tr>
              <a:tr h="1543050">
                <a:tc>
                  <a:txBody>
                    <a:bodyPr/>
                    <a:lstStyle/>
                    <a:p>
                      <a:pPr marL="0" algn="l" defTabSz="914400" rtl="0" eaLnBrk="1" latinLnBrk="0" hangingPunct="1"/>
                      <a:r>
                        <a:rPr lang="en-US" sz="1200" kern="1200" dirty="0">
                          <a:solidFill>
                            <a:schemeClr val="dk1"/>
                          </a:solidFill>
                          <a:latin typeface="+mn-lt"/>
                          <a:ea typeface="+mn-ea"/>
                          <a:cs typeface="+mn-cs"/>
                        </a:rPr>
                        <a:t>Collection Setup</a:t>
                      </a:r>
                    </a:p>
                  </a:txBody>
                  <a:tcPr>
                    <a:solidFill>
                      <a:schemeClr val="accent6">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Collection Agency Rules</a:t>
                      </a:r>
                    </a:p>
                  </a:txBody>
                  <a:tcPr>
                    <a:solidFill>
                      <a:schemeClr val="accent6">
                        <a:lumMod val="20000"/>
                        <a:lumOff val="80000"/>
                      </a:schemeClr>
                    </a:solidFill>
                  </a:tcPr>
                </a:tc>
                <a:tc>
                  <a:txBody>
                    <a:bodyPr/>
                    <a:lstStyle/>
                    <a:p>
                      <a:r>
                        <a:rPr lang="en-US" sz="1200" dirty="0"/>
                        <a:t>Create , delete, Edit, maintain, suspend</a:t>
                      </a:r>
                    </a:p>
                  </a:txBody>
                  <a:tcPr>
                    <a:solidFill>
                      <a:schemeClr val="accent6">
                        <a:lumMod val="20000"/>
                        <a:lumOff val="8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create, view, edit and delete of Collection agency rule.</a:t>
                      </a:r>
                    </a:p>
                    <a:p>
                      <a:pPr marL="0" algn="l" defTabSz="914400" rtl="0" eaLnBrk="1" latinLnBrk="0" hangingPunct="1"/>
                      <a:r>
                        <a:rPr lang="en-US" sz="1200" kern="1200" dirty="0">
                          <a:solidFill>
                            <a:schemeClr val="dk1"/>
                          </a:solidFill>
                          <a:latin typeface="+mn-lt"/>
                          <a:ea typeface="+mn-ea"/>
                          <a:cs typeface="+mn-cs"/>
                        </a:rPr>
                        <a:t>Collection agencies , comes in picture when there is payment due from the customer side or customer is defaulting the payments.</a:t>
                      </a:r>
                    </a:p>
                    <a:p>
                      <a:pPr marL="0" algn="l" defTabSz="914400" rtl="0" eaLnBrk="1" latinLnBrk="0" hangingPunct="1"/>
                      <a:r>
                        <a:rPr lang="en-US" sz="1200" kern="1200" dirty="0">
                          <a:solidFill>
                            <a:schemeClr val="dk1"/>
                          </a:solidFill>
                          <a:latin typeface="+mn-lt"/>
                          <a:ea typeface="+mn-ea"/>
                          <a:cs typeface="+mn-cs"/>
                        </a:rPr>
                        <a:t>Collection agencies are maintained at institution level.</a:t>
                      </a:r>
                    </a:p>
                  </a:txBody>
                  <a:tcPr>
                    <a:solidFill>
                      <a:schemeClr val="accent6">
                        <a:lumMod val="20000"/>
                        <a:lumOff val="80000"/>
                      </a:schemeClr>
                    </a:solidFill>
                  </a:tcPr>
                </a:tc>
                <a:tc>
                  <a:txBody>
                    <a:bodyPr/>
                    <a:lstStyle/>
                    <a:p>
                      <a:pPr marL="342900" indent="-342900" algn="l" defTabSz="914400" rtl="0" eaLnBrk="1" latinLnBrk="0" hangingPunct="1">
                        <a:buAutoNum type="arabicPeriod"/>
                      </a:pPr>
                      <a:r>
                        <a:rPr lang="en-US" sz="1200" kern="1200" dirty="0">
                          <a:solidFill>
                            <a:schemeClr val="dk1"/>
                          </a:solidFill>
                          <a:latin typeface="+mn-lt"/>
                          <a:ea typeface="+mn-ea"/>
                          <a:cs typeface="+mn-cs"/>
                        </a:rPr>
                        <a:t>Collection agency Name</a:t>
                      </a:r>
                    </a:p>
                    <a:p>
                      <a:pPr marL="342900" indent="-342900" algn="l" defTabSz="914400" rtl="0" eaLnBrk="1" latinLnBrk="0" hangingPunct="1">
                        <a:buAutoNum type="arabicPeriod"/>
                      </a:pPr>
                      <a:r>
                        <a:rPr lang="en-US" sz="1200" kern="1200" dirty="0">
                          <a:solidFill>
                            <a:schemeClr val="dk1"/>
                          </a:solidFill>
                          <a:latin typeface="+mn-lt"/>
                          <a:ea typeface="+mn-ea"/>
                          <a:cs typeface="+mn-cs"/>
                        </a:rPr>
                        <a:t>Distribution Rule</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Percentage</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Product</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Balance</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Country</a:t>
                      </a:r>
                    </a:p>
                    <a:p>
                      <a:pPr marL="800100" lvl="1" indent="-342900" algn="l" defTabSz="914400" rtl="0" eaLnBrk="1" latinLnBrk="0" hangingPunct="1">
                        <a:buFont typeface="Arial" panose="020B0604020202020204" pitchFamily="34" charset="0"/>
                        <a:buChar char="•"/>
                      </a:pPr>
                      <a:r>
                        <a:rPr lang="en-US" sz="1200" kern="1200" dirty="0">
                          <a:solidFill>
                            <a:srgbClr val="FF0000"/>
                          </a:solidFill>
                          <a:latin typeface="+mn-lt"/>
                          <a:ea typeface="+mn-ea"/>
                          <a:cs typeface="+mn-cs"/>
                        </a:rPr>
                        <a:t>Country Default</a:t>
                      </a:r>
                    </a:p>
                  </a:txBody>
                  <a:tcPr>
                    <a:solidFill>
                      <a:schemeClr val="accent6">
                        <a:lumMod val="20000"/>
                        <a:lumOff val="80000"/>
                      </a:schemeClr>
                    </a:solidFill>
                  </a:tcPr>
                </a:tc>
                <a:extLst>
                  <a:ext uri="{0D108BD9-81ED-4DB2-BD59-A6C34878D82A}">
                    <a16:rowId xmlns:a16="http://schemas.microsoft.com/office/drawing/2014/main" val="71284073"/>
                  </a:ext>
                </a:extLst>
              </a:tr>
            </a:tbl>
          </a:graphicData>
        </a:graphic>
      </p:graphicFrame>
      <p:pic>
        <p:nvPicPr>
          <p:cNvPr id="5" name="Picture 4">
            <a:extLst>
              <a:ext uri="{FF2B5EF4-FFF2-40B4-BE49-F238E27FC236}">
                <a16:creationId xmlns:a16="http://schemas.microsoft.com/office/drawing/2014/main" id="{39C072B5-763A-486F-A8E8-8FF76FEA71CD}"/>
              </a:ext>
            </a:extLst>
          </p:cNvPr>
          <p:cNvPicPr>
            <a:picLocks noChangeAspect="1"/>
          </p:cNvPicPr>
          <p:nvPr/>
        </p:nvPicPr>
        <p:blipFill>
          <a:blip r:embed="rId2"/>
          <a:stretch>
            <a:fillRect/>
          </a:stretch>
        </p:blipFill>
        <p:spPr>
          <a:xfrm>
            <a:off x="4458016" y="3369645"/>
            <a:ext cx="3275967" cy="1082087"/>
          </a:xfrm>
          <a:prstGeom prst="rect">
            <a:avLst/>
          </a:prstGeom>
        </p:spPr>
      </p:pic>
    </p:spTree>
    <p:extLst>
      <p:ext uri="{BB962C8B-B14F-4D97-AF65-F5344CB8AC3E}">
        <p14:creationId xmlns:p14="http://schemas.microsoft.com/office/powerpoint/2010/main" val="3604589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8196</TotalTime>
  <Words>3818</Words>
  <Application>Microsoft Office PowerPoint</Application>
  <PresentationFormat>Widescreen</PresentationFormat>
  <Paragraphs>549</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Office Theme</vt:lpstr>
      <vt:lpstr>Visio.Drawing.15</vt:lpstr>
      <vt:lpstr>ACE  Walkthrough</vt:lpstr>
      <vt:lpstr>Ace Flow Diagram</vt:lpstr>
      <vt:lpstr>About project ACE ( Accounts and Card Evolution)</vt:lpstr>
      <vt:lpstr>Ace Project flow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Interest Receivable/payable and interest groups with balance class at product level  We calculate interest receivable on the debit balance in card account , this includes Debit balance, Overdue Balance, Overlimit balance</vt:lpstr>
      <vt:lpstr>PowerPoint Presentation</vt:lpstr>
      <vt:lpstr>PowerPoint Presentation</vt:lpstr>
      <vt:lpstr>PowerPoint Presentation</vt:lpstr>
      <vt:lpstr>PowerPoint Presentation</vt:lpstr>
      <vt:lpstr>PowerPoint Presentation</vt:lpstr>
      <vt:lpstr>PowerPoint Presentation</vt:lpstr>
      <vt:lpstr>Payment Free Month</vt:lpstr>
      <vt:lpstr>PowerPoint Presentation</vt:lpstr>
      <vt:lpstr>PowerPoint Presentation</vt:lpstr>
      <vt:lpstr>PowerPoint Presentation</vt:lpstr>
      <vt:lpstr>Card account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Walkthrough</dc:title>
  <dc:creator>Kuhu Thakkur</dc:creator>
  <cp:lastModifiedBy>Kuhu Thakkur</cp:lastModifiedBy>
  <cp:revision>119</cp:revision>
  <dcterms:created xsi:type="dcterms:W3CDTF">2019-02-11T11:30:45Z</dcterms:created>
  <dcterms:modified xsi:type="dcterms:W3CDTF">2019-03-07T12:45:25Z</dcterms:modified>
</cp:coreProperties>
</file>