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8" r:id="rId25"/>
    <p:sldId id="289" r:id="rId26"/>
    <p:sldId id="290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93720"/>
            <a:ext cx="8625840" cy="711835"/>
          </a:xfrm>
          <a:custGeom>
            <a:avLst/>
            <a:gdLst/>
            <a:ahLst/>
            <a:cxnLst/>
            <a:rect l="l" t="t" r="r" b="b"/>
            <a:pathLst>
              <a:path w="8625840" h="711835">
                <a:moveTo>
                  <a:pt x="0" y="711708"/>
                </a:moveTo>
                <a:lnTo>
                  <a:pt x="8625840" y="711708"/>
                </a:lnTo>
                <a:lnTo>
                  <a:pt x="8625840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1731" y="1884933"/>
            <a:ext cx="806053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93720"/>
            <a:ext cx="8625840" cy="711835"/>
          </a:xfrm>
          <a:custGeom>
            <a:avLst/>
            <a:gdLst/>
            <a:ahLst/>
            <a:cxnLst/>
            <a:rect l="l" t="t" r="r" b="b"/>
            <a:pathLst>
              <a:path w="8625840" h="711835">
                <a:moveTo>
                  <a:pt x="0" y="711708"/>
                </a:moveTo>
                <a:lnTo>
                  <a:pt x="8625840" y="711708"/>
                </a:lnTo>
                <a:lnTo>
                  <a:pt x="8625840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6971"/>
            <a:ext cx="9013190" cy="845819"/>
          </a:xfrm>
          <a:custGeom>
            <a:avLst/>
            <a:gdLst/>
            <a:ahLst/>
            <a:cxnLst/>
            <a:rect l="l" t="t" r="r" b="b"/>
            <a:pathLst>
              <a:path w="9013190" h="845819">
                <a:moveTo>
                  <a:pt x="0" y="845819"/>
                </a:moveTo>
                <a:lnTo>
                  <a:pt x="9012936" y="845819"/>
                </a:lnTo>
                <a:lnTo>
                  <a:pt x="901293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313" y="321005"/>
            <a:ext cx="803737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596" y="1347196"/>
            <a:ext cx="7972806" cy="256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6133" y="4991425"/>
            <a:ext cx="39490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maven.apache.org/maven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guides/introduction/introduction-to-the-lifecyc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sonatype.com/mvnex-book/reference/public-book.html" TargetMode="External"/><Relationship Id="rId2" Type="http://schemas.openxmlformats.org/officeDocument/2006/relationships/hyperlink" Target="http://maven.apache.org/gui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mave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627" y="4806696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77" y="0"/>
                </a:lnTo>
              </a:path>
            </a:pathLst>
          </a:custGeom>
          <a:ln w="914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731" y="3262376"/>
            <a:ext cx="45319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Automated build</a:t>
            </a:r>
            <a:r>
              <a:rPr sz="2600" spc="-4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management.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731" y="1884933"/>
            <a:ext cx="24631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Maven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5059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Transitive</a:t>
            </a:r>
            <a:r>
              <a:rPr spc="-85" dirty="0"/>
              <a:t> </a:t>
            </a:r>
            <a:r>
              <a:rPr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138069"/>
            <a:ext cx="7496175" cy="37172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5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Our </a:t>
            </a:r>
            <a:r>
              <a:rPr sz="2600" spc="-5" dirty="0">
                <a:latin typeface="Arial"/>
                <a:cs typeface="Arial"/>
              </a:rPr>
              <a:t>project </a:t>
            </a:r>
            <a:r>
              <a:rPr sz="2600" dirty="0">
                <a:latin typeface="Arial"/>
                <a:cs typeface="Arial"/>
              </a:rPr>
              <a:t>dependencies’s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dependencies.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Eg: Hibernate has dependency on 8 other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resources:</a:t>
            </a:r>
            <a:endParaRPr sz="2200">
              <a:latin typeface="Arial"/>
              <a:cs typeface="Arial"/>
            </a:endParaRPr>
          </a:p>
          <a:p>
            <a:pPr marL="1320165" lvl="2" indent="-354965">
              <a:lnSpc>
                <a:spcPct val="100000"/>
              </a:lnSpc>
              <a:spcBef>
                <a:spcPts val="395"/>
              </a:spcBef>
              <a:buSzPct val="75000"/>
              <a:buChar char="■"/>
              <a:tabLst>
                <a:tab pos="1320165" algn="l"/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hibernate-core</a:t>
            </a:r>
            <a:endParaRPr sz="2000">
              <a:latin typeface="Arial"/>
              <a:cs typeface="Arial"/>
            </a:endParaRPr>
          </a:p>
          <a:p>
            <a:pPr marL="1320165" lvl="2" indent="-354965">
              <a:lnSpc>
                <a:spcPct val="100000"/>
              </a:lnSpc>
              <a:spcBef>
                <a:spcPts val="359"/>
              </a:spcBef>
              <a:buSzPct val="75000"/>
              <a:buChar char="■"/>
              <a:tabLst>
                <a:tab pos="1320165" algn="l"/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hibernate-commons-annotations</a:t>
            </a:r>
            <a:endParaRPr sz="2000">
              <a:latin typeface="Arial"/>
              <a:cs typeface="Arial"/>
            </a:endParaRPr>
          </a:p>
          <a:p>
            <a:pPr marL="1320165" lvl="2" indent="-354965">
              <a:lnSpc>
                <a:spcPct val="100000"/>
              </a:lnSpc>
              <a:spcBef>
                <a:spcPts val="359"/>
              </a:spcBef>
              <a:buSzPct val="75000"/>
              <a:buChar char="■"/>
              <a:tabLst>
                <a:tab pos="1320165" algn="l"/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jboss-logging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405765" marR="5080" indent="-393065">
              <a:lnSpc>
                <a:spcPct val="114999"/>
              </a:lnSpc>
              <a:spcBef>
                <a:spcPts val="156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transitive dependencies are automatically  downloaded and added by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12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The main reason people start off with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31" y="1054988"/>
            <a:ext cx="7467600" cy="3761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Not all resources are needed at all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times!</a:t>
            </a:r>
            <a:endParaRPr sz="2200">
              <a:latin typeface="Arial"/>
              <a:cs typeface="Arial"/>
            </a:endParaRPr>
          </a:p>
          <a:p>
            <a:pPr marL="381635" indent="-368935">
              <a:lnSpc>
                <a:spcPct val="100000"/>
              </a:lnSpc>
              <a:spcBef>
                <a:spcPts val="2050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There are 6 available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scopes:</a:t>
            </a:r>
            <a:endParaRPr sz="22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compile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default scope, </a:t>
            </a:r>
            <a:r>
              <a:rPr sz="1800" dirty="0">
                <a:latin typeface="Arial"/>
                <a:cs typeface="Arial"/>
              </a:rPr>
              <a:t>artifacts </a:t>
            </a:r>
            <a:r>
              <a:rPr sz="1800" spc="-5" dirty="0">
                <a:latin typeface="Arial"/>
                <a:cs typeface="Arial"/>
              </a:rPr>
              <a:t>available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everywhere.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provided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like compile, but </a:t>
            </a:r>
            <a:r>
              <a:rPr sz="180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packaged into an </a:t>
            </a:r>
            <a:r>
              <a:rPr sz="1800" dirty="0">
                <a:latin typeface="Arial"/>
                <a:cs typeface="Arial"/>
              </a:rPr>
              <a:t>artifact. It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available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artifact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deployed.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(servlets-api)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runtime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needed only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execution not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compiling.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  <a:tab pos="1473835" algn="l"/>
              </a:tabLst>
            </a:pPr>
            <a:r>
              <a:rPr sz="1800" dirty="0">
                <a:solidFill>
                  <a:srgbClr val="38761D"/>
                </a:solidFill>
                <a:latin typeface="Arial"/>
                <a:cs typeface="Arial"/>
              </a:rPr>
              <a:t>test</a:t>
            </a:r>
            <a:r>
              <a:rPr sz="1800" spc="-10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	</a:t>
            </a:r>
            <a:r>
              <a:rPr sz="1800" spc="-5" dirty="0">
                <a:latin typeface="Arial"/>
                <a:cs typeface="Arial"/>
              </a:rPr>
              <a:t>available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test-compilation and execution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phase.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system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provided,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specify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path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jar on file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import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deals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dependencyManagement and </a:t>
            </a:r>
            <a:r>
              <a:rPr sz="1800" spc="-5" dirty="0">
                <a:latin typeface="Arial"/>
                <a:cs typeface="Arial"/>
              </a:rPr>
              <a:t>multi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modules.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70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solidFill>
                  <a:srgbClr val="76A4AE"/>
                </a:solidFill>
                <a:latin typeface="Arial"/>
                <a:cs typeface="Arial"/>
              </a:rPr>
              <a:t>Lets add few dependencies to our simple</a:t>
            </a:r>
            <a:r>
              <a:rPr sz="2200" spc="90" dirty="0">
                <a:solidFill>
                  <a:srgbClr val="76A4A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6A4AE"/>
                </a:solidFill>
                <a:latin typeface="Arial"/>
                <a:cs typeface="Arial"/>
              </a:rPr>
              <a:t>application.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370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Dependencies</a:t>
            </a:r>
            <a:r>
              <a:rPr spc="-114" dirty="0"/>
              <a:t> </a:t>
            </a:r>
            <a:r>
              <a:rPr dirty="0"/>
              <a:t>Scope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31" y="3262376"/>
            <a:ext cx="18649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R</a:t>
            </a:r>
            <a:r>
              <a:rPr sz="2600" spc="5" dirty="0"/>
              <a:t>e</a:t>
            </a:r>
            <a:r>
              <a:rPr sz="2600" dirty="0"/>
              <a:t>p</a:t>
            </a:r>
            <a:r>
              <a:rPr sz="2600" spc="5" dirty="0"/>
              <a:t>o</a:t>
            </a:r>
            <a:r>
              <a:rPr sz="2600" dirty="0"/>
              <a:t>sitories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431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53540"/>
            <a:ext cx="7856220" cy="36118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Where maven caches everything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downloads</a:t>
            </a:r>
            <a:endParaRPr sz="1800">
              <a:latin typeface="Arial"/>
              <a:cs typeface="Arial"/>
            </a:endParaRPr>
          </a:p>
          <a:p>
            <a:pPr marL="812800" lvl="1" indent="-316865">
              <a:lnSpc>
                <a:spcPct val="100000"/>
              </a:lnSpc>
              <a:spcBef>
                <a:spcPts val="315"/>
              </a:spcBef>
              <a:buChar char="○"/>
              <a:tabLst>
                <a:tab pos="812800" algn="l"/>
                <a:tab pos="813435" algn="l"/>
              </a:tabLst>
            </a:pPr>
            <a:r>
              <a:rPr sz="1400" spc="-5" dirty="0">
                <a:latin typeface="Arial"/>
                <a:cs typeface="Arial"/>
              </a:rPr>
              <a:t>/home/&lt;username&gt;/.m2/repository.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○"/>
            </a:pPr>
            <a:endParaRPr sz="1350">
              <a:latin typeface="Times New Roman"/>
              <a:cs typeface="Times New Roman"/>
            </a:endParaRPr>
          </a:p>
          <a:p>
            <a:pPr marL="355600" marR="292735" indent="-342900">
              <a:lnSpc>
                <a:spcPct val="114999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When maven needs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resolve a </a:t>
            </a:r>
            <a:r>
              <a:rPr sz="1800" spc="-10" dirty="0">
                <a:latin typeface="Arial"/>
                <a:cs typeface="Arial"/>
              </a:rPr>
              <a:t>dependency, </a:t>
            </a:r>
            <a:r>
              <a:rPr sz="1800" dirty="0">
                <a:latin typeface="Arial"/>
                <a:cs typeface="Arial"/>
              </a:rPr>
              <a:t>it first </a:t>
            </a:r>
            <a:r>
              <a:rPr sz="1800" spc="-5" dirty="0">
                <a:latin typeface="Arial"/>
                <a:cs typeface="Arial"/>
              </a:rPr>
              <a:t>looks into the local  repository and then </a:t>
            </a:r>
            <a:r>
              <a:rPr sz="1800" spc="-10" dirty="0">
                <a:latin typeface="Arial"/>
                <a:cs typeface="Arial"/>
              </a:rPr>
              <a:t>goes </a:t>
            </a:r>
            <a:r>
              <a:rPr sz="1800" spc="-5" dirty="0">
                <a:latin typeface="Arial"/>
                <a:cs typeface="Arial"/>
              </a:rPr>
              <a:t>about </a:t>
            </a:r>
            <a:r>
              <a:rPr sz="1800" spc="-10" dirty="0">
                <a:latin typeface="Arial"/>
                <a:cs typeface="Arial"/>
              </a:rPr>
              <a:t>downloading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Stores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artifacts 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information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provide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artifactId,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groupId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version.</a:t>
            </a:r>
            <a:endParaRPr sz="1800">
              <a:latin typeface="Arial"/>
              <a:cs typeface="Arial"/>
            </a:endParaRPr>
          </a:p>
          <a:p>
            <a:pPr marL="812800" marR="5080" lvl="1" indent="-316865">
              <a:lnSpc>
                <a:spcPct val="114999"/>
              </a:lnSpc>
              <a:spcBef>
                <a:spcPts val="60"/>
              </a:spcBef>
              <a:buChar char="○"/>
              <a:tabLst>
                <a:tab pos="812800" algn="l"/>
                <a:tab pos="813435" algn="l"/>
              </a:tabLst>
            </a:pPr>
            <a:r>
              <a:rPr sz="1400" spc="-5" dirty="0">
                <a:latin typeface="Arial"/>
                <a:cs typeface="Arial"/>
              </a:rPr>
              <a:t>~/.m2/repository/com.hashedin/HelloWorldMaven/1.0-SNAPHOST/HelloWorldMaven-1.0-  SNAPSHOT.jar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○"/>
            </a:pPr>
            <a:endParaRPr sz="13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114999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No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copy </a:t>
            </a:r>
            <a:r>
              <a:rPr sz="1800" dirty="0">
                <a:latin typeface="Arial"/>
                <a:cs typeface="Arial"/>
              </a:rPr>
              <a:t>the artifact </a:t>
            </a:r>
            <a:r>
              <a:rPr sz="1800" spc="-5" dirty="0">
                <a:latin typeface="Arial"/>
                <a:cs typeface="Arial"/>
              </a:rPr>
              <a:t>into every project and </a:t>
            </a:r>
            <a:r>
              <a:rPr sz="1800" dirty="0">
                <a:latin typeface="Arial"/>
                <a:cs typeface="Arial"/>
              </a:rPr>
              <a:t>store it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SCM </a:t>
            </a:r>
            <a:r>
              <a:rPr sz="1800" spc="-5" dirty="0">
                <a:latin typeface="Arial"/>
                <a:cs typeface="Arial"/>
              </a:rPr>
              <a:t>(git  </a:t>
            </a:r>
            <a:r>
              <a:rPr sz="1800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938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Remote</a:t>
            </a:r>
            <a:r>
              <a:rPr spc="-100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156847"/>
            <a:ext cx="7491095" cy="34963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490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Just a network accessible location that maven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downloads</a:t>
            </a:r>
            <a:endParaRPr sz="220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Arial"/>
                <a:cs typeface="Arial"/>
              </a:rPr>
              <a:t>dependencies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Default location:</a:t>
            </a:r>
            <a:r>
              <a:rPr sz="2200" spc="30" dirty="0">
                <a:solidFill>
                  <a:srgbClr val="217978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http://repo.maven.apache.org/maven2/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We can add multiple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repositories.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All the artifacts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remote repository </a:t>
            </a:r>
            <a:r>
              <a:rPr sz="2200" dirty="0">
                <a:latin typeface="Arial"/>
                <a:cs typeface="Arial"/>
              </a:rPr>
              <a:t>contains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open</a:t>
            </a:r>
            <a:endParaRPr sz="220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"/>
                <a:cs typeface="Arial"/>
              </a:rPr>
              <a:t>source. Dont add any private artifact of the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480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 a new remote</a:t>
            </a:r>
            <a:r>
              <a:rPr spc="-110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847"/>
            <a:ext cx="7670800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Arial"/>
                <a:cs typeface="Arial"/>
              </a:rPr>
              <a:t>We can add a remote repository to search for dependencies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Arial"/>
                <a:cs typeface="Arial"/>
              </a:rPr>
              <a:t>these </a:t>
            </a:r>
            <a:r>
              <a:rPr sz="2200" spc="-5" dirty="0">
                <a:latin typeface="Arial"/>
                <a:cs typeface="Arial"/>
              </a:rPr>
              <a:t>dependencies aren’t available on default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location.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5661" y="2098548"/>
            <a:ext cx="5058124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7291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 - </a:t>
            </a:r>
            <a:r>
              <a:rPr spc="-5" dirty="0"/>
              <a:t>Automated </a:t>
            </a:r>
            <a:r>
              <a:rPr dirty="0"/>
              <a:t>build</a:t>
            </a:r>
            <a:r>
              <a:rPr spc="-80" dirty="0"/>
              <a:t> </a:t>
            </a:r>
            <a:r>
              <a:rPr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38798"/>
            <a:ext cx="7593965" cy="362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40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compile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Arial"/>
                <a:cs typeface="Arial"/>
              </a:rPr>
              <a:t>Compiles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source code, generates </a:t>
            </a:r>
            <a:r>
              <a:rPr sz="1800" spc="-10" dirty="0">
                <a:latin typeface="Arial"/>
                <a:cs typeface="Arial"/>
              </a:rPr>
              <a:t>any </a:t>
            </a:r>
            <a:r>
              <a:rPr sz="1800" spc="-5" dirty="0">
                <a:latin typeface="Arial"/>
                <a:cs typeface="Arial"/>
              </a:rPr>
              <a:t>files, copies resources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our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target directory.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clean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Arial"/>
                <a:cs typeface="Arial"/>
              </a:rPr>
              <a:t>Deletes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target directory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any generated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resources.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package</a:t>
            </a:r>
            <a:endParaRPr sz="2400">
              <a:latin typeface="Arial"/>
              <a:cs typeface="Arial"/>
            </a:endParaRPr>
          </a:p>
          <a:p>
            <a:pPr marL="393700" marR="69215">
              <a:lnSpc>
                <a:spcPct val="1149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Runs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compile command </a:t>
            </a:r>
            <a:r>
              <a:rPr sz="1800" dirty="0">
                <a:latin typeface="Arial"/>
                <a:cs typeface="Arial"/>
              </a:rPr>
              <a:t>first, </a:t>
            </a:r>
            <a:r>
              <a:rPr sz="1800" spc="-5" dirty="0">
                <a:latin typeface="Arial"/>
                <a:cs typeface="Arial"/>
              </a:rPr>
              <a:t>run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cases and packages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app  based on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packaging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</a:t>
            </a:r>
            <a:r>
              <a:rPr sz="2400" b="1" i="1" dirty="0">
                <a:latin typeface="Arial"/>
                <a:cs typeface="Arial"/>
              </a:rPr>
              <a:t>install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Arial"/>
                <a:cs typeface="Arial"/>
              </a:rPr>
              <a:t>Runs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package command then installs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in local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31" y="3262376"/>
            <a:ext cx="381190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Build lifecycle and</a:t>
            </a:r>
            <a:r>
              <a:rPr sz="2600" spc="-75" dirty="0"/>
              <a:t> </a:t>
            </a:r>
            <a:r>
              <a:rPr sz="2600" dirty="0"/>
              <a:t>plugins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94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</a:t>
            </a:r>
            <a:r>
              <a:rPr spc="-55" dirty="0"/>
              <a:t> </a:t>
            </a:r>
            <a:r>
              <a:rPr spc="-5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161112"/>
            <a:ext cx="7809865" cy="34963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45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Software projects undertake various steps before they are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actually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Arial"/>
                <a:cs typeface="Arial"/>
              </a:rPr>
              <a:t>distributed. (eg. compile, test, package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etc).</a:t>
            </a:r>
            <a:endParaRPr sz="2000">
              <a:latin typeface="Arial"/>
              <a:cs typeface="Arial"/>
            </a:endParaRPr>
          </a:p>
          <a:p>
            <a:pPr marL="367665" marR="179070" indent="-354965">
              <a:lnSpc>
                <a:spcPct val="114999"/>
              </a:lnSpc>
              <a:spcBef>
                <a:spcPts val="110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Build lifecycle defines the process of building and distributing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artifacts.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47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There are three </a:t>
            </a:r>
            <a:r>
              <a:rPr sz="2000" spc="-10" dirty="0">
                <a:latin typeface="Arial"/>
                <a:cs typeface="Arial"/>
              </a:rPr>
              <a:t>built</a:t>
            </a:r>
            <a:r>
              <a:rPr sz="2000" spc="-10" dirty="0">
                <a:latin typeface="Trebuchet MS"/>
                <a:cs typeface="Trebuchet MS"/>
              </a:rPr>
              <a:t>‐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build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lifecycles:</a:t>
            </a:r>
            <a:endParaRPr sz="20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○"/>
              <a:tabLst>
                <a:tab pos="824865" algn="l"/>
                <a:tab pos="8255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Default/Build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Handles project building and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deployment.</a:t>
            </a:r>
            <a:endParaRPr sz="18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24865" algn="l"/>
                <a:tab pos="8255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Clean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Handles project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cleaning</a:t>
            </a:r>
            <a:endParaRPr sz="18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24865" algn="l"/>
                <a:tab pos="8255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Site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Handles </a:t>
            </a:r>
            <a:r>
              <a:rPr sz="1800" spc="-5" dirty="0">
                <a:latin typeface="Arial"/>
                <a:cs typeface="Arial"/>
              </a:rPr>
              <a:t>project’s </a:t>
            </a:r>
            <a:r>
              <a:rPr sz="1800" dirty="0">
                <a:latin typeface="Arial"/>
                <a:cs typeface="Arial"/>
              </a:rPr>
              <a:t>site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generation.</a:t>
            </a:r>
            <a:endParaRPr sz="18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44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Each build lifecycle is made up 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62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 / Default</a:t>
            </a:r>
            <a:r>
              <a:rPr spc="-120" dirty="0"/>
              <a:t> </a:t>
            </a:r>
            <a:r>
              <a:rPr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2200948"/>
            <a:ext cx="7432040" cy="17678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55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You can invoke a </a:t>
            </a:r>
            <a:r>
              <a:rPr sz="2200" dirty="0">
                <a:latin typeface="Arial"/>
                <a:cs typeface="Arial"/>
              </a:rPr>
              <a:t>specific </a:t>
            </a:r>
            <a:r>
              <a:rPr sz="2200" spc="-5" dirty="0">
                <a:latin typeface="Arial"/>
                <a:cs typeface="Arial"/>
              </a:rPr>
              <a:t>phase on 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lifecycle</a:t>
            </a:r>
            <a:endParaRPr sz="22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75"/>
              </a:spcBef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b="1" i="1" spc="-5" dirty="0">
                <a:latin typeface="Arial"/>
                <a:cs typeface="Arial"/>
              </a:rPr>
              <a:t>mvn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750">
              <a:latin typeface="Times New Roman"/>
              <a:cs typeface="Times New Roman"/>
            </a:endParaRPr>
          </a:p>
          <a:p>
            <a:pPr marL="381635" marR="5080" indent="-368935">
              <a:lnSpc>
                <a:spcPct val="114999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When you invoke a </a:t>
            </a:r>
            <a:r>
              <a:rPr sz="2200" dirty="0">
                <a:latin typeface="Arial"/>
                <a:cs typeface="Arial"/>
              </a:rPr>
              <a:t>specific </a:t>
            </a:r>
            <a:r>
              <a:rPr sz="2200" spc="-5" dirty="0">
                <a:latin typeface="Arial"/>
                <a:cs typeface="Arial"/>
              </a:rPr>
              <a:t>phase, every previous phase  run, including the one you specified. If we run, </a:t>
            </a:r>
            <a:r>
              <a:rPr sz="2200" b="1" i="1" spc="-5" dirty="0">
                <a:latin typeface="Arial"/>
                <a:cs typeface="Arial"/>
              </a:rPr>
              <a:t>mvn</a:t>
            </a:r>
            <a:r>
              <a:rPr sz="2200" b="1" i="1" spc="16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236" y="4228896"/>
            <a:ext cx="2349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AA84F"/>
                </a:solidFill>
                <a:latin typeface="Arial"/>
                <a:cs typeface="Arial"/>
              </a:rPr>
              <a:t>Refer: </a:t>
            </a:r>
            <a:r>
              <a:rPr sz="1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All </a:t>
            </a:r>
            <a:r>
              <a:rPr sz="1600" u="heavy" spc="-5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lifecycle</a:t>
            </a:r>
            <a:r>
              <a:rPr sz="1600" u="heavy" spc="-50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u="heavy" spc="-5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phases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933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742696" y="0"/>
                </a:moveTo>
                <a:lnTo>
                  <a:pt x="100075" y="0"/>
                </a:lnTo>
                <a:lnTo>
                  <a:pt x="61121" y="7868"/>
                </a:lnTo>
                <a:lnTo>
                  <a:pt x="29311" y="29321"/>
                </a:lnTo>
                <a:lnTo>
                  <a:pt x="7864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4" y="539323"/>
                </a:lnTo>
                <a:lnTo>
                  <a:pt x="29311" y="571134"/>
                </a:lnTo>
                <a:lnTo>
                  <a:pt x="61121" y="592587"/>
                </a:lnTo>
                <a:lnTo>
                  <a:pt x="100075" y="600455"/>
                </a:lnTo>
                <a:lnTo>
                  <a:pt x="742696" y="600455"/>
                </a:lnTo>
                <a:lnTo>
                  <a:pt x="781639" y="592587"/>
                </a:lnTo>
                <a:lnTo>
                  <a:pt x="813450" y="571134"/>
                </a:lnTo>
                <a:lnTo>
                  <a:pt x="834903" y="539323"/>
                </a:lnTo>
                <a:lnTo>
                  <a:pt x="842772" y="500379"/>
                </a:lnTo>
                <a:lnTo>
                  <a:pt x="842772" y="100075"/>
                </a:lnTo>
                <a:lnTo>
                  <a:pt x="834903" y="61132"/>
                </a:lnTo>
                <a:lnTo>
                  <a:pt x="813450" y="29321"/>
                </a:lnTo>
                <a:lnTo>
                  <a:pt x="781639" y="7868"/>
                </a:lnTo>
                <a:lnTo>
                  <a:pt x="742696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933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0" y="100075"/>
                </a:moveTo>
                <a:lnTo>
                  <a:pt x="7864" y="61132"/>
                </a:lnTo>
                <a:lnTo>
                  <a:pt x="29311" y="29321"/>
                </a:lnTo>
                <a:lnTo>
                  <a:pt x="61121" y="7868"/>
                </a:lnTo>
                <a:lnTo>
                  <a:pt x="100075" y="0"/>
                </a:lnTo>
                <a:lnTo>
                  <a:pt x="742696" y="0"/>
                </a:lnTo>
                <a:lnTo>
                  <a:pt x="781639" y="7868"/>
                </a:lnTo>
                <a:lnTo>
                  <a:pt x="813450" y="29321"/>
                </a:lnTo>
                <a:lnTo>
                  <a:pt x="834903" y="61132"/>
                </a:lnTo>
                <a:lnTo>
                  <a:pt x="842772" y="100075"/>
                </a:lnTo>
                <a:lnTo>
                  <a:pt x="842772" y="500379"/>
                </a:lnTo>
                <a:lnTo>
                  <a:pt x="834903" y="539323"/>
                </a:lnTo>
                <a:lnTo>
                  <a:pt x="813450" y="571134"/>
                </a:lnTo>
                <a:lnTo>
                  <a:pt x="781639" y="592587"/>
                </a:lnTo>
                <a:lnTo>
                  <a:pt x="742696" y="600455"/>
                </a:lnTo>
                <a:lnTo>
                  <a:pt x="100075" y="600455"/>
                </a:lnTo>
                <a:lnTo>
                  <a:pt x="61121" y="592587"/>
                </a:lnTo>
                <a:lnTo>
                  <a:pt x="29311" y="571134"/>
                </a:lnTo>
                <a:lnTo>
                  <a:pt x="7864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2477" y="1511934"/>
            <a:ext cx="577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Validate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65669" y="1320546"/>
            <a:ext cx="739140" cy="600710"/>
          </a:xfrm>
          <a:custGeom>
            <a:avLst/>
            <a:gdLst/>
            <a:ahLst/>
            <a:cxnLst/>
            <a:rect l="l" t="t" r="r" b="b"/>
            <a:pathLst>
              <a:path w="739140" h="600710">
                <a:moveTo>
                  <a:pt x="639063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639063" y="600455"/>
                </a:lnTo>
                <a:lnTo>
                  <a:pt x="678007" y="592587"/>
                </a:lnTo>
                <a:lnTo>
                  <a:pt x="709818" y="571134"/>
                </a:lnTo>
                <a:lnTo>
                  <a:pt x="731271" y="539323"/>
                </a:lnTo>
                <a:lnTo>
                  <a:pt x="739139" y="500379"/>
                </a:lnTo>
                <a:lnTo>
                  <a:pt x="739139" y="100075"/>
                </a:lnTo>
                <a:lnTo>
                  <a:pt x="731271" y="61132"/>
                </a:lnTo>
                <a:lnTo>
                  <a:pt x="709818" y="29321"/>
                </a:lnTo>
                <a:lnTo>
                  <a:pt x="678007" y="7868"/>
                </a:lnTo>
                <a:lnTo>
                  <a:pt x="639063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5669" y="1320546"/>
            <a:ext cx="739140" cy="600710"/>
          </a:xfrm>
          <a:custGeom>
            <a:avLst/>
            <a:gdLst/>
            <a:ahLst/>
            <a:cxnLst/>
            <a:rect l="l" t="t" r="r" b="b"/>
            <a:pathLst>
              <a:path w="739140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639063" y="0"/>
                </a:lnTo>
                <a:lnTo>
                  <a:pt x="678007" y="7868"/>
                </a:lnTo>
                <a:lnTo>
                  <a:pt x="709818" y="29321"/>
                </a:lnTo>
                <a:lnTo>
                  <a:pt x="731271" y="61132"/>
                </a:lnTo>
                <a:lnTo>
                  <a:pt x="739139" y="100075"/>
                </a:lnTo>
                <a:lnTo>
                  <a:pt x="739139" y="500379"/>
                </a:lnTo>
                <a:lnTo>
                  <a:pt x="731271" y="539323"/>
                </a:lnTo>
                <a:lnTo>
                  <a:pt x="709818" y="571134"/>
                </a:lnTo>
                <a:lnTo>
                  <a:pt x="678007" y="592587"/>
                </a:lnTo>
                <a:lnTo>
                  <a:pt x="639063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74763" y="151193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loy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061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742695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742695" y="600455"/>
                </a:lnTo>
                <a:lnTo>
                  <a:pt x="781639" y="592587"/>
                </a:lnTo>
                <a:lnTo>
                  <a:pt x="813450" y="571134"/>
                </a:lnTo>
                <a:lnTo>
                  <a:pt x="834903" y="539323"/>
                </a:lnTo>
                <a:lnTo>
                  <a:pt x="842771" y="500379"/>
                </a:lnTo>
                <a:lnTo>
                  <a:pt x="842771" y="100075"/>
                </a:lnTo>
                <a:lnTo>
                  <a:pt x="834903" y="61132"/>
                </a:lnTo>
                <a:lnTo>
                  <a:pt x="813450" y="29321"/>
                </a:lnTo>
                <a:lnTo>
                  <a:pt x="781639" y="7868"/>
                </a:lnTo>
                <a:lnTo>
                  <a:pt x="742695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061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742695" y="0"/>
                </a:lnTo>
                <a:lnTo>
                  <a:pt x="781639" y="7868"/>
                </a:lnTo>
                <a:lnTo>
                  <a:pt x="813450" y="29321"/>
                </a:lnTo>
                <a:lnTo>
                  <a:pt x="834903" y="61132"/>
                </a:lnTo>
                <a:lnTo>
                  <a:pt x="842771" y="100075"/>
                </a:lnTo>
                <a:lnTo>
                  <a:pt x="842771" y="500379"/>
                </a:lnTo>
                <a:lnTo>
                  <a:pt x="834903" y="539323"/>
                </a:lnTo>
                <a:lnTo>
                  <a:pt x="813450" y="571134"/>
                </a:lnTo>
                <a:lnTo>
                  <a:pt x="781639" y="592587"/>
                </a:lnTo>
                <a:lnTo>
                  <a:pt x="742695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7885" y="1511934"/>
            <a:ext cx="585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Compile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0241" y="13205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440690" y="0"/>
                </a:moveTo>
                <a:lnTo>
                  <a:pt x="88137" y="0"/>
                </a:lnTo>
                <a:lnTo>
                  <a:pt x="53846" y="6931"/>
                </a:lnTo>
                <a:lnTo>
                  <a:pt x="25828" y="25828"/>
                </a:lnTo>
                <a:lnTo>
                  <a:pt x="6931" y="53846"/>
                </a:lnTo>
                <a:lnTo>
                  <a:pt x="0" y="88137"/>
                </a:lnTo>
                <a:lnTo>
                  <a:pt x="0" y="512317"/>
                </a:lnTo>
                <a:lnTo>
                  <a:pt x="6931" y="546609"/>
                </a:lnTo>
                <a:lnTo>
                  <a:pt x="25828" y="574627"/>
                </a:lnTo>
                <a:lnTo>
                  <a:pt x="53846" y="593524"/>
                </a:lnTo>
                <a:lnTo>
                  <a:pt x="88137" y="600455"/>
                </a:lnTo>
                <a:lnTo>
                  <a:pt x="440690" y="600455"/>
                </a:lnTo>
                <a:lnTo>
                  <a:pt x="474981" y="593524"/>
                </a:lnTo>
                <a:lnTo>
                  <a:pt x="502999" y="574627"/>
                </a:lnTo>
                <a:lnTo>
                  <a:pt x="521896" y="546609"/>
                </a:lnTo>
                <a:lnTo>
                  <a:pt x="528828" y="512317"/>
                </a:lnTo>
                <a:lnTo>
                  <a:pt x="528828" y="88137"/>
                </a:lnTo>
                <a:lnTo>
                  <a:pt x="521896" y="53846"/>
                </a:lnTo>
                <a:lnTo>
                  <a:pt x="502999" y="25828"/>
                </a:lnTo>
                <a:lnTo>
                  <a:pt x="474981" y="6931"/>
                </a:lnTo>
                <a:lnTo>
                  <a:pt x="440690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0241" y="13205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0" y="88137"/>
                </a:moveTo>
                <a:lnTo>
                  <a:pt x="6931" y="53846"/>
                </a:lnTo>
                <a:lnTo>
                  <a:pt x="25828" y="25828"/>
                </a:lnTo>
                <a:lnTo>
                  <a:pt x="53846" y="6931"/>
                </a:lnTo>
                <a:lnTo>
                  <a:pt x="88137" y="0"/>
                </a:lnTo>
                <a:lnTo>
                  <a:pt x="440690" y="0"/>
                </a:lnTo>
                <a:lnTo>
                  <a:pt x="474981" y="6931"/>
                </a:lnTo>
                <a:lnTo>
                  <a:pt x="502999" y="25828"/>
                </a:lnTo>
                <a:lnTo>
                  <a:pt x="521896" y="53846"/>
                </a:lnTo>
                <a:lnTo>
                  <a:pt x="528828" y="88137"/>
                </a:lnTo>
                <a:lnTo>
                  <a:pt x="528828" y="512317"/>
                </a:lnTo>
                <a:lnTo>
                  <a:pt x="521896" y="546609"/>
                </a:lnTo>
                <a:lnTo>
                  <a:pt x="502999" y="574627"/>
                </a:lnTo>
                <a:lnTo>
                  <a:pt x="474981" y="593524"/>
                </a:lnTo>
                <a:lnTo>
                  <a:pt x="440690" y="600455"/>
                </a:lnTo>
                <a:lnTo>
                  <a:pt x="88137" y="600455"/>
                </a:lnTo>
                <a:lnTo>
                  <a:pt x="53846" y="593524"/>
                </a:lnTo>
                <a:lnTo>
                  <a:pt x="25828" y="574627"/>
                </a:lnTo>
                <a:lnTo>
                  <a:pt x="6931" y="546609"/>
                </a:lnTo>
                <a:lnTo>
                  <a:pt x="0" y="512317"/>
                </a:lnTo>
                <a:lnTo>
                  <a:pt x="0" y="88137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4763" y="142049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  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6478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742696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742696" y="600455"/>
                </a:lnTo>
                <a:lnTo>
                  <a:pt x="781639" y="592587"/>
                </a:lnTo>
                <a:lnTo>
                  <a:pt x="813450" y="571134"/>
                </a:lnTo>
                <a:lnTo>
                  <a:pt x="834903" y="539323"/>
                </a:lnTo>
                <a:lnTo>
                  <a:pt x="842772" y="500379"/>
                </a:lnTo>
                <a:lnTo>
                  <a:pt x="842772" y="100075"/>
                </a:lnTo>
                <a:lnTo>
                  <a:pt x="834903" y="61132"/>
                </a:lnTo>
                <a:lnTo>
                  <a:pt x="813450" y="29321"/>
                </a:lnTo>
                <a:lnTo>
                  <a:pt x="781639" y="7868"/>
                </a:lnTo>
                <a:lnTo>
                  <a:pt x="742696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6478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742696" y="0"/>
                </a:lnTo>
                <a:lnTo>
                  <a:pt x="781639" y="7868"/>
                </a:lnTo>
                <a:lnTo>
                  <a:pt x="813450" y="29321"/>
                </a:lnTo>
                <a:lnTo>
                  <a:pt x="834903" y="61132"/>
                </a:lnTo>
                <a:lnTo>
                  <a:pt x="842772" y="100075"/>
                </a:lnTo>
                <a:lnTo>
                  <a:pt x="842772" y="500379"/>
                </a:lnTo>
                <a:lnTo>
                  <a:pt x="834903" y="539323"/>
                </a:lnTo>
                <a:lnTo>
                  <a:pt x="813450" y="571134"/>
                </a:lnTo>
                <a:lnTo>
                  <a:pt x="781639" y="592587"/>
                </a:lnTo>
                <a:lnTo>
                  <a:pt x="742696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94046" y="1511934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Package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26658" y="1320546"/>
            <a:ext cx="641985" cy="600710"/>
          </a:xfrm>
          <a:custGeom>
            <a:avLst/>
            <a:gdLst/>
            <a:ahLst/>
            <a:cxnLst/>
            <a:rect l="l" t="t" r="r" b="b"/>
            <a:pathLst>
              <a:path w="641984" h="600710">
                <a:moveTo>
                  <a:pt x="541527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541527" y="600455"/>
                </a:lnTo>
                <a:lnTo>
                  <a:pt x="580471" y="592587"/>
                </a:lnTo>
                <a:lnTo>
                  <a:pt x="612282" y="571134"/>
                </a:lnTo>
                <a:lnTo>
                  <a:pt x="633735" y="539323"/>
                </a:lnTo>
                <a:lnTo>
                  <a:pt x="641603" y="500379"/>
                </a:lnTo>
                <a:lnTo>
                  <a:pt x="641603" y="100075"/>
                </a:lnTo>
                <a:lnTo>
                  <a:pt x="633735" y="61132"/>
                </a:lnTo>
                <a:lnTo>
                  <a:pt x="612282" y="29321"/>
                </a:lnTo>
                <a:lnTo>
                  <a:pt x="580471" y="7868"/>
                </a:lnTo>
                <a:lnTo>
                  <a:pt x="541527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6658" y="1320546"/>
            <a:ext cx="641985" cy="600710"/>
          </a:xfrm>
          <a:custGeom>
            <a:avLst/>
            <a:gdLst/>
            <a:ahLst/>
            <a:cxnLst/>
            <a:rect l="l" t="t" r="r" b="b"/>
            <a:pathLst>
              <a:path w="641984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541527" y="0"/>
                </a:lnTo>
                <a:lnTo>
                  <a:pt x="580471" y="7868"/>
                </a:lnTo>
                <a:lnTo>
                  <a:pt x="612282" y="29321"/>
                </a:lnTo>
                <a:lnTo>
                  <a:pt x="633735" y="61132"/>
                </a:lnTo>
                <a:lnTo>
                  <a:pt x="641603" y="100075"/>
                </a:lnTo>
                <a:lnTo>
                  <a:pt x="641603" y="500379"/>
                </a:lnTo>
                <a:lnTo>
                  <a:pt x="633735" y="539323"/>
                </a:lnTo>
                <a:lnTo>
                  <a:pt x="612282" y="571134"/>
                </a:lnTo>
                <a:lnTo>
                  <a:pt x="580471" y="592587"/>
                </a:lnTo>
                <a:lnTo>
                  <a:pt x="541527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34480" y="1511934"/>
            <a:ext cx="425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st</a:t>
            </a:r>
            <a:r>
              <a:rPr sz="1200" spc="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57705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9" y="0"/>
                </a:moveTo>
                <a:lnTo>
                  <a:pt x="435229" y="127000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6" y="53593"/>
                </a:lnTo>
                <a:lnTo>
                  <a:pt x="435229" y="0"/>
                </a:lnTo>
                <a:close/>
              </a:path>
              <a:path w="562610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1122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9070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9250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8261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09" h="127000">
                <a:moveTo>
                  <a:pt x="435229" y="0"/>
                </a:moveTo>
                <a:lnTo>
                  <a:pt x="435229" y="127000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7" y="53593"/>
                </a:lnTo>
                <a:lnTo>
                  <a:pt x="435229" y="0"/>
                </a:lnTo>
                <a:close/>
              </a:path>
              <a:path w="562609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09" h="127000">
                <a:moveTo>
                  <a:pt x="542417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500"/>
                </a:lnTo>
                <a:lnTo>
                  <a:pt x="542417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753" y="4101846"/>
            <a:ext cx="844550" cy="600710"/>
          </a:xfrm>
          <a:custGeom>
            <a:avLst/>
            <a:gdLst/>
            <a:ahLst/>
            <a:cxnLst/>
            <a:rect l="l" t="t" r="r" b="b"/>
            <a:pathLst>
              <a:path w="844550" h="600710">
                <a:moveTo>
                  <a:pt x="744220" y="0"/>
                </a:moveTo>
                <a:lnTo>
                  <a:pt x="100076" y="0"/>
                </a:lnTo>
                <a:lnTo>
                  <a:pt x="61121" y="7864"/>
                </a:lnTo>
                <a:lnTo>
                  <a:pt x="29311" y="29311"/>
                </a:lnTo>
                <a:lnTo>
                  <a:pt x="7864" y="61121"/>
                </a:lnTo>
                <a:lnTo>
                  <a:pt x="0" y="100075"/>
                </a:lnTo>
                <a:lnTo>
                  <a:pt x="0" y="500379"/>
                </a:lnTo>
                <a:lnTo>
                  <a:pt x="7864" y="539334"/>
                </a:lnTo>
                <a:lnTo>
                  <a:pt x="29311" y="571144"/>
                </a:lnTo>
                <a:lnTo>
                  <a:pt x="61121" y="592591"/>
                </a:lnTo>
                <a:lnTo>
                  <a:pt x="100076" y="600455"/>
                </a:lnTo>
                <a:lnTo>
                  <a:pt x="744220" y="600455"/>
                </a:lnTo>
                <a:lnTo>
                  <a:pt x="783163" y="592591"/>
                </a:lnTo>
                <a:lnTo>
                  <a:pt x="814974" y="571144"/>
                </a:lnTo>
                <a:lnTo>
                  <a:pt x="836427" y="539334"/>
                </a:lnTo>
                <a:lnTo>
                  <a:pt x="844296" y="500379"/>
                </a:lnTo>
                <a:lnTo>
                  <a:pt x="844296" y="100075"/>
                </a:lnTo>
                <a:lnTo>
                  <a:pt x="836427" y="61121"/>
                </a:lnTo>
                <a:lnTo>
                  <a:pt x="814974" y="29311"/>
                </a:lnTo>
                <a:lnTo>
                  <a:pt x="783163" y="7864"/>
                </a:lnTo>
                <a:lnTo>
                  <a:pt x="744220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9753" y="4101846"/>
            <a:ext cx="844550" cy="600710"/>
          </a:xfrm>
          <a:custGeom>
            <a:avLst/>
            <a:gdLst/>
            <a:ahLst/>
            <a:cxnLst/>
            <a:rect l="l" t="t" r="r" b="b"/>
            <a:pathLst>
              <a:path w="844550" h="600710">
                <a:moveTo>
                  <a:pt x="0" y="100075"/>
                </a:moveTo>
                <a:lnTo>
                  <a:pt x="7864" y="61121"/>
                </a:lnTo>
                <a:lnTo>
                  <a:pt x="29311" y="29311"/>
                </a:lnTo>
                <a:lnTo>
                  <a:pt x="61121" y="7864"/>
                </a:lnTo>
                <a:lnTo>
                  <a:pt x="100076" y="0"/>
                </a:lnTo>
                <a:lnTo>
                  <a:pt x="744220" y="0"/>
                </a:lnTo>
                <a:lnTo>
                  <a:pt x="783163" y="7864"/>
                </a:lnTo>
                <a:lnTo>
                  <a:pt x="814974" y="29311"/>
                </a:lnTo>
                <a:lnTo>
                  <a:pt x="836427" y="61121"/>
                </a:lnTo>
                <a:lnTo>
                  <a:pt x="844296" y="100075"/>
                </a:lnTo>
                <a:lnTo>
                  <a:pt x="844296" y="500379"/>
                </a:lnTo>
                <a:lnTo>
                  <a:pt x="836427" y="539334"/>
                </a:lnTo>
                <a:lnTo>
                  <a:pt x="814974" y="571144"/>
                </a:lnTo>
                <a:lnTo>
                  <a:pt x="783163" y="592591"/>
                </a:lnTo>
                <a:lnTo>
                  <a:pt x="744220" y="600455"/>
                </a:lnTo>
                <a:lnTo>
                  <a:pt x="100076" y="600455"/>
                </a:lnTo>
                <a:lnTo>
                  <a:pt x="61121" y="592591"/>
                </a:lnTo>
                <a:lnTo>
                  <a:pt x="29311" y="571144"/>
                </a:lnTo>
                <a:lnTo>
                  <a:pt x="7864" y="539334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87907" y="4294123"/>
            <a:ext cx="577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Validate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14777" y="41018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742696" y="0"/>
                </a:moveTo>
                <a:lnTo>
                  <a:pt x="100076" y="0"/>
                </a:lnTo>
                <a:lnTo>
                  <a:pt x="61132" y="7864"/>
                </a:lnTo>
                <a:lnTo>
                  <a:pt x="29321" y="29311"/>
                </a:lnTo>
                <a:lnTo>
                  <a:pt x="7868" y="61121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34"/>
                </a:lnTo>
                <a:lnTo>
                  <a:pt x="29321" y="571144"/>
                </a:lnTo>
                <a:lnTo>
                  <a:pt x="61132" y="592591"/>
                </a:lnTo>
                <a:lnTo>
                  <a:pt x="100076" y="600455"/>
                </a:lnTo>
                <a:lnTo>
                  <a:pt x="742696" y="600455"/>
                </a:lnTo>
                <a:lnTo>
                  <a:pt x="781639" y="592591"/>
                </a:lnTo>
                <a:lnTo>
                  <a:pt x="813450" y="571144"/>
                </a:lnTo>
                <a:lnTo>
                  <a:pt x="834903" y="539334"/>
                </a:lnTo>
                <a:lnTo>
                  <a:pt x="842772" y="500379"/>
                </a:lnTo>
                <a:lnTo>
                  <a:pt x="842772" y="100075"/>
                </a:lnTo>
                <a:lnTo>
                  <a:pt x="834903" y="61121"/>
                </a:lnTo>
                <a:lnTo>
                  <a:pt x="813450" y="29311"/>
                </a:lnTo>
                <a:lnTo>
                  <a:pt x="781639" y="7864"/>
                </a:lnTo>
                <a:lnTo>
                  <a:pt x="742696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4777" y="41018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0" y="100075"/>
                </a:moveTo>
                <a:lnTo>
                  <a:pt x="7868" y="61121"/>
                </a:lnTo>
                <a:lnTo>
                  <a:pt x="29321" y="29311"/>
                </a:lnTo>
                <a:lnTo>
                  <a:pt x="61132" y="7864"/>
                </a:lnTo>
                <a:lnTo>
                  <a:pt x="100076" y="0"/>
                </a:lnTo>
                <a:lnTo>
                  <a:pt x="742696" y="0"/>
                </a:lnTo>
                <a:lnTo>
                  <a:pt x="781639" y="7864"/>
                </a:lnTo>
                <a:lnTo>
                  <a:pt x="813450" y="29311"/>
                </a:lnTo>
                <a:lnTo>
                  <a:pt x="834903" y="61121"/>
                </a:lnTo>
                <a:lnTo>
                  <a:pt x="842772" y="100075"/>
                </a:lnTo>
                <a:lnTo>
                  <a:pt x="842772" y="500379"/>
                </a:lnTo>
                <a:lnTo>
                  <a:pt x="834903" y="539334"/>
                </a:lnTo>
                <a:lnTo>
                  <a:pt x="813450" y="571144"/>
                </a:lnTo>
                <a:lnTo>
                  <a:pt x="781639" y="592591"/>
                </a:lnTo>
                <a:lnTo>
                  <a:pt x="742696" y="600455"/>
                </a:lnTo>
                <a:lnTo>
                  <a:pt x="100076" y="600455"/>
                </a:lnTo>
                <a:lnTo>
                  <a:pt x="61132" y="592591"/>
                </a:lnTo>
                <a:lnTo>
                  <a:pt x="29321" y="571144"/>
                </a:lnTo>
                <a:lnTo>
                  <a:pt x="7868" y="539334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21966" y="4294123"/>
            <a:ext cx="585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Compile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25061" y="41018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440689" y="0"/>
                </a:moveTo>
                <a:lnTo>
                  <a:pt x="88137" y="0"/>
                </a:lnTo>
                <a:lnTo>
                  <a:pt x="53846" y="6926"/>
                </a:lnTo>
                <a:lnTo>
                  <a:pt x="25828" y="25814"/>
                </a:lnTo>
                <a:lnTo>
                  <a:pt x="6931" y="53829"/>
                </a:lnTo>
                <a:lnTo>
                  <a:pt x="0" y="88137"/>
                </a:lnTo>
                <a:lnTo>
                  <a:pt x="0" y="512317"/>
                </a:lnTo>
                <a:lnTo>
                  <a:pt x="6931" y="546626"/>
                </a:lnTo>
                <a:lnTo>
                  <a:pt x="25828" y="574641"/>
                </a:lnTo>
                <a:lnTo>
                  <a:pt x="53846" y="593529"/>
                </a:lnTo>
                <a:lnTo>
                  <a:pt x="88137" y="600455"/>
                </a:lnTo>
                <a:lnTo>
                  <a:pt x="440689" y="600455"/>
                </a:lnTo>
                <a:lnTo>
                  <a:pt x="474981" y="593529"/>
                </a:lnTo>
                <a:lnTo>
                  <a:pt x="502999" y="574641"/>
                </a:lnTo>
                <a:lnTo>
                  <a:pt x="521896" y="546626"/>
                </a:lnTo>
                <a:lnTo>
                  <a:pt x="528827" y="512317"/>
                </a:lnTo>
                <a:lnTo>
                  <a:pt x="528827" y="88137"/>
                </a:lnTo>
                <a:lnTo>
                  <a:pt x="521896" y="53829"/>
                </a:lnTo>
                <a:lnTo>
                  <a:pt x="502999" y="25814"/>
                </a:lnTo>
                <a:lnTo>
                  <a:pt x="474981" y="6926"/>
                </a:lnTo>
                <a:lnTo>
                  <a:pt x="440689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5061" y="41018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0" y="88137"/>
                </a:moveTo>
                <a:lnTo>
                  <a:pt x="6931" y="53829"/>
                </a:lnTo>
                <a:lnTo>
                  <a:pt x="25828" y="25814"/>
                </a:lnTo>
                <a:lnTo>
                  <a:pt x="53846" y="6926"/>
                </a:lnTo>
                <a:lnTo>
                  <a:pt x="88137" y="0"/>
                </a:lnTo>
                <a:lnTo>
                  <a:pt x="440689" y="0"/>
                </a:lnTo>
                <a:lnTo>
                  <a:pt x="474981" y="6926"/>
                </a:lnTo>
                <a:lnTo>
                  <a:pt x="502999" y="25814"/>
                </a:lnTo>
                <a:lnTo>
                  <a:pt x="521896" y="53829"/>
                </a:lnTo>
                <a:lnTo>
                  <a:pt x="528827" y="88137"/>
                </a:lnTo>
                <a:lnTo>
                  <a:pt x="528827" y="512317"/>
                </a:lnTo>
                <a:lnTo>
                  <a:pt x="521896" y="546626"/>
                </a:lnTo>
                <a:lnTo>
                  <a:pt x="502999" y="574641"/>
                </a:lnTo>
                <a:lnTo>
                  <a:pt x="474981" y="593529"/>
                </a:lnTo>
                <a:lnTo>
                  <a:pt x="440689" y="600455"/>
                </a:lnTo>
                <a:lnTo>
                  <a:pt x="88137" y="600455"/>
                </a:lnTo>
                <a:lnTo>
                  <a:pt x="53846" y="593529"/>
                </a:lnTo>
                <a:lnTo>
                  <a:pt x="25828" y="574641"/>
                </a:lnTo>
                <a:lnTo>
                  <a:pt x="6931" y="546626"/>
                </a:lnTo>
                <a:lnTo>
                  <a:pt x="0" y="512317"/>
                </a:lnTo>
                <a:lnTo>
                  <a:pt x="0" y="88137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30217" y="4202683"/>
            <a:ext cx="28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es  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24050" y="4338573"/>
            <a:ext cx="490855" cy="127000"/>
          </a:xfrm>
          <a:custGeom>
            <a:avLst/>
            <a:gdLst/>
            <a:ahLst/>
            <a:cxnLst/>
            <a:rect l="l" t="t" r="r" b="b"/>
            <a:pathLst>
              <a:path w="490855" h="127000">
                <a:moveTo>
                  <a:pt x="363855" y="0"/>
                </a:moveTo>
                <a:lnTo>
                  <a:pt x="363855" y="126999"/>
                </a:lnTo>
                <a:lnTo>
                  <a:pt x="471043" y="73405"/>
                </a:lnTo>
                <a:lnTo>
                  <a:pt x="376555" y="73405"/>
                </a:lnTo>
                <a:lnTo>
                  <a:pt x="376555" y="53593"/>
                </a:lnTo>
                <a:lnTo>
                  <a:pt x="471043" y="53593"/>
                </a:lnTo>
                <a:lnTo>
                  <a:pt x="363855" y="0"/>
                </a:lnTo>
                <a:close/>
              </a:path>
              <a:path w="490855" h="127000">
                <a:moveTo>
                  <a:pt x="363855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63855" y="73405"/>
                </a:lnTo>
                <a:lnTo>
                  <a:pt x="363855" y="53593"/>
                </a:lnTo>
                <a:close/>
              </a:path>
              <a:path w="490855" h="127000">
                <a:moveTo>
                  <a:pt x="471043" y="53593"/>
                </a:moveTo>
                <a:lnTo>
                  <a:pt x="376555" y="53593"/>
                </a:lnTo>
                <a:lnTo>
                  <a:pt x="376555" y="73405"/>
                </a:lnTo>
                <a:lnTo>
                  <a:pt x="471043" y="73405"/>
                </a:lnTo>
                <a:lnTo>
                  <a:pt x="490855" y="63499"/>
                </a:lnTo>
                <a:lnTo>
                  <a:pt x="471043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5941" y="4338573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9" y="0"/>
                </a:moveTo>
                <a:lnTo>
                  <a:pt x="435229" y="126999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7" y="53593"/>
                </a:lnTo>
                <a:lnTo>
                  <a:pt x="435229" y="0"/>
                </a:lnTo>
                <a:close/>
              </a:path>
              <a:path w="562610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10" h="127000">
                <a:moveTo>
                  <a:pt x="542417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499"/>
                </a:lnTo>
                <a:lnTo>
                  <a:pt x="542417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56" y="321005"/>
            <a:ext cx="8080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Manual build management </a:t>
            </a:r>
            <a:r>
              <a:rPr sz="2400" dirty="0"/>
              <a:t>(life </a:t>
            </a:r>
            <a:r>
              <a:rPr sz="2400" spc="-5" dirty="0"/>
              <a:t>before</a:t>
            </a:r>
            <a:r>
              <a:rPr sz="2400" spc="-70" dirty="0"/>
              <a:t> </a:t>
            </a:r>
            <a:r>
              <a:rPr sz="2400" spc="-5" dirty="0"/>
              <a:t>maven)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8248" y="1235405"/>
            <a:ext cx="8070850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Download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dependencies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compile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250" dirty="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javac </a:t>
            </a:r>
            <a:r>
              <a:rPr sz="2400" spc="-5" dirty="0">
                <a:latin typeface="Arial"/>
                <a:cs typeface="Arial"/>
              </a:rPr>
              <a:t>command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compile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250" dirty="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commands </a:t>
            </a:r>
            <a:r>
              <a:rPr sz="2400" dirty="0">
                <a:latin typeface="Arial"/>
                <a:cs typeface="Arial"/>
              </a:rPr>
              <a:t>to test 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250" dirty="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jar </a:t>
            </a:r>
            <a:r>
              <a:rPr sz="2400" spc="-5" dirty="0">
                <a:latin typeface="Arial"/>
                <a:cs typeface="Arial"/>
              </a:rPr>
              <a:t>command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package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3250" dirty="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javadoc </a:t>
            </a:r>
            <a:r>
              <a:rPr sz="2400" dirty="0">
                <a:latin typeface="Arial"/>
                <a:cs typeface="Arial"/>
              </a:rPr>
              <a:t>command to create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377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Clean and Site lifecycle</a:t>
            </a:r>
            <a:r>
              <a:rPr spc="-130" dirty="0"/>
              <a:t> </a:t>
            </a:r>
            <a:r>
              <a:rPr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417396"/>
            <a:ext cx="12839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solidFill>
                  <a:srgbClr val="124F5C"/>
                </a:solidFill>
                <a:latin typeface="Arial"/>
                <a:cs typeface="Arial"/>
              </a:rPr>
              <a:t>Clean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836" y="1822856"/>
            <a:ext cx="6346190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Handles project</a:t>
            </a:r>
            <a:r>
              <a:rPr sz="2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cleaning.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Deletes target directory and any generated</a:t>
            </a:r>
            <a:r>
              <a:rPr sz="2200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24F5C"/>
                </a:solidFill>
                <a:latin typeface="Arial"/>
                <a:cs typeface="Arial"/>
              </a:rPr>
              <a:t>files.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48" y="3556203"/>
            <a:ext cx="9893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solidFill>
                  <a:srgbClr val="124F5C"/>
                </a:solidFill>
                <a:latin typeface="Arial"/>
                <a:cs typeface="Arial"/>
              </a:rPr>
              <a:t>Site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836" y="3961587"/>
            <a:ext cx="5443855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Generates project</a:t>
            </a:r>
            <a:r>
              <a:rPr sz="22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documentation.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Used to generate various kind of</a:t>
            </a:r>
            <a:r>
              <a:rPr sz="22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reports.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6177" y="1372361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1010158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010158" y="422148"/>
                </a:lnTo>
                <a:lnTo>
                  <a:pt x="1037546" y="416619"/>
                </a:lnTo>
                <a:lnTo>
                  <a:pt x="1059910" y="401542"/>
                </a:lnTo>
                <a:lnTo>
                  <a:pt x="1074987" y="379178"/>
                </a:lnTo>
                <a:lnTo>
                  <a:pt x="1080516" y="351789"/>
                </a:lnTo>
                <a:lnTo>
                  <a:pt x="1080516" y="70358"/>
                </a:lnTo>
                <a:lnTo>
                  <a:pt x="1074987" y="42969"/>
                </a:lnTo>
                <a:lnTo>
                  <a:pt x="1059910" y="20605"/>
                </a:lnTo>
                <a:lnTo>
                  <a:pt x="1037546" y="5528"/>
                </a:lnTo>
                <a:lnTo>
                  <a:pt x="1010158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6177" y="1372361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10158" y="0"/>
                </a:lnTo>
                <a:lnTo>
                  <a:pt x="1037546" y="5528"/>
                </a:lnTo>
                <a:lnTo>
                  <a:pt x="1059910" y="20605"/>
                </a:lnTo>
                <a:lnTo>
                  <a:pt x="1074987" y="42969"/>
                </a:lnTo>
                <a:lnTo>
                  <a:pt x="1080516" y="70358"/>
                </a:lnTo>
                <a:lnTo>
                  <a:pt x="1080516" y="351789"/>
                </a:lnTo>
                <a:lnTo>
                  <a:pt x="1074987" y="379178"/>
                </a:lnTo>
                <a:lnTo>
                  <a:pt x="1059910" y="401542"/>
                </a:lnTo>
                <a:lnTo>
                  <a:pt x="1037546" y="416619"/>
                </a:lnTo>
                <a:lnTo>
                  <a:pt x="1010158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7421" y="1372361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772413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8"/>
                </a:lnTo>
                <a:lnTo>
                  <a:pt x="772413" y="422148"/>
                </a:lnTo>
                <a:lnTo>
                  <a:pt x="799802" y="416619"/>
                </a:lnTo>
                <a:lnTo>
                  <a:pt x="822166" y="401542"/>
                </a:lnTo>
                <a:lnTo>
                  <a:pt x="837243" y="379178"/>
                </a:lnTo>
                <a:lnTo>
                  <a:pt x="842772" y="351789"/>
                </a:lnTo>
                <a:lnTo>
                  <a:pt x="842772" y="70358"/>
                </a:lnTo>
                <a:lnTo>
                  <a:pt x="837243" y="42969"/>
                </a:lnTo>
                <a:lnTo>
                  <a:pt x="822166" y="20605"/>
                </a:lnTo>
                <a:lnTo>
                  <a:pt x="799802" y="5528"/>
                </a:lnTo>
                <a:lnTo>
                  <a:pt x="772413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7421" y="1372361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772413" y="0"/>
                </a:lnTo>
                <a:lnTo>
                  <a:pt x="799802" y="5528"/>
                </a:lnTo>
                <a:lnTo>
                  <a:pt x="822166" y="20605"/>
                </a:lnTo>
                <a:lnTo>
                  <a:pt x="837243" y="42969"/>
                </a:lnTo>
                <a:lnTo>
                  <a:pt x="842772" y="70358"/>
                </a:lnTo>
                <a:lnTo>
                  <a:pt x="842772" y="351789"/>
                </a:lnTo>
                <a:lnTo>
                  <a:pt x="837243" y="379178"/>
                </a:lnTo>
                <a:lnTo>
                  <a:pt x="822166" y="401542"/>
                </a:lnTo>
                <a:lnTo>
                  <a:pt x="799802" y="416619"/>
                </a:lnTo>
                <a:lnTo>
                  <a:pt x="772413" y="422148"/>
                </a:lnTo>
                <a:lnTo>
                  <a:pt x="70357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19811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550" y="1372361"/>
            <a:ext cx="1310640" cy="422275"/>
          </a:xfrm>
          <a:custGeom>
            <a:avLst/>
            <a:gdLst/>
            <a:ahLst/>
            <a:cxnLst/>
            <a:rect l="l" t="t" r="r" b="b"/>
            <a:pathLst>
              <a:path w="1310639" h="422275">
                <a:moveTo>
                  <a:pt x="1240282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240282" y="422148"/>
                </a:lnTo>
                <a:lnTo>
                  <a:pt x="1267670" y="416619"/>
                </a:lnTo>
                <a:lnTo>
                  <a:pt x="1290034" y="401542"/>
                </a:lnTo>
                <a:lnTo>
                  <a:pt x="1305111" y="379178"/>
                </a:lnTo>
                <a:lnTo>
                  <a:pt x="1310639" y="351789"/>
                </a:lnTo>
                <a:lnTo>
                  <a:pt x="1310639" y="70358"/>
                </a:lnTo>
                <a:lnTo>
                  <a:pt x="1305111" y="42969"/>
                </a:lnTo>
                <a:lnTo>
                  <a:pt x="1290034" y="20605"/>
                </a:lnTo>
                <a:lnTo>
                  <a:pt x="1267670" y="5528"/>
                </a:lnTo>
                <a:lnTo>
                  <a:pt x="1240282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2550" y="1372361"/>
            <a:ext cx="1310640" cy="422275"/>
          </a:xfrm>
          <a:custGeom>
            <a:avLst/>
            <a:gdLst/>
            <a:ahLst/>
            <a:cxnLst/>
            <a:rect l="l" t="t" r="r" b="b"/>
            <a:pathLst>
              <a:path w="131063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240282" y="0"/>
                </a:lnTo>
                <a:lnTo>
                  <a:pt x="1267670" y="5528"/>
                </a:lnTo>
                <a:lnTo>
                  <a:pt x="1290034" y="20605"/>
                </a:lnTo>
                <a:lnTo>
                  <a:pt x="1305111" y="42969"/>
                </a:lnTo>
                <a:lnTo>
                  <a:pt x="1310639" y="70358"/>
                </a:lnTo>
                <a:lnTo>
                  <a:pt x="1310639" y="351789"/>
                </a:lnTo>
                <a:lnTo>
                  <a:pt x="1305111" y="379178"/>
                </a:lnTo>
                <a:lnTo>
                  <a:pt x="1290034" y="401542"/>
                </a:lnTo>
                <a:lnTo>
                  <a:pt x="1267670" y="416619"/>
                </a:lnTo>
                <a:lnTo>
                  <a:pt x="1240282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6894" y="1474723"/>
            <a:ext cx="3923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1000" algn="l"/>
                <a:tab pos="3069590" algn="l"/>
              </a:tabLst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Pre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2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Clean	Clean	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Post -</a:t>
            </a:r>
            <a:r>
              <a:rPr sz="1200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Clean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6694" y="1520697"/>
            <a:ext cx="490855" cy="127000"/>
          </a:xfrm>
          <a:custGeom>
            <a:avLst/>
            <a:gdLst/>
            <a:ahLst/>
            <a:cxnLst/>
            <a:rect l="l" t="t" r="r" b="b"/>
            <a:pathLst>
              <a:path w="490854" h="127000">
                <a:moveTo>
                  <a:pt x="363854" y="0"/>
                </a:moveTo>
                <a:lnTo>
                  <a:pt x="363854" y="127000"/>
                </a:lnTo>
                <a:lnTo>
                  <a:pt x="471043" y="73405"/>
                </a:lnTo>
                <a:lnTo>
                  <a:pt x="376554" y="73405"/>
                </a:lnTo>
                <a:lnTo>
                  <a:pt x="376554" y="53593"/>
                </a:lnTo>
                <a:lnTo>
                  <a:pt x="471042" y="53593"/>
                </a:lnTo>
                <a:lnTo>
                  <a:pt x="363854" y="0"/>
                </a:lnTo>
                <a:close/>
              </a:path>
              <a:path w="490854" h="127000">
                <a:moveTo>
                  <a:pt x="363854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63854" y="73405"/>
                </a:lnTo>
                <a:lnTo>
                  <a:pt x="363854" y="53593"/>
                </a:lnTo>
                <a:close/>
              </a:path>
              <a:path w="490854" h="127000">
                <a:moveTo>
                  <a:pt x="471042" y="53593"/>
                </a:moveTo>
                <a:lnTo>
                  <a:pt x="376554" y="53593"/>
                </a:lnTo>
                <a:lnTo>
                  <a:pt x="376554" y="73405"/>
                </a:lnTo>
                <a:lnTo>
                  <a:pt x="471043" y="73405"/>
                </a:lnTo>
                <a:lnTo>
                  <a:pt x="490854" y="63500"/>
                </a:lnTo>
                <a:lnTo>
                  <a:pt x="471042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0194" y="1520697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6177" y="3501390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1010158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010158" y="422148"/>
                </a:lnTo>
                <a:lnTo>
                  <a:pt x="1037546" y="416619"/>
                </a:lnTo>
                <a:lnTo>
                  <a:pt x="1059910" y="401542"/>
                </a:lnTo>
                <a:lnTo>
                  <a:pt x="1074987" y="379178"/>
                </a:lnTo>
                <a:lnTo>
                  <a:pt x="1080516" y="351790"/>
                </a:lnTo>
                <a:lnTo>
                  <a:pt x="1080516" y="70358"/>
                </a:lnTo>
                <a:lnTo>
                  <a:pt x="1074987" y="42969"/>
                </a:lnTo>
                <a:lnTo>
                  <a:pt x="1059910" y="20605"/>
                </a:lnTo>
                <a:lnTo>
                  <a:pt x="1037546" y="5528"/>
                </a:lnTo>
                <a:lnTo>
                  <a:pt x="1010158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6177" y="3501390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10158" y="0"/>
                </a:lnTo>
                <a:lnTo>
                  <a:pt x="1037546" y="5528"/>
                </a:lnTo>
                <a:lnTo>
                  <a:pt x="1059910" y="20605"/>
                </a:lnTo>
                <a:lnTo>
                  <a:pt x="1074987" y="42969"/>
                </a:lnTo>
                <a:lnTo>
                  <a:pt x="1080516" y="70358"/>
                </a:lnTo>
                <a:lnTo>
                  <a:pt x="1080516" y="351790"/>
                </a:lnTo>
                <a:lnTo>
                  <a:pt x="1074987" y="379178"/>
                </a:lnTo>
                <a:lnTo>
                  <a:pt x="1059910" y="401542"/>
                </a:lnTo>
                <a:lnTo>
                  <a:pt x="1037546" y="416619"/>
                </a:lnTo>
                <a:lnTo>
                  <a:pt x="1010158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7421" y="3501390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772413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8"/>
                </a:lnTo>
                <a:lnTo>
                  <a:pt x="772413" y="422148"/>
                </a:lnTo>
                <a:lnTo>
                  <a:pt x="799802" y="416619"/>
                </a:lnTo>
                <a:lnTo>
                  <a:pt x="822166" y="401542"/>
                </a:lnTo>
                <a:lnTo>
                  <a:pt x="837243" y="379178"/>
                </a:lnTo>
                <a:lnTo>
                  <a:pt x="842772" y="351790"/>
                </a:lnTo>
                <a:lnTo>
                  <a:pt x="842772" y="70358"/>
                </a:lnTo>
                <a:lnTo>
                  <a:pt x="837243" y="42969"/>
                </a:lnTo>
                <a:lnTo>
                  <a:pt x="822166" y="20605"/>
                </a:lnTo>
                <a:lnTo>
                  <a:pt x="799802" y="5528"/>
                </a:lnTo>
                <a:lnTo>
                  <a:pt x="772413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7421" y="3501390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772413" y="0"/>
                </a:lnTo>
                <a:lnTo>
                  <a:pt x="799802" y="5528"/>
                </a:lnTo>
                <a:lnTo>
                  <a:pt x="822166" y="20605"/>
                </a:lnTo>
                <a:lnTo>
                  <a:pt x="837243" y="42969"/>
                </a:lnTo>
                <a:lnTo>
                  <a:pt x="842772" y="70358"/>
                </a:lnTo>
                <a:lnTo>
                  <a:pt x="842772" y="351790"/>
                </a:lnTo>
                <a:lnTo>
                  <a:pt x="837243" y="379178"/>
                </a:lnTo>
                <a:lnTo>
                  <a:pt x="822166" y="401542"/>
                </a:lnTo>
                <a:lnTo>
                  <a:pt x="799802" y="416619"/>
                </a:lnTo>
                <a:lnTo>
                  <a:pt x="772413" y="422148"/>
                </a:lnTo>
                <a:lnTo>
                  <a:pt x="70357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1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2550" y="3501390"/>
            <a:ext cx="1079500" cy="422275"/>
          </a:xfrm>
          <a:custGeom>
            <a:avLst/>
            <a:gdLst/>
            <a:ahLst/>
            <a:cxnLst/>
            <a:rect l="l" t="t" r="r" b="b"/>
            <a:pathLst>
              <a:path w="1079500" h="422275">
                <a:moveTo>
                  <a:pt x="1008634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008634" y="422148"/>
                </a:lnTo>
                <a:lnTo>
                  <a:pt x="1036022" y="416619"/>
                </a:lnTo>
                <a:lnTo>
                  <a:pt x="1058386" y="401542"/>
                </a:lnTo>
                <a:lnTo>
                  <a:pt x="1073463" y="379178"/>
                </a:lnTo>
                <a:lnTo>
                  <a:pt x="1078991" y="351790"/>
                </a:lnTo>
                <a:lnTo>
                  <a:pt x="1078991" y="70358"/>
                </a:lnTo>
                <a:lnTo>
                  <a:pt x="1073463" y="42969"/>
                </a:lnTo>
                <a:lnTo>
                  <a:pt x="1058386" y="20605"/>
                </a:lnTo>
                <a:lnTo>
                  <a:pt x="1036022" y="5528"/>
                </a:lnTo>
                <a:lnTo>
                  <a:pt x="1008634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2550" y="3501390"/>
            <a:ext cx="1079500" cy="422275"/>
          </a:xfrm>
          <a:custGeom>
            <a:avLst/>
            <a:gdLst/>
            <a:ahLst/>
            <a:cxnLst/>
            <a:rect l="l" t="t" r="r" b="b"/>
            <a:pathLst>
              <a:path w="1079500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08634" y="0"/>
                </a:lnTo>
                <a:lnTo>
                  <a:pt x="1036022" y="5528"/>
                </a:lnTo>
                <a:lnTo>
                  <a:pt x="1058386" y="20605"/>
                </a:lnTo>
                <a:lnTo>
                  <a:pt x="1073463" y="42969"/>
                </a:lnTo>
                <a:lnTo>
                  <a:pt x="1078991" y="70358"/>
                </a:lnTo>
                <a:lnTo>
                  <a:pt x="1078991" y="351790"/>
                </a:lnTo>
                <a:lnTo>
                  <a:pt x="1073463" y="379178"/>
                </a:lnTo>
                <a:lnTo>
                  <a:pt x="1058386" y="401542"/>
                </a:lnTo>
                <a:lnTo>
                  <a:pt x="1036022" y="416619"/>
                </a:lnTo>
                <a:lnTo>
                  <a:pt x="1008634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93950" y="3603193"/>
            <a:ext cx="3673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2270" algn="l"/>
                <a:tab pos="2955290" algn="l"/>
              </a:tabLst>
            </a:pP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Pre</a:t>
            </a:r>
            <a:r>
              <a:rPr sz="12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2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Site	Site	Post -</a:t>
            </a:r>
            <a:r>
              <a:rPr sz="1200" spc="-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6694" y="3648202"/>
            <a:ext cx="490855" cy="127000"/>
          </a:xfrm>
          <a:custGeom>
            <a:avLst/>
            <a:gdLst/>
            <a:ahLst/>
            <a:cxnLst/>
            <a:rect l="l" t="t" r="r" b="b"/>
            <a:pathLst>
              <a:path w="490854" h="127000">
                <a:moveTo>
                  <a:pt x="363854" y="0"/>
                </a:moveTo>
                <a:lnTo>
                  <a:pt x="363854" y="127000"/>
                </a:lnTo>
                <a:lnTo>
                  <a:pt x="471042" y="73406"/>
                </a:lnTo>
                <a:lnTo>
                  <a:pt x="376554" y="73406"/>
                </a:lnTo>
                <a:lnTo>
                  <a:pt x="376554" y="53594"/>
                </a:lnTo>
                <a:lnTo>
                  <a:pt x="471042" y="53594"/>
                </a:lnTo>
                <a:lnTo>
                  <a:pt x="363854" y="0"/>
                </a:lnTo>
                <a:close/>
              </a:path>
              <a:path w="490854" h="127000">
                <a:moveTo>
                  <a:pt x="363854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63854" y="73406"/>
                </a:lnTo>
                <a:lnTo>
                  <a:pt x="363854" y="53594"/>
                </a:lnTo>
                <a:close/>
              </a:path>
              <a:path w="490854" h="127000">
                <a:moveTo>
                  <a:pt x="471042" y="53594"/>
                </a:moveTo>
                <a:lnTo>
                  <a:pt x="376554" y="53594"/>
                </a:lnTo>
                <a:lnTo>
                  <a:pt x="376554" y="73406"/>
                </a:lnTo>
                <a:lnTo>
                  <a:pt x="471042" y="73406"/>
                </a:lnTo>
                <a:lnTo>
                  <a:pt x="490854" y="63500"/>
                </a:lnTo>
                <a:lnTo>
                  <a:pt x="471042" y="5359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0194" y="3648202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6" y="73406"/>
                </a:lnTo>
                <a:lnTo>
                  <a:pt x="447928" y="73406"/>
                </a:lnTo>
                <a:lnTo>
                  <a:pt x="447928" y="53594"/>
                </a:lnTo>
                <a:lnTo>
                  <a:pt x="542416" y="53594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5228" y="73406"/>
                </a:lnTo>
                <a:lnTo>
                  <a:pt x="435228" y="53594"/>
                </a:lnTo>
                <a:close/>
              </a:path>
              <a:path w="562610" h="127000">
                <a:moveTo>
                  <a:pt x="542416" y="53594"/>
                </a:moveTo>
                <a:lnTo>
                  <a:pt x="447928" y="53594"/>
                </a:lnTo>
                <a:lnTo>
                  <a:pt x="447928" y="73406"/>
                </a:lnTo>
                <a:lnTo>
                  <a:pt x="542416" y="73406"/>
                </a:lnTo>
                <a:lnTo>
                  <a:pt x="562228" y="63500"/>
                </a:lnTo>
                <a:lnTo>
                  <a:pt x="542416" y="5359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3897" y="3501390"/>
            <a:ext cx="1184275" cy="422275"/>
          </a:xfrm>
          <a:custGeom>
            <a:avLst/>
            <a:gdLst/>
            <a:ahLst/>
            <a:cxnLst/>
            <a:rect l="l" t="t" r="r" b="b"/>
            <a:pathLst>
              <a:path w="1184275" h="422275">
                <a:moveTo>
                  <a:pt x="1113790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8"/>
                </a:lnTo>
                <a:lnTo>
                  <a:pt x="1113790" y="422148"/>
                </a:lnTo>
                <a:lnTo>
                  <a:pt x="1141178" y="416619"/>
                </a:lnTo>
                <a:lnTo>
                  <a:pt x="1163542" y="401542"/>
                </a:lnTo>
                <a:lnTo>
                  <a:pt x="1178619" y="379178"/>
                </a:lnTo>
                <a:lnTo>
                  <a:pt x="1184148" y="351790"/>
                </a:lnTo>
                <a:lnTo>
                  <a:pt x="1184148" y="70358"/>
                </a:lnTo>
                <a:lnTo>
                  <a:pt x="1178619" y="42969"/>
                </a:lnTo>
                <a:lnTo>
                  <a:pt x="1163542" y="20605"/>
                </a:lnTo>
                <a:lnTo>
                  <a:pt x="1141178" y="5528"/>
                </a:lnTo>
                <a:lnTo>
                  <a:pt x="1113790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3897" y="3501390"/>
            <a:ext cx="1184275" cy="422275"/>
          </a:xfrm>
          <a:custGeom>
            <a:avLst/>
            <a:gdLst/>
            <a:ahLst/>
            <a:cxnLst/>
            <a:rect l="l" t="t" r="r" b="b"/>
            <a:pathLst>
              <a:path w="1184275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1113790" y="0"/>
                </a:lnTo>
                <a:lnTo>
                  <a:pt x="1141178" y="5528"/>
                </a:lnTo>
                <a:lnTo>
                  <a:pt x="1163542" y="20605"/>
                </a:lnTo>
                <a:lnTo>
                  <a:pt x="1178619" y="42969"/>
                </a:lnTo>
                <a:lnTo>
                  <a:pt x="1184148" y="70358"/>
                </a:lnTo>
                <a:lnTo>
                  <a:pt x="1184148" y="351790"/>
                </a:lnTo>
                <a:lnTo>
                  <a:pt x="1178619" y="379178"/>
                </a:lnTo>
                <a:lnTo>
                  <a:pt x="1163542" y="401542"/>
                </a:lnTo>
                <a:lnTo>
                  <a:pt x="1141178" y="416619"/>
                </a:lnTo>
                <a:lnTo>
                  <a:pt x="1113790" y="422148"/>
                </a:lnTo>
                <a:lnTo>
                  <a:pt x="70357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47154" y="3603193"/>
            <a:ext cx="8991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Site -</a:t>
            </a:r>
            <a:r>
              <a:rPr sz="1200" spc="-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Deploy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1541" y="3648202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09" h="127000">
                <a:moveTo>
                  <a:pt x="435229" y="0"/>
                </a:moveTo>
                <a:lnTo>
                  <a:pt x="435229" y="127000"/>
                </a:lnTo>
                <a:lnTo>
                  <a:pt x="542417" y="73406"/>
                </a:lnTo>
                <a:lnTo>
                  <a:pt x="447929" y="73406"/>
                </a:lnTo>
                <a:lnTo>
                  <a:pt x="447929" y="53594"/>
                </a:lnTo>
                <a:lnTo>
                  <a:pt x="542417" y="53594"/>
                </a:lnTo>
                <a:lnTo>
                  <a:pt x="435229" y="0"/>
                </a:lnTo>
                <a:close/>
              </a:path>
              <a:path w="562609" h="127000">
                <a:moveTo>
                  <a:pt x="435229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5229" y="73406"/>
                </a:lnTo>
                <a:lnTo>
                  <a:pt x="435229" y="53594"/>
                </a:lnTo>
                <a:close/>
              </a:path>
              <a:path w="562609" h="127000">
                <a:moveTo>
                  <a:pt x="542417" y="53594"/>
                </a:moveTo>
                <a:lnTo>
                  <a:pt x="447929" y="53594"/>
                </a:lnTo>
                <a:lnTo>
                  <a:pt x="447929" y="73406"/>
                </a:lnTo>
                <a:lnTo>
                  <a:pt x="542417" y="73406"/>
                </a:lnTo>
                <a:lnTo>
                  <a:pt x="562229" y="63500"/>
                </a:lnTo>
                <a:lnTo>
                  <a:pt x="542417" y="5359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9643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</a:t>
            </a:r>
            <a:r>
              <a:rPr spc="-10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536191" y="1251203"/>
            <a:ext cx="5583936" cy="2874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5832" y="2286761"/>
            <a:ext cx="218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Maven </a:t>
            </a:r>
            <a:r>
              <a:rPr sz="1800" dirty="0">
                <a:solidFill>
                  <a:srgbClr val="38761D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Core</a:t>
            </a:r>
            <a:r>
              <a:rPr sz="1800" spc="-5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3552778"/>
            <a:ext cx="6489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8772" y="1363471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2409" y="1363471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046" y="1363471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7617" y="1363471"/>
            <a:ext cx="598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2161" y="3820740"/>
            <a:ext cx="1169035" cy="23064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65100" marR="5080" indent="-152400">
              <a:lnSpc>
                <a:spcPct val="71400"/>
              </a:lnSpc>
              <a:spcBef>
                <a:spcPts val="585"/>
              </a:spcBef>
            </a:pPr>
            <a:r>
              <a:rPr sz="1400" spc="-10" dirty="0">
                <a:solidFill>
                  <a:srgbClr val="38761D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8761D"/>
                </a:solidFill>
                <a:latin typeface="Arial"/>
                <a:cs typeface="Arial"/>
              </a:rPr>
              <a:t>epositories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307" y="3493719"/>
            <a:ext cx="878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8761D"/>
                </a:solidFill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38761D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8761D"/>
                </a:solidFill>
                <a:latin typeface="Arial"/>
                <a:cs typeface="Arial"/>
              </a:rPr>
              <a:t>epository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298" y="4386783"/>
            <a:ext cx="355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F6666"/>
                </a:solidFill>
                <a:latin typeface="Arial"/>
                <a:cs typeface="Arial"/>
              </a:rPr>
              <a:t>Fig: Maven’s plugin based</a:t>
            </a:r>
            <a:r>
              <a:rPr sz="1600" spc="-60" dirty="0">
                <a:solidFill>
                  <a:srgbClr val="DF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F6666"/>
                </a:solidFill>
                <a:latin typeface="Arial"/>
                <a:cs typeface="Arial"/>
              </a:rPr>
              <a:t>architecture.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708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 lifecycle, plugins, and</a:t>
            </a:r>
            <a:r>
              <a:rPr spc="-125" dirty="0"/>
              <a:t> </a:t>
            </a:r>
            <a:r>
              <a:rPr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138069"/>
            <a:ext cx="6984365" cy="8851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5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Goals can be bound to </a:t>
            </a:r>
            <a:r>
              <a:rPr sz="2600" spc="-5" dirty="0">
                <a:latin typeface="Arial"/>
                <a:cs typeface="Arial"/>
              </a:rPr>
              <a:t>build</a:t>
            </a:r>
            <a:r>
              <a:rPr sz="2600" spc="-5" dirty="0">
                <a:latin typeface="Trebuchet MS"/>
                <a:cs typeface="Trebuchet MS"/>
              </a:rPr>
              <a:t>‐</a:t>
            </a:r>
            <a:r>
              <a:rPr sz="2600" spc="-5" dirty="0">
                <a:latin typeface="Arial"/>
                <a:cs typeface="Arial"/>
              </a:rPr>
              <a:t>lifecycle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phases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Eg: $ </a:t>
            </a:r>
            <a:r>
              <a:rPr sz="2200" spc="-10" dirty="0">
                <a:latin typeface="Arial"/>
                <a:cs typeface="Arial"/>
              </a:rPr>
              <a:t>mvn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955" y="2121407"/>
            <a:ext cx="7963166" cy="277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971"/>
            <a:ext cx="9013190" cy="845819"/>
          </a:xfrm>
          <a:custGeom>
            <a:avLst/>
            <a:gdLst/>
            <a:ahLst/>
            <a:cxnLst/>
            <a:rect l="l" t="t" r="r" b="b"/>
            <a:pathLst>
              <a:path w="9013190" h="845819">
                <a:moveTo>
                  <a:pt x="0" y="845819"/>
                </a:moveTo>
                <a:lnTo>
                  <a:pt x="9012936" y="845819"/>
                </a:lnTo>
                <a:lnTo>
                  <a:pt x="901293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3313" y="321005"/>
            <a:ext cx="708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7700"/>
                </a:solidFill>
                <a:latin typeface="Arial"/>
                <a:cs typeface="Arial"/>
              </a:rPr>
              <a:t>Maven lifecycle, plugins, and</a:t>
            </a:r>
            <a:r>
              <a:rPr sz="3600" spc="-12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7700"/>
                </a:solidFill>
                <a:latin typeface="Arial"/>
                <a:cs typeface="Arial"/>
              </a:rPr>
              <a:t>goals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07388"/>
            <a:ext cx="6974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We can </a:t>
            </a:r>
            <a:r>
              <a:rPr sz="2600" spc="-5" dirty="0">
                <a:latin typeface="Arial"/>
                <a:cs typeface="Arial"/>
              </a:rPr>
              <a:t>bind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plugin’s goal </a:t>
            </a:r>
            <a:r>
              <a:rPr sz="2600" dirty="0">
                <a:latin typeface="Arial"/>
                <a:cs typeface="Arial"/>
              </a:rPr>
              <a:t>to a </a:t>
            </a:r>
            <a:r>
              <a:rPr sz="2600" spc="-5" dirty="0">
                <a:latin typeface="Arial"/>
                <a:cs typeface="Arial"/>
              </a:rPr>
              <a:t>lifecycle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1472" y="1892807"/>
            <a:ext cx="5020056" cy="291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048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 - Benefits of</a:t>
            </a:r>
            <a:r>
              <a:rPr spc="-105" dirty="0"/>
              <a:t> </a:t>
            </a:r>
            <a:r>
              <a:rPr dirty="0"/>
              <a:t>maven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207388"/>
            <a:ext cx="7850505" cy="379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Declarative way of defining 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dependency.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2250" dirty="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Transitive dependency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management.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250" dirty="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Keeps the code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organized.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 dirty="0">
              <a:latin typeface="Times New Roman"/>
              <a:cs typeface="Times New Roman"/>
            </a:endParaRPr>
          </a:p>
          <a:p>
            <a:pPr marL="381635" marR="5080" indent="-368935">
              <a:lnSpc>
                <a:spcPct val="114999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Various plugins available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almost any </a:t>
            </a:r>
            <a:r>
              <a:rPr sz="2200" dirty="0">
                <a:latin typeface="Arial"/>
                <a:cs typeface="Arial"/>
              </a:rPr>
              <a:t>task </a:t>
            </a:r>
            <a:r>
              <a:rPr sz="2200" spc="-5" dirty="0">
                <a:latin typeface="Arial"/>
                <a:cs typeface="Arial"/>
              </a:rPr>
              <a:t>we would need  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undertake.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 dirty="0">
              <a:latin typeface="Times New Roman"/>
              <a:cs typeface="Times New Roman"/>
            </a:endParaRPr>
          </a:p>
          <a:p>
            <a:pPr marL="381635" marR="363855" indent="-368935">
              <a:lnSpc>
                <a:spcPct val="114999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Reduces build size by eliminating the need to check in jar  files into source code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repository.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364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7388"/>
            <a:ext cx="3370579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Apache Maven</a:t>
            </a:r>
            <a:r>
              <a:rPr sz="2600" u="heavy" spc="-80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Guides</a:t>
            </a:r>
            <a:endParaRPr sz="2600">
              <a:latin typeface="Arial"/>
              <a:cs typeface="Arial"/>
            </a:endParaRPr>
          </a:p>
          <a:p>
            <a:pPr marL="12700" marR="60960">
              <a:lnSpc>
                <a:spcPct val="230100"/>
              </a:lnSpc>
            </a:pP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3"/>
              </a:rPr>
              <a:t>Maven by example </a:t>
            </a:r>
            <a:r>
              <a:rPr sz="2600" dirty="0">
                <a:solidFill>
                  <a:srgbClr val="217978"/>
                </a:solid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4"/>
              </a:rPr>
              <a:t>Apache Maven</a:t>
            </a:r>
            <a:r>
              <a:rPr sz="2600" u="heavy" spc="-90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4"/>
              </a:rPr>
              <a:t>tutorial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627" y="4806696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77" y="0"/>
                </a:lnTo>
              </a:path>
            </a:pathLst>
          </a:custGeom>
          <a:ln w="914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731" y="1884933"/>
            <a:ext cx="3142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That’s</a:t>
            </a:r>
            <a:r>
              <a:rPr sz="6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It!</a:t>
            </a:r>
            <a:endParaRPr sz="6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80" y="3246501"/>
            <a:ext cx="57073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Questions, Suggestions Or</a:t>
            </a:r>
            <a:r>
              <a:rPr sz="2600" spc="-3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Feedback?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198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Hey,</a:t>
            </a:r>
            <a:r>
              <a:rPr spc="-75" dirty="0"/>
              <a:t> </a:t>
            </a:r>
            <a:r>
              <a:rPr spc="-5" dirty="0"/>
              <a:t>but..</a:t>
            </a:r>
          </a:p>
        </p:txBody>
      </p:sp>
      <p:sp>
        <p:nvSpPr>
          <p:cNvPr id="3" name="object 3"/>
          <p:cNvSpPr/>
          <p:nvPr/>
        </p:nvSpPr>
        <p:spPr>
          <a:xfrm>
            <a:off x="473963" y="1263395"/>
            <a:ext cx="3657600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1573" y="1829180"/>
            <a:ext cx="3483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Anything, which is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not the  </a:t>
            </a: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part of business logic, 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be</a:t>
            </a:r>
            <a:r>
              <a:rPr sz="2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automated!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1573" y="3736644"/>
            <a:ext cx="39103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That’s correct! Maven is at </a:t>
            </a:r>
            <a:r>
              <a:rPr sz="1800" spc="-10" dirty="0">
                <a:solidFill>
                  <a:srgbClr val="38761D"/>
                </a:solidFill>
                <a:latin typeface="Arial"/>
                <a:cs typeface="Arial"/>
              </a:rPr>
              <a:t>our</a:t>
            </a:r>
            <a:r>
              <a:rPr sz="1800" spc="20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rescue.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303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</a:t>
            </a:r>
            <a:r>
              <a:rPr spc="-100" dirty="0"/>
              <a:t> </a:t>
            </a:r>
            <a:r>
              <a:rPr dirty="0"/>
              <a:t>Maven?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763" y="1165205"/>
            <a:ext cx="8349615" cy="37420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6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At its simplest, </a:t>
            </a:r>
            <a:r>
              <a:rPr sz="2600" b="1" dirty="0">
                <a:latin typeface="Arial"/>
                <a:cs typeface="Arial"/>
              </a:rPr>
              <a:t>build automation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tool</a:t>
            </a: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Produces deployable artifact (jar, war etc) from source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code.</a:t>
            </a:r>
            <a:endParaRPr sz="2200" dirty="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Helps us manage 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dependencies.</a:t>
            </a:r>
            <a:endParaRPr sz="2200" dirty="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built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b="1" spc="-5" dirty="0">
                <a:latin typeface="Arial"/>
                <a:cs typeface="Arial"/>
              </a:rPr>
              <a:t>build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lifecycle.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○"/>
            </a:pPr>
            <a:endParaRPr sz="3200" dirty="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Can also be used as a </a:t>
            </a:r>
            <a:r>
              <a:rPr sz="2600" b="1" dirty="0">
                <a:latin typeface="Arial"/>
                <a:cs typeface="Arial"/>
              </a:rPr>
              <a:t>project management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tool</a:t>
            </a:r>
          </a:p>
          <a:p>
            <a:pPr marL="862965" lvl="1" indent="-368935">
              <a:lnSpc>
                <a:spcPct val="100000"/>
              </a:lnSpc>
              <a:spcBef>
                <a:spcPts val="46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Can produce the project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documentation</a:t>
            </a:r>
            <a:endParaRPr sz="2200" dirty="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Supports plugins to provide various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report.</a:t>
            </a:r>
            <a:endParaRPr sz="2200" dirty="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Supports versioning and releasing the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project.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8618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a simple java</a:t>
            </a:r>
            <a:r>
              <a:rPr spc="-110" dirty="0"/>
              <a:t> </a:t>
            </a:r>
            <a:r>
              <a:rPr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863" y="1184940"/>
            <a:ext cx="6640830" cy="34867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490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sz="2000" b="1" i="1" dirty="0">
                <a:latin typeface="Arial"/>
                <a:cs typeface="Arial"/>
              </a:rPr>
              <a:t>mvn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archetype:generate</a:t>
            </a:r>
            <a:endParaRPr sz="20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45"/>
              </a:spcBef>
              <a:buChar char="○"/>
              <a:tabLst>
                <a:tab pos="824865" algn="l"/>
                <a:tab pos="825500" algn="l"/>
              </a:tabLst>
            </a:pPr>
            <a:r>
              <a:rPr sz="1800" spc="-5" dirty="0">
                <a:latin typeface="Arial"/>
                <a:cs typeface="Arial"/>
              </a:rPr>
              <a:t>Creates an application in interactive mode;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prompt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31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archetype - default </a:t>
            </a:r>
            <a:r>
              <a:rPr sz="1500" spc="-5" dirty="0">
                <a:latin typeface="Arial"/>
                <a:cs typeface="Arial"/>
              </a:rPr>
              <a:t>414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(maven-archetype-quickstart)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7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archetype version - default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1.1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6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groupId -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com.hashedin.hu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7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artifactId -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HelloWorldMaven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6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version - default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1.0-SNAPSHOT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7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package - default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groupId</a:t>
            </a:r>
            <a:endParaRPr sz="15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■"/>
            </a:pPr>
            <a:endParaRPr sz="1750">
              <a:latin typeface="Times New Roman"/>
              <a:cs typeface="Times New Roman"/>
            </a:endParaRPr>
          </a:p>
          <a:p>
            <a:pPr marL="367665" marR="243840" indent="-342900">
              <a:lnSpc>
                <a:spcPct val="114999"/>
              </a:lnSpc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sz="1800" b="1" i="1" spc="-5" dirty="0">
                <a:latin typeface="Arial"/>
                <a:cs typeface="Arial"/>
              </a:rPr>
              <a:t>mvn archetype:generate </a:t>
            </a:r>
            <a:r>
              <a:rPr sz="1800" b="1" i="1" dirty="0">
                <a:latin typeface="Arial"/>
                <a:cs typeface="Arial"/>
              </a:rPr>
              <a:t>-DgroupId=com.hashedin.hu -  </a:t>
            </a:r>
            <a:r>
              <a:rPr sz="1800" b="1" i="1" spc="-5" dirty="0">
                <a:latin typeface="Arial"/>
                <a:cs typeface="Arial"/>
              </a:rPr>
              <a:t>DartifactId=HelloWorldMaven -DinteractiveMode=false </a:t>
            </a:r>
            <a:r>
              <a:rPr sz="1800" b="1" i="1" dirty="0">
                <a:latin typeface="Arial"/>
                <a:cs typeface="Arial"/>
              </a:rPr>
              <a:t>-  </a:t>
            </a:r>
            <a:r>
              <a:rPr sz="1800" b="1" i="1" spc="-5" dirty="0">
                <a:latin typeface="Arial"/>
                <a:cs typeface="Arial"/>
              </a:rPr>
              <a:t>DarchetypeArtifactId=maven-archetype-quickstart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971"/>
            <a:ext cx="9013190" cy="845819"/>
          </a:xfrm>
          <a:custGeom>
            <a:avLst/>
            <a:gdLst/>
            <a:ahLst/>
            <a:cxnLst/>
            <a:rect l="l" t="t" r="r" b="b"/>
            <a:pathLst>
              <a:path w="9013190" h="845819">
                <a:moveTo>
                  <a:pt x="0" y="845819"/>
                </a:moveTo>
                <a:lnTo>
                  <a:pt x="9012936" y="845819"/>
                </a:lnTo>
                <a:lnTo>
                  <a:pt x="901293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21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Contents of</a:t>
            </a:r>
            <a:r>
              <a:rPr spc="-105" dirty="0"/>
              <a:t> </a:t>
            </a:r>
            <a:r>
              <a:rPr dirty="0"/>
              <a:t>pom.xml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86027"/>
            <a:ext cx="9144000" cy="407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‘target’</a:t>
            </a:r>
            <a:r>
              <a:rPr spc="-9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07388"/>
            <a:ext cx="8101965" cy="361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Automatically created by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35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This is where everything gets compiled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35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This is also the place where test cases run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3100">
              <a:latin typeface="Times New Roman"/>
              <a:cs typeface="Times New Roman"/>
            </a:endParaRPr>
          </a:p>
          <a:p>
            <a:pPr marL="405765" marR="5080" indent="-393065">
              <a:lnSpc>
                <a:spcPct val="114999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Contents in this directory gets packaged into jar,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war  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5" dirty="0"/>
              <a:t>pom.xml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152884"/>
            <a:ext cx="8129270" cy="28301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Holds </a:t>
            </a:r>
            <a:r>
              <a:rPr sz="2400" dirty="0">
                <a:latin typeface="Arial"/>
                <a:cs typeface="Arial"/>
              </a:rPr>
              <a:t>the meta </a:t>
            </a:r>
            <a:r>
              <a:rPr sz="2400" spc="-5" dirty="0">
                <a:latin typeface="Arial"/>
                <a:cs typeface="Arial"/>
              </a:rPr>
              <a:t>information about 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Project</a:t>
            </a:r>
            <a:r>
              <a:rPr sz="2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430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groupId</a:t>
            </a:r>
            <a:endParaRPr sz="22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artifactId</a:t>
            </a:r>
            <a:endParaRPr sz="22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packaging</a:t>
            </a:r>
            <a:endParaRPr sz="22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Dependencies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Direct dependencies used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our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3957624"/>
            <a:ext cx="209804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Build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Repositories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342" y="3952443"/>
            <a:ext cx="5238115" cy="866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770"/>
              </a:spcBef>
              <a:buChar char="-"/>
              <a:tabLst>
                <a:tab pos="185420" algn="l"/>
              </a:tabLst>
            </a:pPr>
            <a:r>
              <a:rPr sz="2200" spc="-5" dirty="0">
                <a:latin typeface="Arial"/>
                <a:cs typeface="Arial"/>
              </a:rPr>
              <a:t>Plugins, Directory Structure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192405" indent="-172085">
              <a:lnSpc>
                <a:spcPct val="100000"/>
              </a:lnSpc>
              <a:spcBef>
                <a:spcPts val="675"/>
              </a:spcBef>
              <a:buChar char="-"/>
              <a:tabLst>
                <a:tab pos="193040" algn="l"/>
              </a:tabLst>
            </a:pPr>
            <a:r>
              <a:rPr sz="2200" spc="-5" dirty="0">
                <a:latin typeface="Arial"/>
                <a:cs typeface="Arial"/>
              </a:rPr>
              <a:t>Holds all the dependencies and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artifacts.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95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Dependenc</a:t>
            </a:r>
            <a:r>
              <a:rPr spc="10" dirty="0"/>
              <a:t>i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207388"/>
            <a:ext cx="7716520" cy="2140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Resources that our project relies upon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function.</a:t>
            </a:r>
            <a:endParaRPr sz="26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12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To include, just list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dependency in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pom.xml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Transitive dependencies will be pulled in by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maven.</a:t>
            </a:r>
            <a:endParaRPr sz="22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06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Dependencies are </a:t>
            </a:r>
            <a:r>
              <a:rPr sz="2600" spc="-5" dirty="0">
                <a:latin typeface="Arial"/>
                <a:cs typeface="Arial"/>
              </a:rPr>
              <a:t>identified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their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coordinates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836" y="3330706"/>
            <a:ext cx="1466215" cy="11823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0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latin typeface="Arial"/>
                <a:cs typeface="Arial"/>
              </a:rPr>
              <a:t>groupId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latin typeface="Arial"/>
                <a:cs typeface="Arial"/>
              </a:rPr>
              <a:t>artifactId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5492" y="3458972"/>
            <a:ext cx="34512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&lt;dependency&gt;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&lt;groupId&gt;</a:t>
            </a:r>
            <a:r>
              <a:rPr sz="1400" spc="-5" dirty="0">
                <a:solidFill>
                  <a:srgbClr val="6AA84F"/>
                </a:solidFill>
                <a:latin typeface="Arial"/>
                <a:cs typeface="Arial"/>
              </a:rPr>
              <a:t>org.hibernate</a:t>
            </a: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&lt;/groupId&gt;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&lt;artifactId&gt;</a:t>
            </a:r>
            <a:r>
              <a:rPr sz="1400" spc="-5" dirty="0">
                <a:solidFill>
                  <a:srgbClr val="6AA84F"/>
                </a:solidFill>
                <a:latin typeface="Arial"/>
                <a:cs typeface="Arial"/>
              </a:rPr>
              <a:t>hibernate-core</a:t>
            </a: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&lt;/artifactId&gt;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&lt;version&gt;</a:t>
            </a:r>
            <a:r>
              <a:rPr sz="1400" spc="-5" dirty="0">
                <a:solidFill>
                  <a:srgbClr val="6AA84F"/>
                </a:solidFill>
                <a:latin typeface="Arial"/>
                <a:cs typeface="Arial"/>
              </a:rPr>
              <a:t>4.3.5.Final</a:t>
            </a: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&lt;/version&gt;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&lt;/dependency&gt;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3252" y="3458972"/>
            <a:ext cx="765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DF6666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DF6666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DF6666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DF6666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DF6666"/>
                </a:solidFill>
                <a:latin typeface="Arial"/>
                <a:cs typeface="Arial"/>
              </a:rPr>
              <a:t>ple: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79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1036</Words>
  <Application>Microsoft Office PowerPoint</Application>
  <PresentationFormat>On-screen Show (16:9)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Office Theme</vt:lpstr>
      <vt:lpstr>PowerPoint Presentation</vt:lpstr>
      <vt:lpstr>Manual build management (life before maven)</vt:lpstr>
      <vt:lpstr>Hey, but..</vt:lpstr>
      <vt:lpstr>What is Maven?</vt:lpstr>
      <vt:lpstr>Creating a simple java application</vt:lpstr>
      <vt:lpstr>Contents of pom.xml</vt:lpstr>
      <vt:lpstr>The ‘target’ directory</vt:lpstr>
      <vt:lpstr>The pom.xml</vt:lpstr>
      <vt:lpstr>Dependencies</vt:lpstr>
      <vt:lpstr>Transitive Dependencies</vt:lpstr>
      <vt:lpstr>Dependencies Scope</vt:lpstr>
      <vt:lpstr>Repositories</vt:lpstr>
      <vt:lpstr>Local Repository</vt:lpstr>
      <vt:lpstr>Remote Repository</vt:lpstr>
      <vt:lpstr>Adding a new remote repository</vt:lpstr>
      <vt:lpstr>Goals - Automated build commands</vt:lpstr>
      <vt:lpstr>Build lifecycle and plugins</vt:lpstr>
      <vt:lpstr>Build Lifecycle</vt:lpstr>
      <vt:lpstr>Build / Default lifecycle</vt:lpstr>
      <vt:lpstr>Clean and Site lifecycle phases</vt:lpstr>
      <vt:lpstr>Maven Architecture</vt:lpstr>
      <vt:lpstr>Maven lifecycle, plugins, and goals</vt:lpstr>
      <vt:lpstr>PowerPoint Presentation</vt:lpstr>
      <vt:lpstr>Summary - Benefits of maven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Manoj Kumar Kulakarni</cp:lastModifiedBy>
  <cp:revision>4</cp:revision>
  <dcterms:created xsi:type="dcterms:W3CDTF">2019-03-23T02:17:54Z</dcterms:created>
  <dcterms:modified xsi:type="dcterms:W3CDTF">2019-03-23T02:46:15Z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2019-03-23T00:00:00Z</vt:filetime>
  </property>
</Properties>
</file>