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NTR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ePt4LxVDkXFV6HQbG45cy+IZx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23AB8D-21B2-4C53-9674-DB70783883F8}">
  <a:tblStyle styleId="{D223AB8D-21B2-4C53-9674-DB70783883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8BC05FA-49D2-4287-8DBF-CF6978FCE54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TR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7b8419b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7b8419b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f7b8419b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7b8419b8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7b8419b8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5f7b8419b8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0b06a1d3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0b06a1d3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0b06a1d3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a3948b75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a3948b75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5fa3948b7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 4">
  <p:cSld name="Úvodní snímek 4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5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0" y="6350"/>
            <a:ext cx="24371300" cy="137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5"/>
          <p:cNvSpPr txBox="1"/>
          <p:nvPr/>
        </p:nvSpPr>
        <p:spPr>
          <a:xfrm>
            <a:off x="882478" y="11815763"/>
            <a:ext cx="847248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cs-CZ" sz="5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www.newton.university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0000" y="903600"/>
            <a:ext cx="4500000" cy="813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413" y="889200"/>
            <a:ext cx="14805545" cy="725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5"/>
          <p:cNvSpPr txBox="1"/>
          <p:nvPr>
            <p:ph type="ctrTitle"/>
          </p:nvPr>
        </p:nvSpPr>
        <p:spPr>
          <a:xfrm>
            <a:off x="887412" y="8621714"/>
            <a:ext cx="22609175" cy="3168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Font typeface="Arial"/>
              <a:buNone/>
              <a:defRPr sz="9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59">
          <p15:clr>
            <a:srgbClr val="FBAE40"/>
          </p15:clr>
        </p15:guide>
        <p15:guide id="2" pos="14801">
          <p15:clr>
            <a:srgbClr val="FBAE40"/>
          </p15:clr>
        </p15:guide>
        <p15:guide id="3" orient="horz" pos="7427">
          <p15:clr>
            <a:srgbClr val="FBAE40"/>
          </p15:clr>
        </p15:guide>
        <p15:guide id="4" orient="horz" pos="543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>
  <p:cSld name="Obsah s titulkem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8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" type="body"/>
          </p:nvPr>
        </p:nvSpPr>
        <p:spPr>
          <a:xfrm>
            <a:off x="12912725" y="3294064"/>
            <a:ext cx="9324975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78"/>
          <p:cNvSpPr txBox="1"/>
          <p:nvPr>
            <p:ph idx="2" type="body"/>
          </p:nvPr>
        </p:nvSpPr>
        <p:spPr>
          <a:xfrm>
            <a:off x="3730625" y="3294064"/>
            <a:ext cx="77406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78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7226">
          <p15:clr>
            <a:srgbClr val="FBAE40"/>
          </p15:clr>
        </p15:guide>
        <p15:guide id="3" pos="8134">
          <p15:clr>
            <a:srgbClr val="FBAE40"/>
          </p15:clr>
        </p15:guide>
        <p15:guide id="4" pos="2350">
          <p15:clr>
            <a:srgbClr val="FBAE40"/>
          </p15:clr>
        </p15:guide>
        <p15:guide id="5" pos="1352">
          <p15:clr>
            <a:srgbClr val="FBAE40"/>
          </p15:clr>
        </p15:guide>
        <p15:guide id="6" pos="400">
          <p15:clr>
            <a:srgbClr val="FBAE40"/>
          </p15:clr>
        </p15:guide>
        <p15:guide id="7" pos="14008">
          <p15:clr>
            <a:srgbClr val="FBAE40"/>
          </p15:clr>
        </p15:guide>
        <p15:guide id="8" pos="14960">
          <p15:clr>
            <a:srgbClr val="FBAE40"/>
          </p15:clr>
        </p15:guide>
        <p15:guide id="9" orient="horz" pos="4955">
          <p15:clr>
            <a:srgbClr val="FBAE40"/>
          </p15:clr>
        </p15:guide>
        <p15:guide id="10" orient="horz" pos="2075">
          <p15:clr>
            <a:srgbClr val="FBAE40"/>
          </p15:clr>
        </p15:guide>
        <p15:guide id="11" orient="horz" pos="1598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783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>
  <p:cSld name="Obrázek s titulkem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9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9"/>
          <p:cNvSpPr/>
          <p:nvPr>
            <p:ph idx="2" type="pic"/>
          </p:nvPr>
        </p:nvSpPr>
        <p:spPr>
          <a:xfrm>
            <a:off x="12912725" y="3294064"/>
            <a:ext cx="9324975" cy="9144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9"/>
          <p:cNvSpPr txBox="1"/>
          <p:nvPr>
            <p:ph idx="1" type="body"/>
          </p:nvPr>
        </p:nvSpPr>
        <p:spPr>
          <a:xfrm>
            <a:off x="3730625" y="3294064"/>
            <a:ext cx="77406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9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7226">
          <p15:clr>
            <a:srgbClr val="FBAE40"/>
          </p15:clr>
        </p15:guide>
        <p15:guide id="3" pos="8134">
          <p15:clr>
            <a:srgbClr val="FBAE40"/>
          </p15:clr>
        </p15:guide>
        <p15:guide id="4" pos="2350">
          <p15:clr>
            <a:srgbClr val="FBAE40"/>
          </p15:clr>
        </p15:guide>
        <p15:guide id="5" pos="1352">
          <p15:clr>
            <a:srgbClr val="FBAE40"/>
          </p15:clr>
        </p15:guide>
        <p15:guide id="6" pos="400">
          <p15:clr>
            <a:srgbClr val="FBAE40"/>
          </p15:clr>
        </p15:guide>
        <p15:guide id="7" pos="14008">
          <p15:clr>
            <a:srgbClr val="FBAE40"/>
          </p15:clr>
        </p15:guide>
        <p15:guide id="8" pos="14960">
          <p15:clr>
            <a:srgbClr val="FBAE40"/>
          </p15:clr>
        </p15:guide>
        <p15:guide id="9" orient="horz" pos="4955">
          <p15:clr>
            <a:srgbClr val="FBAE40"/>
          </p15:clr>
        </p15:guide>
        <p15:guide id="10" orient="horz" pos="2075">
          <p15:clr>
            <a:srgbClr val="FBAE40"/>
          </p15:clr>
        </p15:guide>
        <p15:guide id="11" orient="horz" pos="1598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7835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, obsah a dva obrázky">
  <p:cSld name="Nadpis, obsah a dva obrázk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0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80"/>
          <p:cNvSpPr/>
          <p:nvPr>
            <p:ph idx="2" type="pic"/>
          </p:nvPr>
        </p:nvSpPr>
        <p:spPr>
          <a:xfrm>
            <a:off x="16621125" y="8226424"/>
            <a:ext cx="5616575" cy="4211637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80"/>
          <p:cNvSpPr/>
          <p:nvPr>
            <p:ph idx="3" type="pic"/>
          </p:nvPr>
        </p:nvSpPr>
        <p:spPr>
          <a:xfrm>
            <a:off x="16621125" y="3294063"/>
            <a:ext cx="5616575" cy="4211637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80"/>
          <p:cNvSpPr txBox="1"/>
          <p:nvPr>
            <p:ph idx="1" type="body"/>
          </p:nvPr>
        </p:nvSpPr>
        <p:spPr>
          <a:xfrm>
            <a:off x="3730625" y="3294064"/>
            <a:ext cx="1144905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80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0470">
          <p15:clr>
            <a:srgbClr val="FBAE40"/>
          </p15:clr>
        </p15:guide>
        <p15:guide id="2" pos="14008">
          <p15:clr>
            <a:srgbClr val="FBAE40"/>
          </p15:clr>
        </p15:guide>
        <p15:guide id="3" orient="horz" pos="2528">
          <p15:clr>
            <a:srgbClr val="FBAE40"/>
          </p15:clr>
        </p15:guide>
        <p15:guide id="4" orient="horz" pos="4728">
          <p15:clr>
            <a:srgbClr val="FBAE40"/>
          </p15:clr>
        </p15:guide>
        <p15:guide id="5" orient="horz" pos="5182">
          <p15:clr>
            <a:srgbClr val="FBAE40"/>
          </p15:clr>
        </p15:guide>
        <p15:guide id="6" pos="9562">
          <p15:clr>
            <a:srgbClr val="FBAE40"/>
          </p15:clr>
        </p15:guide>
        <p15:guide id="7" orient="horz" pos="2075">
          <p15:clr>
            <a:srgbClr val="FBAE40"/>
          </p15:clr>
        </p15:guide>
        <p15:guide id="8" orient="horz" pos="1598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  <p15:guide id="11" pos="2350">
          <p15:clr>
            <a:srgbClr val="FBAE40"/>
          </p15:clr>
        </p15:guide>
        <p15:guide id="12" pos="1352">
          <p15:clr>
            <a:srgbClr val="FBAE40"/>
          </p15:clr>
        </p15:guide>
        <p15:guide id="13" pos="400">
          <p15:clr>
            <a:srgbClr val="FBAE40"/>
          </p15:clr>
        </p15:guide>
        <p15:guide id="14" pos="14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Šest ikon s popisem">
  <p:cSld name="Šest ikon s popise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1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1"/>
          <p:cNvSpPr txBox="1"/>
          <p:nvPr>
            <p:ph idx="1" type="body"/>
          </p:nvPr>
        </p:nvSpPr>
        <p:spPr>
          <a:xfrm>
            <a:off x="16295688" y="10890246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81"/>
          <p:cNvSpPr txBox="1"/>
          <p:nvPr>
            <p:ph idx="2" type="body"/>
          </p:nvPr>
        </p:nvSpPr>
        <p:spPr>
          <a:xfrm>
            <a:off x="10013155" y="10890246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81"/>
          <p:cNvSpPr txBox="1"/>
          <p:nvPr>
            <p:ph idx="3" type="body"/>
          </p:nvPr>
        </p:nvSpPr>
        <p:spPr>
          <a:xfrm>
            <a:off x="3730625" y="10890249"/>
            <a:ext cx="435599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81"/>
          <p:cNvSpPr txBox="1"/>
          <p:nvPr>
            <p:ph idx="4" type="body"/>
          </p:nvPr>
        </p:nvSpPr>
        <p:spPr>
          <a:xfrm>
            <a:off x="16295688" y="5489575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81"/>
          <p:cNvSpPr txBox="1"/>
          <p:nvPr>
            <p:ph idx="5" type="body"/>
          </p:nvPr>
        </p:nvSpPr>
        <p:spPr>
          <a:xfrm>
            <a:off x="10013155" y="5489574"/>
            <a:ext cx="4356000" cy="15478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81"/>
          <p:cNvSpPr txBox="1"/>
          <p:nvPr>
            <p:ph idx="6" type="body"/>
          </p:nvPr>
        </p:nvSpPr>
        <p:spPr>
          <a:xfrm>
            <a:off x="3730623" y="5489575"/>
            <a:ext cx="43560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81"/>
          <p:cNvSpPr/>
          <p:nvPr>
            <p:ph idx="7" type="pic"/>
          </p:nvPr>
        </p:nvSpPr>
        <p:spPr>
          <a:xfrm>
            <a:off x="16295688" y="8729665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81"/>
          <p:cNvSpPr/>
          <p:nvPr>
            <p:ph idx="8" type="pic"/>
          </p:nvPr>
        </p:nvSpPr>
        <p:spPr>
          <a:xfrm>
            <a:off x="10011600" y="8731358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81"/>
          <p:cNvSpPr/>
          <p:nvPr>
            <p:ph idx="9" type="pic"/>
          </p:nvPr>
        </p:nvSpPr>
        <p:spPr>
          <a:xfrm>
            <a:off x="3730623" y="8729663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81"/>
          <p:cNvSpPr/>
          <p:nvPr>
            <p:ph idx="13" type="pic"/>
          </p:nvPr>
        </p:nvSpPr>
        <p:spPr>
          <a:xfrm>
            <a:off x="16295688" y="3291620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81"/>
          <p:cNvSpPr/>
          <p:nvPr>
            <p:ph idx="14" type="pic"/>
          </p:nvPr>
        </p:nvSpPr>
        <p:spPr>
          <a:xfrm>
            <a:off x="10013155" y="3293313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81"/>
          <p:cNvSpPr/>
          <p:nvPr>
            <p:ph idx="15" type="pic"/>
          </p:nvPr>
        </p:nvSpPr>
        <p:spPr>
          <a:xfrm>
            <a:off x="3730623" y="3291618"/>
            <a:ext cx="1800225" cy="1800223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81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835">
          <p15:clr>
            <a:srgbClr val="FBAE40"/>
          </p15:clr>
        </p15:guide>
        <p15:guide id="2" orient="horz" pos="3209">
          <p15:clr>
            <a:srgbClr val="FBAE40"/>
          </p15:clr>
        </p15:guide>
        <p15:guide id="3" orient="horz" pos="5499">
          <p15:clr>
            <a:srgbClr val="FBAE40"/>
          </p15:clr>
        </p15:guide>
        <p15:guide id="4" orient="horz" pos="6860">
          <p15:clr>
            <a:srgbClr val="FBAE40"/>
          </p15:clr>
        </p15:guide>
        <p15:guide id="5" orient="horz" pos="4433">
          <p15:clr>
            <a:srgbClr val="FBAE40"/>
          </p15:clr>
        </p15:guide>
        <p15:guide id="6" pos="2350">
          <p15:clr>
            <a:srgbClr val="FBAE40"/>
          </p15:clr>
        </p15:guide>
        <p15:guide id="7" pos="6297">
          <p15:clr>
            <a:srgbClr val="FBAE40"/>
          </p15:clr>
        </p15:guide>
        <p15:guide id="8" orient="horz" pos="6633">
          <p15:clr>
            <a:srgbClr val="FBAE40"/>
          </p15:clr>
        </p15:guide>
        <p15:guide id="9" pos="10265">
          <p15:clr>
            <a:srgbClr val="FBAE40"/>
          </p15:clr>
        </p15:guide>
        <p15:guide id="10" pos="14008">
          <p15:clr>
            <a:srgbClr val="FBAE40"/>
          </p15:clr>
        </p15:guide>
        <p15:guide id="11" pos="3484">
          <p15:clr>
            <a:srgbClr val="FBAE40"/>
          </p15:clr>
        </p15:guide>
        <p15:guide id="12" orient="horz" pos="3458">
          <p15:clr>
            <a:srgbClr val="FBAE40"/>
          </p15:clr>
        </p15:guide>
        <p15:guide id="13" pos="5095">
          <p15:clr>
            <a:srgbClr val="FBAE40"/>
          </p15:clr>
        </p15:guide>
        <p15:guide id="14" pos="9063">
          <p15:clr>
            <a:srgbClr val="FBAE40"/>
          </p15:clr>
        </p15:guide>
        <p15:guide id="15" pos="1352">
          <p15:clr>
            <a:srgbClr val="FBAE40"/>
          </p15:clr>
        </p15:guide>
        <p15:guide id="16" pos="400">
          <p15:clr>
            <a:srgbClr val="FBAE40"/>
          </p15:clr>
        </p15:guide>
        <p15:guide id="17" pos="14960">
          <p15:clr>
            <a:srgbClr val="FBAE40"/>
          </p15:clr>
        </p15:guide>
        <p15:guide id="18" orient="horz" pos="1598">
          <p15:clr>
            <a:srgbClr val="FBAE40"/>
          </p15:clr>
        </p15:guide>
        <p15:guide id="19" orient="horz" pos="2075">
          <p15:clr>
            <a:srgbClr val="FBAE40"/>
          </p15:clr>
        </p15:guide>
        <p15:guide id="20" pos="7431">
          <p15:clr>
            <a:srgbClr val="FBAE40"/>
          </p15:clr>
        </p15:guide>
        <p15:guide id="21" pos="11399">
          <p15:clr>
            <a:srgbClr val="FBAE40"/>
          </p15:clr>
        </p15:guide>
        <p15:guide id="22" pos="1301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graf">
  <p:cSld name="Nadpis a graf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2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2"/>
          <p:cNvSpPr/>
          <p:nvPr>
            <p:ph idx="2" type="chart"/>
          </p:nvPr>
        </p:nvSpPr>
        <p:spPr>
          <a:xfrm>
            <a:off x="3730624" y="3294063"/>
            <a:ext cx="169227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lvl="6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lvl="7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lvl="8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12" name="Google Shape;112;p82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50">
          <p15:clr>
            <a:srgbClr val="FBAE40"/>
          </p15:clr>
        </p15:guide>
        <p15:guide id="2" pos="1352">
          <p15:clr>
            <a:srgbClr val="FBAE40"/>
          </p15:clr>
        </p15:guide>
        <p15:guide id="3" pos="400">
          <p15:clr>
            <a:srgbClr val="FBAE40"/>
          </p15:clr>
        </p15:guide>
        <p15:guide id="4" pos="13010">
          <p15:clr>
            <a:srgbClr val="FBAE40"/>
          </p15:clr>
        </p15:guide>
        <p15:guide id="5" pos="14008">
          <p15:clr>
            <a:srgbClr val="FBAE40"/>
          </p15:clr>
        </p15:guide>
        <p15:guide id="6" pos="14960">
          <p15:clr>
            <a:srgbClr val="FBAE40"/>
          </p15:clr>
        </p15:guide>
        <p15:guide id="7" orient="horz" pos="2075">
          <p15:clr>
            <a:srgbClr val="FBAE40"/>
          </p15:clr>
        </p15:guide>
        <p15:guide id="8" orient="horz" pos="1598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nom nadpis">
  <p:cSld name="Jenom nadpis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3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83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2350">
          <p15:clr>
            <a:srgbClr val="FBAE40"/>
          </p15:clr>
        </p15:guide>
        <p15:guide id="3" pos="1352">
          <p15:clr>
            <a:srgbClr val="FBAE40"/>
          </p15:clr>
        </p15:guide>
        <p15:guide id="4" pos="400">
          <p15:clr>
            <a:srgbClr val="FBAE40"/>
          </p15:clr>
        </p15:guide>
        <p15:guide id="5" pos="13010">
          <p15:clr>
            <a:srgbClr val="FBAE40"/>
          </p15:clr>
        </p15:guide>
        <p15:guide id="6" pos="14008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955">
          <p15:clr>
            <a:srgbClr val="FBAE40"/>
          </p15:clr>
        </p15:guide>
        <p15:guide id="9" orient="horz" pos="2075">
          <p15:clr>
            <a:srgbClr val="FBAE40"/>
          </p15:clr>
        </p15:guide>
        <p15:guide id="10" orient="horz" pos="1598">
          <p15:clr>
            <a:srgbClr val="FBAE40"/>
          </p15:clr>
        </p15:guide>
        <p15:guide id="11" orient="horz" pos="396">
          <p15:clr>
            <a:srgbClr val="FBAE40"/>
          </p15:clr>
        </p15:guide>
        <p15:guide id="12" orient="horz" pos="783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" type="body"/>
          </p:nvPr>
        </p:nvSpPr>
        <p:spPr>
          <a:xfrm>
            <a:off x="3730624" y="3294063"/>
            <a:ext cx="169227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350">
          <p15:clr>
            <a:srgbClr val="FBAE40"/>
          </p15:clr>
        </p15:guide>
        <p15:guide id="2" pos="1352">
          <p15:clr>
            <a:srgbClr val="FBAE40"/>
          </p15:clr>
        </p15:guide>
        <p15:guide id="3" pos="400">
          <p15:clr>
            <a:srgbClr val="FBAE40"/>
          </p15:clr>
        </p15:guide>
        <p15:guide id="4" pos="13010">
          <p15:clr>
            <a:srgbClr val="FBAE40"/>
          </p15:clr>
        </p15:guide>
        <p15:guide id="5" pos="14008">
          <p15:clr>
            <a:srgbClr val="FBAE40"/>
          </p15:clr>
        </p15:guide>
        <p15:guide id="6" pos="14960">
          <p15:clr>
            <a:srgbClr val="FBAE40"/>
          </p15:clr>
        </p15:guide>
        <p15:guide id="7" orient="horz" pos="396">
          <p15:clr>
            <a:srgbClr val="FBAE40"/>
          </p15:clr>
        </p15:guide>
        <p15:guide id="8" orient="horz" pos="1598">
          <p15:clr>
            <a:srgbClr val="FBAE40"/>
          </p15:clr>
        </p15:guide>
        <p15:guide id="9" orient="horz" pos="2075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věrečný snímek 2">
  <p:cSld name="Závěrečný snímek 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2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72"/>
          <p:cNvSpPr txBox="1"/>
          <p:nvPr/>
        </p:nvSpPr>
        <p:spPr>
          <a:xfrm>
            <a:off x="14891441" y="12153114"/>
            <a:ext cx="8472487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</a:pPr>
            <a:r>
              <a:rPr b="0" i="0" lang="cs-CZ" sz="51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www.newton.university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87413" y="889200"/>
            <a:ext cx="14805545" cy="72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10000" y="903600"/>
            <a:ext cx="4500000" cy="81355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2"/>
          <p:cNvSpPr txBox="1"/>
          <p:nvPr>
            <p:ph type="ctrTitle"/>
          </p:nvPr>
        </p:nvSpPr>
        <p:spPr>
          <a:xfrm>
            <a:off x="11141476" y="6137275"/>
            <a:ext cx="12355111" cy="5581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00"/>
              <a:buFont typeface="Arial"/>
              <a:buNone/>
              <a:defRPr sz="1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59">
          <p15:clr>
            <a:srgbClr val="FBAE40"/>
          </p15:clr>
        </p15:guide>
        <p15:guide id="2" pos="14801">
          <p15:clr>
            <a:srgbClr val="FBAE40"/>
          </p15:clr>
        </p15:guide>
        <p15:guide id="3" orient="horz" pos="3866">
          <p15:clr>
            <a:srgbClr val="FBAE40"/>
          </p15:clr>
        </p15:guide>
        <p15:guide id="4" orient="horz" pos="7382">
          <p15:clr>
            <a:srgbClr val="FBAE40"/>
          </p15:clr>
        </p15:guide>
        <p15:guide id="5" orient="horz" pos="5409">
          <p15:clr>
            <a:srgbClr val="FBAE40"/>
          </p15:clr>
        </p15:guide>
        <p15:guide id="6" orient="horz" pos="8062">
          <p15:clr>
            <a:srgbClr val="FBAE40"/>
          </p15:clr>
        </p15:guide>
        <p15:guide id="7" pos="702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dva číslované body">
  <p:cSld name="Nadpis a dva číslované 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7"/>
          <p:cNvCxnSpPr/>
          <p:nvPr/>
        </p:nvCxnSpPr>
        <p:spPr>
          <a:xfrm>
            <a:off x="12818533" y="4064000"/>
            <a:ext cx="0" cy="4241800"/>
          </a:xfrm>
          <a:prstGeom prst="straightConnector1">
            <a:avLst/>
          </a:prstGeom>
          <a:noFill/>
          <a:ln cap="flat" cmpd="sng" w="25400">
            <a:solidFill>
              <a:srgbClr val="313B5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" name="Google Shape;36;p57"/>
          <p:cNvSpPr txBox="1"/>
          <p:nvPr>
            <p:ph idx="1" type="body"/>
          </p:nvPr>
        </p:nvSpPr>
        <p:spPr>
          <a:xfrm>
            <a:off x="15505112" y="4410075"/>
            <a:ext cx="6732587" cy="802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7"/>
          <p:cNvSpPr txBox="1"/>
          <p:nvPr>
            <p:ph idx="2" type="body"/>
          </p:nvPr>
        </p:nvSpPr>
        <p:spPr>
          <a:xfrm>
            <a:off x="4991100" y="4410075"/>
            <a:ext cx="7200900" cy="802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60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/>
            </a:lvl1pPr>
            <a:lvl2pPr indent="-482600" lvl="1" marL="9144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2pPr>
            <a:lvl3pPr indent="-482600" lvl="2" marL="13716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3pPr>
            <a:lvl4pPr indent="-482600" lvl="3" marL="18288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4pPr>
            <a:lvl5pPr indent="-482600" lvl="4" marL="228600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7"/>
          <p:cNvSpPr txBox="1"/>
          <p:nvPr>
            <p:ph idx="3" type="body"/>
          </p:nvPr>
        </p:nvSpPr>
        <p:spPr>
          <a:xfrm>
            <a:off x="13884275" y="4410000"/>
            <a:ext cx="125512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0"/>
              <a:buFont typeface="Arial"/>
              <a:buNone/>
              <a:defRPr b="1" sz="14000">
                <a:solidFill>
                  <a:schemeClr val="accent2"/>
                </a:solidFill>
              </a:defRPr>
            </a:lvl1pPr>
            <a:lvl2pPr indent="-482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7"/>
          <p:cNvSpPr txBox="1"/>
          <p:nvPr>
            <p:ph idx="4" type="body"/>
          </p:nvPr>
        </p:nvSpPr>
        <p:spPr>
          <a:xfrm>
            <a:off x="3730625" y="4410075"/>
            <a:ext cx="125902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0"/>
              <a:buFont typeface="Arial"/>
              <a:buNone/>
              <a:defRPr b="1" sz="14000">
                <a:solidFill>
                  <a:schemeClr val="accent2"/>
                </a:solidFill>
              </a:defRPr>
            </a:lvl1pPr>
            <a:lvl2pPr indent="-482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2pPr>
            <a:lvl3pPr indent="-482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3pPr>
            <a:lvl4pPr indent="-482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4pPr>
            <a:lvl5pPr indent="-482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7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2350">
          <p15:clr>
            <a:srgbClr val="FBAE40"/>
          </p15:clr>
        </p15:guide>
        <p15:guide id="3" pos="1352">
          <p15:clr>
            <a:srgbClr val="FBAE40"/>
          </p15:clr>
        </p15:guide>
        <p15:guide id="4" pos="400">
          <p15:clr>
            <a:srgbClr val="FBAE40"/>
          </p15:clr>
        </p15:guide>
        <p15:guide id="5" pos="13010">
          <p15:clr>
            <a:srgbClr val="FBAE40"/>
          </p15:clr>
        </p15:guide>
        <p15:guide id="6" pos="14008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955">
          <p15:clr>
            <a:srgbClr val="FBAE40"/>
          </p15:clr>
        </p15:guide>
        <p15:guide id="9" orient="horz" pos="2075">
          <p15:clr>
            <a:srgbClr val="FBAE40"/>
          </p15:clr>
        </p15:guide>
        <p15:guide id="10" orient="horz" pos="1598">
          <p15:clr>
            <a:srgbClr val="FBAE40"/>
          </p15:clr>
        </p15:guide>
        <p15:guide id="11" orient="horz" pos="396">
          <p15:clr>
            <a:srgbClr val="FBAE40"/>
          </p15:clr>
        </p15:guide>
        <p15:guide id="12" orient="horz" pos="7835">
          <p15:clr>
            <a:srgbClr val="FBAE40"/>
          </p15:clr>
        </p15:guide>
        <p15:guide id="13" orient="horz" pos="2778">
          <p15:clr>
            <a:srgbClr val="FBAE40"/>
          </p15:clr>
        </p15:guide>
        <p15:guide id="14" pos="8746">
          <p15:clr>
            <a:srgbClr val="FBAE40"/>
          </p15:clr>
        </p15:guide>
        <p15:guide id="15" pos="3144">
          <p15:clr>
            <a:srgbClr val="FBAE40"/>
          </p15:clr>
        </p15:guide>
        <p15:guide id="16" pos="976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3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3"/>
          <p:cNvSpPr txBox="1"/>
          <p:nvPr>
            <p:ph idx="1" type="body"/>
          </p:nvPr>
        </p:nvSpPr>
        <p:spPr>
          <a:xfrm>
            <a:off x="12912725" y="3294063"/>
            <a:ext cx="77406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3"/>
          <p:cNvSpPr txBox="1"/>
          <p:nvPr>
            <p:ph idx="2" type="body"/>
          </p:nvPr>
        </p:nvSpPr>
        <p:spPr>
          <a:xfrm>
            <a:off x="3730624" y="3294063"/>
            <a:ext cx="7740651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3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2350">
          <p15:clr>
            <a:srgbClr val="FBAE40"/>
          </p15:clr>
        </p15:guide>
        <p15:guide id="3" pos="1352">
          <p15:clr>
            <a:srgbClr val="FBAE40"/>
          </p15:clr>
        </p15:guide>
        <p15:guide id="4" pos="400">
          <p15:clr>
            <a:srgbClr val="FBAE40"/>
          </p15:clr>
        </p15:guide>
        <p15:guide id="5" pos="7226">
          <p15:clr>
            <a:srgbClr val="FBAE40"/>
          </p15:clr>
        </p15:guide>
        <p15:guide id="6" pos="8134">
          <p15:clr>
            <a:srgbClr val="FBAE40"/>
          </p15:clr>
        </p15:guide>
        <p15:guide id="7" orient="horz" pos="4955">
          <p15:clr>
            <a:srgbClr val="FBAE40"/>
          </p15:clr>
        </p15:guide>
        <p15:guide id="8" orient="horz" pos="7835">
          <p15:clr>
            <a:srgbClr val="FBAE40"/>
          </p15:clr>
        </p15:guide>
        <p15:guide id="9" orient="horz" pos="1598">
          <p15:clr>
            <a:srgbClr val="FBAE40"/>
          </p15:clr>
        </p15:guide>
        <p15:guide id="10" orient="horz" pos="2075">
          <p15:clr>
            <a:srgbClr val="FBAE40"/>
          </p15:clr>
        </p15:guide>
        <p15:guide id="11" orient="horz" pos="396">
          <p15:clr>
            <a:srgbClr val="FBAE40"/>
          </p15:clr>
        </p15:guide>
        <p15:guide id="12" pos="13010">
          <p15:clr>
            <a:srgbClr val="FBAE40"/>
          </p15:clr>
        </p15:guide>
        <p15:guide id="13" pos="14008">
          <p15:clr>
            <a:srgbClr val="FBAE40"/>
          </p15:clr>
        </p15:guide>
        <p15:guide id="14" pos="14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>
  <p:cSld name="Porovnání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4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4"/>
          <p:cNvSpPr txBox="1"/>
          <p:nvPr>
            <p:ph idx="1" type="body"/>
          </p:nvPr>
        </p:nvSpPr>
        <p:spPr>
          <a:xfrm>
            <a:off x="12912724" y="4566886"/>
            <a:ext cx="7740651" cy="7871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4"/>
          <p:cNvSpPr txBox="1"/>
          <p:nvPr>
            <p:ph idx="2" type="body"/>
          </p:nvPr>
        </p:nvSpPr>
        <p:spPr>
          <a:xfrm>
            <a:off x="12912724" y="2897188"/>
            <a:ext cx="7740651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Arial"/>
              <a:buNone/>
              <a:defRPr b="0" i="0" sz="7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b="1" sz="4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  <a:defRPr b="1" sz="3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0" name="Google Shape;50;p74"/>
          <p:cNvSpPr txBox="1"/>
          <p:nvPr>
            <p:ph idx="3" type="body"/>
          </p:nvPr>
        </p:nvSpPr>
        <p:spPr>
          <a:xfrm>
            <a:off x="3730624" y="4566885"/>
            <a:ext cx="7740652" cy="7871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4"/>
          <p:cNvSpPr txBox="1"/>
          <p:nvPr>
            <p:ph idx="4" type="body"/>
          </p:nvPr>
        </p:nvSpPr>
        <p:spPr>
          <a:xfrm>
            <a:off x="3730624" y="2897188"/>
            <a:ext cx="7740652" cy="1296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7000"/>
              <a:buFont typeface="Arial"/>
              <a:buNone/>
              <a:defRPr b="1" sz="7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4000"/>
              <a:buNone/>
              <a:defRPr b="1" sz="4000"/>
            </a:lvl2pPr>
            <a:lvl3pPr indent="-2286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  <a:defRPr b="1" sz="3600"/>
            </a:lvl3pPr>
            <a:lvl4pPr indent="-2286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4pPr>
            <a:lvl5pPr indent="-2286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52" name="Google Shape;52;p74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680">
          <p15:clr>
            <a:srgbClr val="FBAE40"/>
          </p15:clr>
        </p15:guide>
        <p15:guide id="2" pos="7226">
          <p15:clr>
            <a:srgbClr val="FBAE40"/>
          </p15:clr>
        </p15:guide>
        <p15:guide id="3" pos="8134">
          <p15:clr>
            <a:srgbClr val="FBAE40"/>
          </p15:clr>
        </p15:guide>
        <p15:guide id="4" pos="13010">
          <p15:clr>
            <a:srgbClr val="FBAE40"/>
          </p15:clr>
        </p15:guide>
        <p15:guide id="5" pos="14008">
          <p15:clr>
            <a:srgbClr val="FBAE40"/>
          </p15:clr>
        </p15:guide>
        <p15:guide id="6" pos="14960">
          <p15:clr>
            <a:srgbClr val="FBAE40"/>
          </p15:clr>
        </p15:guide>
        <p15:guide id="7" pos="2350">
          <p15:clr>
            <a:srgbClr val="FBAE40"/>
          </p15:clr>
        </p15:guide>
        <p15:guide id="8" pos="1352">
          <p15:clr>
            <a:srgbClr val="FBAE40"/>
          </p15:clr>
        </p15:guide>
        <p15:guide id="9" pos="400">
          <p15:clr>
            <a:srgbClr val="FBAE40"/>
          </p15:clr>
        </p15:guide>
        <p15:guide id="10" orient="horz" pos="1825">
          <p15:clr>
            <a:srgbClr val="FBAE40"/>
          </p15:clr>
        </p15:guide>
        <p15:guide id="11" orient="horz" pos="1598">
          <p15:clr>
            <a:srgbClr val="FBAE40"/>
          </p15:clr>
        </p15:guide>
        <p15:guide id="12" orient="horz" pos="396">
          <p15:clr>
            <a:srgbClr val="FBAE40"/>
          </p15:clr>
        </p15:guide>
        <p15:guide id="13" orient="horz" pos="7835">
          <p15:clr>
            <a:srgbClr val="FBAE40"/>
          </p15:clr>
        </p15:guide>
        <p15:guide id="14" orient="horz" pos="2869">
          <p15:clr>
            <a:srgbClr val="FBAE40"/>
          </p15:clr>
        </p15:guide>
        <p15:guide id="15" orient="horz" pos="26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">
  <p:cSld name="Záhlaví oddílu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5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5" name="Google Shape;55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825" y="637200"/>
            <a:ext cx="1512000" cy="73694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75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57" name="Google Shape;57;p75"/>
          <p:cNvSpPr/>
          <p:nvPr>
            <p:ph idx="3" type="pic"/>
          </p:nvPr>
        </p:nvSpPr>
        <p:spPr>
          <a:xfrm>
            <a:off x="634999" y="637200"/>
            <a:ext cx="1512000" cy="7380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75"/>
          <p:cNvSpPr txBox="1"/>
          <p:nvPr>
            <p:ph idx="1" type="body"/>
          </p:nvPr>
        </p:nvSpPr>
        <p:spPr>
          <a:xfrm>
            <a:off x="20653375" y="12742863"/>
            <a:ext cx="30956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sz="1800">
                <a:solidFill>
                  <a:schemeClr val="accent6"/>
                </a:solidFill>
              </a:defRPr>
            </a:lvl1pPr>
            <a:lvl2pPr indent="-342900" lvl="1" marL="9144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2pPr>
            <a:lvl3pPr indent="-342900" lvl="2" marL="1371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3pPr>
            <a:lvl4pPr indent="-342900" lvl="3" marL="18288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4pPr>
            <a:lvl5pPr indent="-342900" lvl="4" marL="22860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75"/>
          <p:cNvSpPr txBox="1"/>
          <p:nvPr>
            <p:ph type="title"/>
          </p:nvPr>
        </p:nvSpPr>
        <p:spPr>
          <a:xfrm>
            <a:off x="3730625" y="2536825"/>
            <a:ext cx="8461376" cy="864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0"/>
              <a:buFont typeface="Arial"/>
              <a:buNone/>
              <a:defRPr sz="11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8">
          <p15:clr>
            <a:srgbClr val="FBAE40"/>
          </p15:clr>
        </p15:guide>
        <p15:guide id="2" orient="horz" pos="7042">
          <p15:clr>
            <a:srgbClr val="FBAE40"/>
          </p15:clr>
        </p15:guide>
        <p15:guide id="3" pos="2350">
          <p15:clr>
            <a:srgbClr val="FBAE40"/>
          </p15:clr>
        </p15:guide>
        <p15:guide id="4" pos="7680">
          <p15:clr>
            <a:srgbClr val="FBAE40"/>
          </p15:clr>
        </p15:guide>
        <p15:guide id="5" pos="13010">
          <p15:clr>
            <a:srgbClr val="FBAE40"/>
          </p15:clr>
        </p15:guide>
        <p15:guide id="6" pos="400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320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oddílu 2">
  <p:cSld name="Záhlaví oddílu 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6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2" name="Google Shape;62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5825" y="637200"/>
            <a:ext cx="1512000" cy="73694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6"/>
          <p:cNvSpPr/>
          <p:nvPr>
            <p:ph idx="2" type="pic"/>
          </p:nvPr>
        </p:nvSpPr>
        <p:spPr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76"/>
          <p:cNvSpPr/>
          <p:nvPr>
            <p:ph idx="3" type="pic"/>
          </p:nvPr>
        </p:nvSpPr>
        <p:spPr>
          <a:xfrm>
            <a:off x="634999" y="637200"/>
            <a:ext cx="1512000" cy="738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76"/>
          <p:cNvSpPr txBox="1"/>
          <p:nvPr>
            <p:ph idx="1" type="body"/>
          </p:nvPr>
        </p:nvSpPr>
        <p:spPr>
          <a:xfrm>
            <a:off x="20653375" y="12742863"/>
            <a:ext cx="3095625" cy="72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b="1" sz="1800">
                <a:solidFill>
                  <a:schemeClr val="accent6"/>
                </a:solidFill>
              </a:defRPr>
            </a:lvl1pPr>
            <a:lvl2pPr indent="-342900" lvl="1" marL="9144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2pPr>
            <a:lvl3pPr indent="-342900" lvl="2" marL="1371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3pPr>
            <a:lvl4pPr indent="-342900" lvl="3" marL="18288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4pPr>
            <a:lvl5pPr indent="-342900" lvl="4" marL="22860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 b="1" sz="1800">
                <a:solidFill>
                  <a:schemeClr val="accent6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76"/>
          <p:cNvSpPr txBox="1"/>
          <p:nvPr>
            <p:ph type="title"/>
          </p:nvPr>
        </p:nvSpPr>
        <p:spPr>
          <a:xfrm>
            <a:off x="3730624" y="2536825"/>
            <a:ext cx="16922749" cy="8642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0"/>
              <a:buFont typeface="Arial"/>
              <a:buNone/>
              <a:defRPr sz="2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598">
          <p15:clr>
            <a:srgbClr val="FBAE40"/>
          </p15:clr>
        </p15:guide>
        <p15:guide id="2" orient="horz" pos="7042">
          <p15:clr>
            <a:srgbClr val="FBAE40"/>
          </p15:clr>
        </p15:guide>
        <p15:guide id="3" pos="2350">
          <p15:clr>
            <a:srgbClr val="FBAE40"/>
          </p15:clr>
        </p15:guide>
        <p15:guide id="4" pos="7680">
          <p15:clr>
            <a:srgbClr val="FBAE40"/>
          </p15:clr>
        </p15:guide>
        <p15:guide id="5" pos="13010">
          <p15:clr>
            <a:srgbClr val="FBAE40"/>
          </p15:clr>
        </p15:guide>
        <p15:guide id="6" pos="400">
          <p15:clr>
            <a:srgbClr val="FBAE40"/>
          </p15:clr>
        </p15:guide>
        <p15:guide id="7" pos="14960">
          <p15:clr>
            <a:srgbClr val="FBAE40"/>
          </p15:clr>
        </p15:guide>
        <p15:guide id="8" orient="horz" pos="4320">
          <p15:clr>
            <a:srgbClr val="FBAE40"/>
          </p15:clr>
        </p15:guide>
        <p15:guide id="9" orient="horz" pos="396">
          <p15:clr>
            <a:srgbClr val="FBAE40"/>
          </p15:clr>
        </p15:guide>
        <p15:guide id="10" orient="horz" pos="783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líčové ukazatele">
  <p:cSld name="Klíčové ukazate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7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7"/>
          <p:cNvSpPr txBox="1"/>
          <p:nvPr>
            <p:ph idx="1" type="body"/>
          </p:nvPr>
        </p:nvSpPr>
        <p:spPr>
          <a:xfrm>
            <a:off x="17780174" y="8621713"/>
            <a:ext cx="4457525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77"/>
          <p:cNvSpPr txBox="1"/>
          <p:nvPr>
            <p:ph idx="2" type="body"/>
          </p:nvPr>
        </p:nvSpPr>
        <p:spPr>
          <a:xfrm>
            <a:off x="8915399" y="8621713"/>
            <a:ext cx="5761037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77"/>
          <p:cNvSpPr txBox="1"/>
          <p:nvPr>
            <p:ph idx="3" type="body"/>
          </p:nvPr>
        </p:nvSpPr>
        <p:spPr>
          <a:xfrm>
            <a:off x="17780175" y="4733926"/>
            <a:ext cx="4457525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7"/>
          <p:cNvSpPr txBox="1"/>
          <p:nvPr>
            <p:ph idx="4" type="body"/>
          </p:nvPr>
        </p:nvSpPr>
        <p:spPr>
          <a:xfrm>
            <a:off x="8915400" y="4733925"/>
            <a:ext cx="5761037" cy="20161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"/>
              <a:buNone/>
              <a:defRPr b="1" sz="5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77"/>
          <p:cNvSpPr txBox="1"/>
          <p:nvPr>
            <p:ph idx="5" type="body"/>
          </p:nvPr>
        </p:nvSpPr>
        <p:spPr>
          <a:xfrm>
            <a:off x="15008400" y="8621713"/>
            <a:ext cx="2439813" cy="2302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0"/>
              <a:buFont typeface="Arial"/>
              <a:buNone/>
              <a:defRPr b="1" sz="150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7"/>
          <p:cNvSpPr txBox="1"/>
          <p:nvPr>
            <p:ph idx="6" type="body"/>
          </p:nvPr>
        </p:nvSpPr>
        <p:spPr>
          <a:xfrm>
            <a:off x="3730624" y="8621714"/>
            <a:ext cx="4860000" cy="23025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5000"/>
              <a:buFont typeface="Arial"/>
              <a:buNone/>
              <a:defRPr b="1" sz="15000">
                <a:solidFill>
                  <a:schemeClr val="accent3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7" type="body"/>
          </p:nvPr>
        </p:nvSpPr>
        <p:spPr>
          <a:xfrm>
            <a:off x="15008400" y="4733923"/>
            <a:ext cx="2439813" cy="2303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Arial"/>
              <a:buNone/>
              <a:defRPr b="1" sz="15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8" type="body"/>
          </p:nvPr>
        </p:nvSpPr>
        <p:spPr>
          <a:xfrm>
            <a:off x="3730625" y="4733924"/>
            <a:ext cx="4860000" cy="2303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5000"/>
              <a:buFont typeface="Arial"/>
              <a:buNone/>
              <a:defRPr b="1" sz="15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77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433">
          <p15:clr>
            <a:srgbClr val="FBAE40"/>
          </p15:clr>
        </p15:guide>
        <p15:guide id="2" orient="horz" pos="2075">
          <p15:clr>
            <a:srgbClr val="FBAE40"/>
          </p15:clr>
        </p15:guide>
        <p15:guide id="3" orient="horz" pos="5431">
          <p15:clr>
            <a:srgbClr val="FBAE40"/>
          </p15:clr>
        </p15:guide>
        <p15:guide id="4" orient="horz" pos="6883">
          <p15:clr>
            <a:srgbClr val="FBAE40"/>
          </p15:clr>
        </p15:guide>
        <p15:guide id="5" orient="horz" pos="4252">
          <p15:clr>
            <a:srgbClr val="FBAE40"/>
          </p15:clr>
        </p15:guide>
        <p15:guide id="6" pos="2350">
          <p15:clr>
            <a:srgbClr val="FBAE40"/>
          </p15:clr>
        </p15:guide>
        <p15:guide id="7" pos="5412">
          <p15:clr>
            <a:srgbClr val="FBAE40"/>
          </p15:clr>
        </p15:guide>
        <p15:guide id="8" pos="5616">
          <p15:clr>
            <a:srgbClr val="FBAE40"/>
          </p15:clr>
        </p15:guide>
        <p15:guide id="9" pos="9449">
          <p15:clr>
            <a:srgbClr val="FBAE40"/>
          </p15:clr>
        </p15:guide>
        <p15:guide id="10" pos="9245">
          <p15:clr>
            <a:srgbClr val="FBAE40"/>
          </p15:clr>
        </p15:guide>
        <p15:guide id="11" orient="horz" pos="6701">
          <p15:clr>
            <a:srgbClr val="FBAE40"/>
          </p15:clr>
        </p15:guide>
        <p15:guide id="12" pos="10991">
          <p15:clr>
            <a:srgbClr val="FBAE40"/>
          </p15:clr>
        </p15:guide>
        <p15:guide id="13" pos="11195">
          <p15:clr>
            <a:srgbClr val="FBAE40"/>
          </p15:clr>
        </p15:guide>
        <p15:guide id="14" orient="horz" pos="2982">
          <p15:clr>
            <a:srgbClr val="FBAE40"/>
          </p15:clr>
        </p15:guide>
        <p15:guide id="15" orient="horz" pos="1598">
          <p15:clr>
            <a:srgbClr val="FBAE40"/>
          </p15:clr>
        </p15:guide>
        <p15:guide id="16" orient="horz" pos="396">
          <p15:clr>
            <a:srgbClr val="FBAE40"/>
          </p15:clr>
        </p15:guide>
        <p15:guide id="17" orient="horz" pos="7835">
          <p15:clr>
            <a:srgbClr val="FBAE40"/>
          </p15:clr>
        </p15:guide>
        <p15:guide id="18" pos="1352">
          <p15:clr>
            <a:srgbClr val="FBAE40"/>
          </p15:clr>
        </p15:guide>
        <p15:guide id="19" pos="400">
          <p15:clr>
            <a:srgbClr val="FBAE40"/>
          </p15:clr>
        </p15:guide>
        <p15:guide id="20" pos="14008">
          <p15:clr>
            <a:srgbClr val="FBAE40"/>
          </p15:clr>
        </p15:guide>
        <p15:guide id="21" pos="14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/>
          <p:nvPr/>
        </p:nvSpPr>
        <p:spPr>
          <a:xfrm>
            <a:off x="0" y="0"/>
            <a:ext cx="24384000" cy="13716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35825" y="637200"/>
            <a:ext cx="1512000" cy="7369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1"/>
          <p:cNvSpPr txBox="1"/>
          <p:nvPr/>
        </p:nvSpPr>
        <p:spPr>
          <a:xfrm>
            <a:off x="20653375" y="12742971"/>
            <a:ext cx="309562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cs-CZ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www.newton.university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" type="body"/>
          </p:nvPr>
        </p:nvSpPr>
        <p:spPr>
          <a:xfrm>
            <a:off x="3730624" y="3294063"/>
            <a:ext cx="16922750" cy="9143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826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6pPr>
            <a:lvl7pPr indent="-4826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7pPr>
            <a:lvl8pPr indent="-4826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8pPr>
            <a:lvl9pPr indent="-4826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NTR"/>
                <a:ea typeface="NTR"/>
                <a:cs typeface="NTR"/>
                <a:sym typeface="NTR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0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075">
          <p15:clr>
            <a:srgbClr val="F26B43"/>
          </p15:clr>
        </p15:guide>
        <p15:guide id="2" pos="2350">
          <p15:clr>
            <a:srgbClr val="F26B43"/>
          </p15:clr>
        </p15:guide>
        <p15:guide id="3" pos="14008">
          <p15:clr>
            <a:srgbClr val="F26B43"/>
          </p15:clr>
        </p15:guide>
        <p15:guide id="4" orient="horz" pos="7835">
          <p15:clr>
            <a:srgbClr val="F26B43"/>
          </p15:clr>
        </p15:guide>
        <p15:guide id="5" orient="horz" pos="1598">
          <p15:clr>
            <a:srgbClr val="F26B43"/>
          </p15:clr>
        </p15:guide>
        <p15:guide id="6" orient="horz" pos="396">
          <p15:clr>
            <a:srgbClr val="F26B43"/>
          </p15:clr>
        </p15:guide>
        <p15:guide id="7" pos="400">
          <p15:clr>
            <a:srgbClr val="F26B43"/>
          </p15:clr>
        </p15:guide>
        <p15:guide id="8" pos="14960">
          <p15:clr>
            <a:srgbClr val="F26B43"/>
          </p15:clr>
        </p15:guide>
        <p15:guide id="9" pos="13010">
          <p15:clr>
            <a:srgbClr val="F26B43"/>
          </p15:clr>
        </p15:guide>
        <p15:guide id="10" pos="13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ctrTitle"/>
          </p:nvPr>
        </p:nvSpPr>
        <p:spPr>
          <a:xfrm>
            <a:off x="887412" y="8621715"/>
            <a:ext cx="22609175" cy="803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500"/>
              <a:buNone/>
            </a:pPr>
            <a:r>
              <a:rPr b="1" lang="cs-CZ" sz="6000"/>
              <a:t>Návrh rozhodovacího procesu investičního portfolia</a:t>
            </a:r>
            <a:endParaRPr sz="6000"/>
          </a:p>
        </p:txBody>
      </p:sp>
      <p:sp>
        <p:nvSpPr>
          <p:cNvPr id="121" name="Google Shape;121;p10"/>
          <p:cNvSpPr txBox="1"/>
          <p:nvPr/>
        </p:nvSpPr>
        <p:spPr>
          <a:xfrm>
            <a:off x="887400" y="9741875"/>
            <a:ext cx="12945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Vedoucí práce: </a:t>
            </a:r>
            <a:r>
              <a:rPr lang="cs-CZ" sz="4000">
                <a:solidFill>
                  <a:schemeClr val="lt1"/>
                </a:solidFill>
              </a:rPr>
              <a:t>Ing. Roman Brauner, Ph.D., MBA, LL.M.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Vypracoval: Bc. Fedor Evseev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5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98" name="Google Shape;198;p85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Index ziskovosti</a:t>
            </a:r>
            <a:endParaRPr b="1" sz="5400"/>
          </a:p>
        </p:txBody>
      </p:sp>
      <p:sp>
        <p:nvSpPr>
          <p:cNvPr id="199" name="Google Shape;199;p85"/>
          <p:cNvSpPr txBox="1"/>
          <p:nvPr/>
        </p:nvSpPr>
        <p:spPr>
          <a:xfrm>
            <a:off x="4329112" y="5143235"/>
            <a:ext cx="15725774" cy="17147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7472" l="-321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6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205" name="Google Shape;205;p86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Závěry</a:t>
            </a:r>
            <a:endParaRPr b="1" sz="5400"/>
          </a:p>
        </p:txBody>
      </p:sp>
      <p:sp>
        <p:nvSpPr>
          <p:cNvPr id="206" name="Google Shape;206;p86"/>
          <p:cNvSpPr txBox="1"/>
          <p:nvPr/>
        </p:nvSpPr>
        <p:spPr>
          <a:xfrm>
            <a:off x="3361584" y="2791350"/>
            <a:ext cx="179499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Švýcarsko: silná ekonomika</a:t>
            </a:r>
            <a:r>
              <a:rPr lang="cs-CZ" sz="4000">
                <a:solidFill>
                  <a:schemeClr val="lt1"/>
                </a:solidFill>
              </a:rPr>
              <a:t>,</a:t>
            </a: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nejvyšší HDP, nízká inflace, stabilní trh práce. Česko: významný investiční potenciál, nižší ceny nemovitostí, nízká nezaměstnanost, </a:t>
            </a:r>
            <a:r>
              <a:rPr lang="cs-CZ" sz="4000">
                <a:solidFill>
                  <a:schemeClr val="lt1"/>
                </a:solidFill>
              </a:rPr>
              <a:t>9.8% podíl migrace, vysoké zdanění příjmů z nájmu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Praha: nižší průměrná cena prodeje nemovitostí, příjem z pronájmu od 400 Kč za m², vysoká poptávka na trhu nemovitostí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3. Rozhodovací strom: je nejvíce optimální metoda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4. Index ziskovosti: Kolik korun čistého příjmu generuje každá investovaná koruna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7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212" name="Google Shape;212;p87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Návrh řešení</a:t>
            </a:r>
            <a:endParaRPr b="1" sz="540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lang="cs-CZ" sz="4000"/>
              <a:t>Co by měl investor udělat na základě zjištění z analýz</a:t>
            </a:r>
            <a:endParaRPr sz="4000"/>
          </a:p>
        </p:txBody>
      </p:sp>
      <p:sp>
        <p:nvSpPr>
          <p:cNvPr id="213" name="Google Shape;213;p87"/>
          <p:cNvSpPr txBox="1"/>
          <p:nvPr/>
        </p:nvSpPr>
        <p:spPr>
          <a:xfrm>
            <a:off x="3217041" y="3601475"/>
            <a:ext cx="17949900" cy="6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Používat metodu "Rozhodovacího stromu" v každodenní praxi 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000">
                <a:solidFill>
                  <a:schemeClr val="lt1"/>
                </a:solidFill>
              </a:rPr>
              <a:t>2. Využít konzervativní strategii "držet &amp; pronajímat" po dobu 10 let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000">
                <a:solidFill>
                  <a:schemeClr val="lt1"/>
                </a:solidFill>
              </a:rPr>
              <a:t>3. Zvážit dopady zdanění příjmů z pronájmu v kantonu Bern</a:t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4000">
                <a:solidFill>
                  <a:schemeClr val="lt1"/>
                </a:solidFill>
              </a:rPr>
              <a:t>4</a:t>
            </a:r>
            <a:r>
              <a:rPr b="1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Implementovat kritérium indexu ziskovosti při rozhodování a metod</a:t>
            </a:r>
            <a:r>
              <a:rPr b="1" lang="cs-CZ" sz="4000">
                <a:solidFill>
                  <a:schemeClr val="lt1"/>
                </a:solidFill>
              </a:rPr>
              <a:t>u diskontovaných peněžních toků</a:t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ctrTitle"/>
          </p:nvPr>
        </p:nvSpPr>
        <p:spPr>
          <a:xfrm>
            <a:off x="6735521" y="6137275"/>
            <a:ext cx="16761000" cy="55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200"/>
              <a:buFont typeface="Arial"/>
              <a:buNone/>
            </a:pPr>
            <a:r>
              <a:rPr b="1" lang="cs-CZ"/>
              <a:t>Děkuji za pozornost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730650" y="2747680"/>
            <a:ext cx="169227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cs-CZ" sz="4400">
                <a:solidFill>
                  <a:schemeClr val="lt1"/>
                </a:solidFill>
              </a:rPr>
              <a:t>Cíl: navrhnout rozhodovací proces investičního portfolia nemovitostí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 b="1" sz="3200"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Porovnat makroekonomické ukazatele České republiky, Rakouska a Švýcarska</a:t>
            </a:r>
            <a:r>
              <a:rPr lang="cs-CZ"/>
              <a:t> za rok 2023</a:t>
            </a:r>
            <a:endParaRPr/>
          </a:p>
          <a:p>
            <a:pPr indent="-317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Zhodnotit trh novostaveb v Praze, Vídni a Bernu</a:t>
            </a:r>
            <a:r>
              <a:rPr lang="cs-CZ"/>
              <a:t> v roce 2023</a:t>
            </a:r>
            <a:endParaRPr/>
          </a:p>
          <a:p>
            <a:pPr indent="-317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Odůvodnit navržený proces rozhodování. </a:t>
            </a:r>
            <a:endParaRPr/>
          </a:p>
          <a:p>
            <a:pPr indent="-317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7150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>
                <a:solidFill>
                  <a:schemeClr val="lt1"/>
                </a:solidFill>
              </a:rPr>
              <a:t>Navrhnout co nejefektivnější kritérium pro rozhodování.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8"/>
          <p:cNvSpPr txBox="1"/>
          <p:nvPr>
            <p:ph type="title"/>
          </p:nvPr>
        </p:nvSpPr>
        <p:spPr>
          <a:xfrm>
            <a:off x="390647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/>
              <a:t>Cíle diplomové práce</a:t>
            </a:r>
            <a:endParaRPr b="1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t/>
            </a:r>
            <a:endParaRPr b="1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f7b8419b8_0_0"/>
          <p:cNvSpPr txBox="1"/>
          <p:nvPr>
            <p:ph idx="1" type="body"/>
          </p:nvPr>
        </p:nvSpPr>
        <p:spPr>
          <a:xfrm>
            <a:off x="3730624" y="2913063"/>
            <a:ext cx="16922700" cy="914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klíčové invest. koncepty, teoretický rámec, význam právních a daňových aspektů.</a:t>
            </a:r>
            <a:endParaRPr/>
          </a:p>
          <a:p>
            <a:pPr indent="-317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srovnání makro ukazatelů a r. dat, případové studie bytových jednotek v Praze, Vídni a Bernu.</a:t>
            </a:r>
            <a:endParaRPr/>
          </a:p>
          <a:p>
            <a:pPr indent="-317500" lvl="1" marL="5715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/>
          </a:p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vl. rozhodovací proces, aplikace DCF.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71500" lvl="1" marL="571500" rtl="0" algn="l">
              <a:spcBef>
                <a:spcPts val="0"/>
              </a:spcBef>
              <a:spcAft>
                <a:spcPts val="0"/>
              </a:spcAft>
              <a:buSzPts val="4000"/>
              <a:buChar char="•"/>
            </a:pPr>
            <a:r>
              <a:rPr lang="cs-CZ"/>
              <a:t>Závěrečná syntéza a doporučení.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35" name="Google Shape;135;g35f7b8419b8_0_0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S</a:t>
            </a:r>
            <a:r>
              <a:rPr lang="cs-CZ"/>
              <a:t>truktura práce, použité nástroje</a:t>
            </a:r>
            <a:endParaRPr/>
          </a:p>
        </p:txBody>
      </p:sp>
      <p:sp>
        <p:nvSpPr>
          <p:cNvPr id="136" name="Google Shape;136;g35f7b8419b8_0_0"/>
          <p:cNvSpPr txBox="1"/>
          <p:nvPr/>
        </p:nvSpPr>
        <p:spPr>
          <a:xfrm>
            <a:off x="4168175" y="9517975"/>
            <a:ext cx="14869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600">
                <a:solidFill>
                  <a:schemeClr val="lt1"/>
                </a:solidFill>
              </a:rPr>
              <a:t>Makroekonomická a realitní analýza, Metoda (DCF), Rozhodovací strom</a:t>
            </a:r>
            <a:endParaRPr sz="1000"/>
          </a:p>
        </p:txBody>
      </p:sp>
      <p:sp>
        <p:nvSpPr>
          <p:cNvPr id="137" name="Google Shape;137;g35f7b8419b8_0_0"/>
          <p:cNvSpPr txBox="1"/>
          <p:nvPr/>
        </p:nvSpPr>
        <p:spPr>
          <a:xfrm>
            <a:off x="1051400" y="2913075"/>
            <a:ext cx="1838100" cy="81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T.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A.</a:t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N.</a:t>
            </a:r>
            <a:endParaRPr sz="4000">
              <a:solidFill>
                <a:schemeClr val="lt1"/>
              </a:solidFill>
            </a:endParaRPr>
          </a:p>
        </p:txBody>
      </p:sp>
      <p:pic>
        <p:nvPicPr>
          <p:cNvPr id="138" name="Google Shape;138;g35f7b8419b8_0_0" title="book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424" y="9201625"/>
            <a:ext cx="12192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7b8419b8_0_37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Představení řešeného problému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45" name="Google Shape;145;g35f7b8419b8_0_37"/>
          <p:cNvGraphicFramePr/>
          <p:nvPr/>
        </p:nvGraphicFramePr>
        <p:xfrm>
          <a:off x="4035025" y="2775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{D223AB8D-21B2-4C53-9674-DB70783883F8}</a:tableStyleId>
              </a:tblPr>
              <a:tblGrid>
                <a:gridCol w="5671675"/>
                <a:gridCol w="11122950"/>
              </a:tblGrid>
              <a:tr h="421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Parametr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Specifikace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Typ investora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Fyzická osoba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Kapitál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8,5–12 mil. Kč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Investiční horizont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10 let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Zaměření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Rezidenční byt 2+kk, 45–50 m², novostavba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Lokalita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Praha, Vídeň, Bern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Požadavky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Parkovací stání, garáž, sklep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Investiční cíle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Dlouhodobé zhodnocení kapitálu, pravidelný příjem, prodej po 10 letech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Kritéria rozhodování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Finanční ukazatele (NPV, IRR, PI, ROI, cash flow)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7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3000">
                          <a:solidFill>
                            <a:schemeClr val="lt1"/>
                          </a:solidFill>
                        </a:rPr>
                        <a:t>Klíčová otázka</a:t>
                      </a:r>
                      <a:endParaRPr b="1"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000">
                          <a:solidFill>
                            <a:schemeClr val="lt1"/>
                          </a:solidFill>
                        </a:rPr>
                        <a:t>Která lokalita nabízí nejlepší poměr výnosnosti a rizika?</a:t>
                      </a:r>
                      <a:endParaRPr sz="3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51" name="Google Shape;151;p19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M</a:t>
            </a:r>
            <a:r>
              <a:rPr b="1" lang="cs-CZ" sz="5400"/>
              <a:t>akroekonomické ukazatele v roce 2023: </a:t>
            </a:r>
            <a:br>
              <a:rPr b="1" lang="cs-CZ" sz="5400"/>
            </a:br>
            <a:r>
              <a:rPr b="1" lang="cs-CZ" sz="5400"/>
              <a:t>Česká</a:t>
            </a:r>
            <a:r>
              <a:rPr b="1" lang="cs-CZ" sz="5400"/>
              <a:t> republika, Rakousko, Švýcarsko </a:t>
            </a:r>
            <a:endParaRPr sz="5400"/>
          </a:p>
        </p:txBody>
      </p:sp>
      <p:sp>
        <p:nvSpPr>
          <p:cNvPr id="152" name="Google Shape;152;p19"/>
          <p:cNvSpPr/>
          <p:nvPr/>
        </p:nvSpPr>
        <p:spPr>
          <a:xfrm>
            <a:off x="9486900" y="5581650"/>
            <a:ext cx="23812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9"/>
          <p:cNvSpPr/>
          <p:nvPr/>
        </p:nvSpPr>
        <p:spPr>
          <a:xfrm>
            <a:off x="1623335" y="12115598"/>
            <a:ext cx="21137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2400">
                <a:solidFill>
                  <a:schemeClr val="lt1"/>
                </a:solidFill>
              </a:rPr>
              <a:t>Vlastní zpracování dle </a:t>
            </a:r>
            <a:r>
              <a:rPr b="0" i="1" lang="cs-CZ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ČSÚ, ČNB, Statistik.at, Bundesamt fur Statistik, Worldeconomics</a:t>
            </a:r>
            <a:r>
              <a:rPr i="1" lang="cs-CZ" sz="2400">
                <a:solidFill>
                  <a:schemeClr val="lt1"/>
                </a:solidFill>
              </a:rPr>
              <a:t> (2024)</a:t>
            </a:r>
            <a:r>
              <a:rPr b="0" i="1" lang="cs-CZ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The World Bank Group</a:t>
            </a:r>
            <a:r>
              <a:rPr i="1" lang="cs-CZ" sz="2400">
                <a:solidFill>
                  <a:schemeClr val="lt1"/>
                </a:solidFill>
              </a:rPr>
              <a:t> (2025) # - místo v ratingu The World Bank ke dni 10.04.2025, </a:t>
            </a:r>
            <a:r>
              <a:rPr i="1" lang="cs-CZ" sz="2400">
                <a:solidFill>
                  <a:schemeClr val="lt1"/>
                </a:solidFill>
              </a:rPr>
              <a:t>*Ceny v USD. I. – Import; E. – Export;  </a:t>
            </a:r>
            <a:endParaRPr b="0" i="0" sz="8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19"/>
          <p:cNvGraphicFramePr/>
          <p:nvPr/>
        </p:nvGraphicFramePr>
        <p:xfrm>
          <a:off x="1830029" y="23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{18BC05FA-49D2-4287-8DBF-CF6978FCE54F}</a:tableStyleId>
              </a:tblPr>
              <a:tblGrid>
                <a:gridCol w="5212575"/>
                <a:gridCol w="5212575"/>
                <a:gridCol w="5212575"/>
                <a:gridCol w="5212575"/>
              </a:tblGrid>
              <a:tr h="95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Kategorie</a:t>
                      </a:r>
                      <a:endParaRPr b="0"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Česká Republika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Rakousko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Švýcarsko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3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HDP (mld. USD)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343.2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(#44)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530.5 (#29)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870 (#20)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3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Inflace (%)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.8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3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Nezaměstnanost (%)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3.7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5.1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8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Obchodní bilance </a:t>
                      </a:r>
                      <a:endParaRPr b="0" sz="36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I.: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194.3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E.: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199.7 (</a:t>
                      </a:r>
                      <a:r>
                        <a:rPr lang="cs-CZ" sz="3600">
                          <a:solidFill>
                            <a:srgbClr val="00FF00"/>
                          </a:solidFill>
                        </a:rPr>
                        <a:t>↑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5.5)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I.: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225.3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E.: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223.2 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cs-CZ" sz="3600">
                          <a:solidFill>
                            <a:srgbClr val="FF0000"/>
                          </a:solidFill>
                        </a:rPr>
                        <a:t>↓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 2.2)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I.: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391.0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E.: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449.3 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(</a:t>
                      </a:r>
                      <a:r>
                        <a:rPr lang="cs-CZ" sz="3600">
                          <a:solidFill>
                            <a:srgbClr val="00FF00"/>
                          </a:solidFill>
                        </a:rPr>
                        <a:t>↑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 58.3)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28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Demografie (mln.)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90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129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.</a:t>
                      </a: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96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9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Podíl migrace na celk. počtu obyvatel (%)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9.8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19.7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25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1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b="0" i="0" lang="cs-CZ" sz="36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Urbanizace (%)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74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67.4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600"/>
                        <a:buFont typeface="Arial"/>
                        <a:buNone/>
                      </a:pPr>
                      <a:r>
                        <a:rPr lang="cs-CZ" sz="3600">
                          <a:solidFill>
                            <a:schemeClr val="lt1"/>
                          </a:solidFill>
                        </a:rPr>
                        <a:t>73</a:t>
                      </a:r>
                      <a:endParaRPr b="0" sz="36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55" name="Google Shape;15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6739" y="2384425"/>
            <a:ext cx="1701011" cy="98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86199" y="2384425"/>
            <a:ext cx="994125" cy="99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63987" y="2373700"/>
            <a:ext cx="1491186" cy="99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0b06a1d36_0_0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Hlavní zjištění z analýz 01 - makro</a:t>
            </a:r>
            <a:endParaRPr/>
          </a:p>
        </p:txBody>
      </p:sp>
      <p:graphicFrame>
        <p:nvGraphicFramePr>
          <p:cNvPr id="164" name="Google Shape;164;g360b06a1d36_0_0"/>
          <p:cNvGraphicFramePr/>
          <p:nvPr/>
        </p:nvGraphicFramePr>
        <p:xfrm>
          <a:off x="887675" y="241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{18BC05FA-49D2-4287-8DBF-CF6978FCE54F}</a:tableStyleId>
              </a:tblPr>
              <a:tblGrid>
                <a:gridCol w="5379100"/>
                <a:gridCol w="9500775"/>
                <a:gridCol w="7388200"/>
              </a:tblGrid>
              <a:tr h="1500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accent1"/>
                          </a:solidFill>
                        </a:rPr>
                        <a:t>Lokalita</a:t>
                      </a:r>
                      <a:endParaRPr b="1" sz="4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accent1"/>
                          </a:solidFill>
                        </a:rPr>
                        <a:t>Klíčové výhody</a:t>
                      </a:r>
                      <a:endParaRPr b="1" sz="4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accent1"/>
                          </a:solidFill>
                        </a:rPr>
                        <a:t>Rizika / Upozornění</a:t>
                      </a:r>
                      <a:endParaRPr b="1" sz="40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0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lt1"/>
                          </a:solidFill>
                        </a:rPr>
                        <a:t>Švýcarsko (Bern)</a:t>
                      </a:r>
                      <a:endParaRPr b="1"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4000">
                          <a:solidFill>
                            <a:schemeClr val="lt1"/>
                          </a:solidFill>
                        </a:rPr>
                        <a:t>Nejvyšší HDP (870 mld. USD), inflace 2,1 %, silný export → stabilní výnosy, nízký diskont</a:t>
                      </a:r>
                      <a:endParaRPr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lt1"/>
                          </a:solidFill>
                        </a:rPr>
                        <a:t>Vysoké zdanění příjmů z nájmu až 41,2 %</a:t>
                      </a:r>
                      <a:endParaRPr b="1"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lt1"/>
                          </a:solidFill>
                        </a:rPr>
                        <a:t>ČR (Praha)</a:t>
                      </a:r>
                      <a:endParaRPr b="1"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4000">
                          <a:solidFill>
                            <a:schemeClr val="lt1"/>
                          </a:solidFill>
                        </a:rPr>
                        <a:t>Nízká nezaměstnanost (3,7 %), urbanizace 74 % → potenciál růstu</a:t>
                      </a:r>
                      <a:endParaRPr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4000">
                          <a:solidFill>
                            <a:schemeClr val="lt1"/>
                          </a:solidFill>
                        </a:rPr>
                        <a:t>Vyšší inflace (10,7 %), cenová volatilita</a:t>
                      </a:r>
                      <a:endParaRPr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9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4000">
                          <a:solidFill>
                            <a:schemeClr val="lt1"/>
                          </a:solidFill>
                        </a:rPr>
                        <a:t>Rakousko (Vídeň)</a:t>
                      </a:r>
                      <a:endParaRPr b="1"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4000">
                          <a:solidFill>
                            <a:schemeClr val="lt1"/>
                          </a:solidFill>
                        </a:rPr>
                        <a:t>Vyvážené prostředí → stabilita</a:t>
                      </a:r>
                      <a:endParaRPr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4000">
                          <a:solidFill>
                            <a:schemeClr val="lt1"/>
                          </a:solidFill>
                        </a:rPr>
                        <a:t>Vyšší nezaměstnanost (5,1 %), deficit obchodní bilance</a:t>
                      </a:r>
                      <a:endParaRPr sz="4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0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70" name="Google Shape;170;p20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b="1" lang="cs-CZ" sz="5400"/>
              <a:t>Analýza realitního trhu: v Praze, Vídni a Bernu v roce 2023</a:t>
            </a:r>
            <a:endParaRPr sz="5400"/>
          </a:p>
        </p:txBody>
      </p:sp>
      <p:sp>
        <p:nvSpPr>
          <p:cNvPr id="171" name="Google Shape;171;p20"/>
          <p:cNvSpPr/>
          <p:nvPr/>
        </p:nvSpPr>
        <p:spPr>
          <a:xfrm>
            <a:off x="1505855" y="10972700"/>
            <a:ext cx="2113732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s-CZ" sz="2400">
                <a:solidFill>
                  <a:schemeClr val="lt1"/>
                </a:solidFill>
              </a:rPr>
              <a:t>Vlastní zpracování dle </a:t>
            </a:r>
            <a:r>
              <a:rPr b="0" i="1" lang="cs-CZ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ČSÚ (2024</a:t>
            </a:r>
            <a:r>
              <a:rPr i="1" lang="cs-CZ" sz="2400">
                <a:solidFill>
                  <a:schemeClr val="lt1"/>
                </a:solidFill>
              </a:rPr>
              <a:t>)</a:t>
            </a:r>
            <a:r>
              <a:rPr b="0" i="1" lang="cs-CZ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ČNB (20</a:t>
            </a:r>
            <a:r>
              <a:rPr i="1" lang="cs-CZ" sz="2400">
                <a:solidFill>
                  <a:schemeClr val="lt1"/>
                </a:solidFill>
              </a:rPr>
              <a:t>24)</a:t>
            </a:r>
            <a:r>
              <a:rPr b="0" i="1" lang="cs-CZ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Statistik.at (2024), Bundesamt fur Statistik (2024), Worldeconomics (2024)</a:t>
            </a:r>
            <a:r>
              <a:rPr i="1" lang="cs-CZ" sz="2400">
                <a:solidFill>
                  <a:schemeClr val="lt1"/>
                </a:solidFill>
              </a:rPr>
              <a:t>. </a:t>
            </a:r>
            <a:r>
              <a:rPr i="1" lang="cs-CZ" sz="2400">
                <a:solidFill>
                  <a:schemeClr val="lt1"/>
                </a:solidFill>
              </a:rPr>
              <a:t>*Ceny v českých korunách.Kurz měn Eura a Švýcarského franku aktuální ke dni: 29.12.2023 (viz. ČNB).</a:t>
            </a:r>
            <a:endParaRPr b="0" i="0" sz="6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2" name="Google Shape;172;p20"/>
          <p:cNvGraphicFramePr/>
          <p:nvPr/>
        </p:nvGraphicFramePr>
        <p:xfrm>
          <a:off x="1505855" y="3228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{18BC05FA-49D2-4287-8DBF-CF6978FCE54F}</a:tableStyleId>
              </a:tblPr>
              <a:tblGrid>
                <a:gridCol w="5212575"/>
                <a:gridCol w="5212575"/>
                <a:gridCol w="5212575"/>
                <a:gridCol w="5212575"/>
              </a:tblGrid>
              <a:tr h="1042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Kategorie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Praha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Vídeň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Bern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Průměrná cena prodeje (Kč/m²)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154 990,-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121 276,-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r>
                        <a:rPr lang="cs-CZ" sz="3900">
                          <a:solidFill>
                            <a:schemeClr val="lt1"/>
                          </a:solidFill>
                        </a:rPr>
                        <a:t>0 092</a:t>
                      </a: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,-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Průměrná cena nájemného (Kč/m²)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400,6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479,67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691,22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Doba nabízení nemovitostí (dni)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67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Index Cen nemovitostí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217,0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211,26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cs-CZ" sz="39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116,6</a:t>
                      </a:r>
                      <a:endParaRPr sz="49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222750" marB="222750" marR="222750" marL="222750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3" name="Google Shape;173;p20"/>
          <p:cNvSpPr/>
          <p:nvPr/>
        </p:nvSpPr>
        <p:spPr>
          <a:xfrm>
            <a:off x="9220200" y="6699935"/>
            <a:ext cx="1847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cs-CZ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0549" y="3217875"/>
            <a:ext cx="1580451" cy="1053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40481" y="3228600"/>
            <a:ext cx="1822470" cy="105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02525" y="3217875"/>
            <a:ext cx="1053624" cy="105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a3948b75_0_16"/>
          <p:cNvSpPr txBox="1"/>
          <p:nvPr>
            <p:ph type="title"/>
          </p:nvPr>
        </p:nvSpPr>
        <p:spPr>
          <a:xfrm>
            <a:off x="3730624" y="637200"/>
            <a:ext cx="16922700" cy="189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Hlavní zjištění z analýz 02 - realitní</a:t>
            </a:r>
            <a:endParaRPr/>
          </a:p>
        </p:txBody>
      </p:sp>
      <p:sp>
        <p:nvSpPr>
          <p:cNvPr id="183" name="Google Shape;183;g35fa3948b75_0_16"/>
          <p:cNvSpPr txBox="1"/>
          <p:nvPr>
            <p:ph idx="1" type="body"/>
          </p:nvPr>
        </p:nvSpPr>
        <p:spPr>
          <a:xfrm>
            <a:off x="3835400" y="4056069"/>
            <a:ext cx="169227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Praha: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Vídeň: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Bern: </a:t>
            </a:r>
            <a:endParaRPr/>
          </a:p>
        </p:txBody>
      </p:sp>
      <p:sp>
        <p:nvSpPr>
          <p:cNvPr id="184" name="Google Shape;184;g35fa3948b75_0_16"/>
          <p:cNvSpPr txBox="1"/>
          <p:nvPr>
            <p:ph idx="1" type="body"/>
          </p:nvPr>
        </p:nvSpPr>
        <p:spPr>
          <a:xfrm>
            <a:off x="7083425" y="4056069"/>
            <a:ext cx="16922700" cy="45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Nejrychlejší růst cen, ale nižší nájemné. Vyšší volatilita.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Vyvážený trh, solidní růst i výnosy z nájmu.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-CZ"/>
              <a:t>Vysoké ceny i nájemné, ale pomalejší růst – stabilní trh.</a:t>
            </a:r>
            <a:endParaRPr/>
          </a:p>
        </p:txBody>
      </p:sp>
      <p:sp>
        <p:nvSpPr>
          <p:cNvPr id="185" name="Google Shape;185;g35fa3948b75_0_16"/>
          <p:cNvSpPr txBox="1"/>
          <p:nvPr/>
        </p:nvSpPr>
        <p:spPr>
          <a:xfrm>
            <a:off x="3535075" y="9219425"/>
            <a:ext cx="1692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000">
                <a:solidFill>
                  <a:schemeClr val="lt1"/>
                </a:solidFill>
              </a:rPr>
              <a:t>Praha nabízí růstový potenciál, Vídeň stabilitu a vyváženost, Bern vysoký výnos z nájmu s nižší dynamikou cen. Výběr závisí na toleranci k riziku a strategii výnosu.</a:t>
            </a:r>
            <a:endParaRPr sz="4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4"/>
          <p:cNvSpPr txBox="1"/>
          <p:nvPr>
            <p:ph idx="11" type="ftr"/>
          </p:nvPr>
        </p:nvSpPr>
        <p:spPr>
          <a:xfrm>
            <a:off x="634999" y="12742971"/>
            <a:ext cx="20018375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-CZ"/>
              <a:t>NEWTON University: University for life</a:t>
            </a:r>
            <a:endParaRPr/>
          </a:p>
        </p:txBody>
      </p:sp>
      <p:sp>
        <p:nvSpPr>
          <p:cNvPr id="191" name="Google Shape;191;p84"/>
          <p:cNvSpPr txBox="1"/>
          <p:nvPr>
            <p:ph type="title"/>
          </p:nvPr>
        </p:nvSpPr>
        <p:spPr>
          <a:xfrm>
            <a:off x="3730624" y="637200"/>
            <a:ext cx="16922750" cy="1899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</a:pPr>
            <a:r>
              <a:rPr b="1" lang="cs-CZ" sz="5400"/>
              <a:t>Rozhodovací strom</a:t>
            </a:r>
            <a:endParaRPr b="1" sz="5400"/>
          </a:p>
        </p:txBody>
      </p:sp>
      <p:sp>
        <p:nvSpPr>
          <p:cNvPr id="192" name="Google Shape;192;p84"/>
          <p:cNvSpPr txBox="1"/>
          <p:nvPr/>
        </p:nvSpPr>
        <p:spPr>
          <a:xfrm>
            <a:off x="1919284" y="2536825"/>
            <a:ext cx="17949865" cy="9325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Výhody: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snadný pro práci realitních makléřů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maximálně dostupný pro pochopení investorům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- přehledně představuje možné volby a jejich důsledky a pomáhá vybrat nejlepší řešení pro složité úkoly.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3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John W. Tukey - britský statistik a matematik (1963)</a:t>
            </a:r>
            <a:endParaRPr b="0" i="0" sz="3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36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- strojové učení, zejména v oblasti klasifikace a predikce</a:t>
            </a:r>
            <a:endParaRPr b="0" i="0" sz="3600" u="none" cap="none" strike="noStrike">
              <a:solidFill>
                <a:srgbClr val="BFBF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WTON University PPT 16:9 (tmavě modré pozadí)">
  <a:themeElements>
    <a:clrScheme name="Newton University">
      <a:dk1>
        <a:srgbClr val="000000"/>
      </a:dk1>
      <a:lt1>
        <a:srgbClr val="FFFFFF"/>
      </a:lt1>
      <a:dk2>
        <a:srgbClr val="051F3C"/>
      </a:dk2>
      <a:lt2>
        <a:srgbClr val="F3F3F3"/>
      </a:lt2>
      <a:accent1>
        <a:srgbClr val="00AEEF"/>
      </a:accent1>
      <a:accent2>
        <a:srgbClr val="F7941D"/>
      </a:accent2>
      <a:accent3>
        <a:srgbClr val="ED1A3D"/>
      </a:accent3>
      <a:accent4>
        <a:srgbClr val="4A56A6"/>
      </a:accent4>
      <a:accent5>
        <a:srgbClr val="051F3C"/>
      </a:accent5>
      <a:accent6>
        <a:srgbClr val="828F9E"/>
      </a:accent6>
      <a:hlink>
        <a:srgbClr val="00AEEF"/>
      </a:hlink>
      <a:folHlink>
        <a:srgbClr val="00AEE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2022-05-10T07:25:03Z</dcterms:created>
  <dc:creator>Michal Stružka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db9e61-aac5-4f6e-805d-ceb8cb9983a1_Enabled">
    <vt:lpwstr>true</vt:lpwstr>
  </property>
  <property fmtid="{D5CDD505-2E9C-101B-9397-08002B2CF9AE}" pid="3" name="MSIP_Label_29db9e61-aac5-4f6e-805d-ceb8cb9983a1_SetDate">
    <vt:lpwstr>2024-05-20T08:42:52Z</vt:lpwstr>
  </property>
  <property fmtid="{D5CDD505-2E9C-101B-9397-08002B2CF9AE}" pid="4" name="MSIP_Label_29db9e61-aac5-4f6e-805d-ceb8cb9983a1_Method">
    <vt:lpwstr>Standard</vt:lpwstr>
  </property>
  <property fmtid="{D5CDD505-2E9C-101B-9397-08002B2CF9AE}" pid="5" name="MSIP_Label_29db9e61-aac5-4f6e-805d-ceb8cb9983a1_Name">
    <vt:lpwstr>UniCredit - Internal Use Only - no visual markings</vt:lpwstr>
  </property>
  <property fmtid="{D5CDD505-2E9C-101B-9397-08002B2CF9AE}" pid="6" name="MSIP_Label_29db9e61-aac5-4f6e-805d-ceb8cb9983a1_SiteId">
    <vt:lpwstr>2cc49ce9-66a1-41ac-a96b-bdc54247696a</vt:lpwstr>
  </property>
  <property fmtid="{D5CDD505-2E9C-101B-9397-08002B2CF9AE}" pid="7" name="MSIP_Label_29db9e61-aac5-4f6e-805d-ceb8cb9983a1_ActionId">
    <vt:lpwstr>7938d9c9-823a-435c-9259-2188a7e24141</vt:lpwstr>
  </property>
  <property fmtid="{D5CDD505-2E9C-101B-9397-08002B2CF9AE}" pid="8" name="MSIP_Label_29db9e61-aac5-4f6e-805d-ceb8cb9983a1_ContentBits">
    <vt:lpwstr>0</vt:lpwstr>
  </property>
</Properties>
</file>