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jpg" ContentType="image/jpeg"/>
  <Override PartName="/ppt/slides/slide2.xml" ContentType="application/vnd.openxmlformats-officedocument.presentationml.slide+xml"/>
  <Override PartName="/ppt/diagrams/colors3.xml" ContentType="application/vnd.openxmlformats-officedocument.drawingml.diagramColors+xml"/>
  <Override PartName="/ppt/diagrams/data3.xml" ContentType="application/vnd.openxmlformats-officedocument.drawingml.diagramData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diagrams/layout2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ata2.xml" ContentType="application/vnd.openxmlformats-officedocument.drawingml.diagramData+xml"/>
  <Override PartName="/ppt/notesslides/notesslide5.xml" ContentType="application/vnd.openxmlformats-officedocument.presentationml.notesSlide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notesslides/notesslide4.xml" ContentType="application/vnd.openxmlformats-officedocument.presentationml.notesSlide+xml"/>
  <Override PartName="/ppt/diagrams/quickstyle3.xml" ContentType="application/vnd.openxmlformats-officedocument.drawingml.diagramStyle+xml"/>
  <Override PartName="/ppt/diagrams/drawing3.xml" ContentType="application/vnd.ms-office.drawingml.diagramDrawing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notesMasterIdLst>
    <p:notesMasterId r:id="rId2"/>
  </p:notesMasterIdLst>
  <p:sldIdLst>
    <p:sldId id="256" r:id="rId3"/>
    <p:sldId id="263" r:id="rId4"/>
    <p:sldId id="264" r:id="rId5"/>
    <p:sldId id="265" r:id="rId6"/>
    <p:sldId id="266" r:id="rId7"/>
    <p:sldId id="267" r:id="rId8"/>
    <p:sldId id="269" r:id="rId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60" userDrawn="1">
          <p15:clr>
            <a:srgbClr val="A4A3A4"/>
          </p15:clr>
        </p15:guide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14"/>
  </p:normalViewPr>
  <p:slideViewPr>
    <p:cSldViewPr snapToGrid="0" snapToObjects="1">
      <p:cViewPr>
        <p:scale>
          <a:sx n="122" d="100"/>
          <a:sy n="122" d="100"/>
        </p:scale>
        <p:origin x="-11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3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en-US"/>
          </a:p>
          <a:p>
            <a:pPr lvl="1"/>
            <a:r>
              <a:rPr lang="ru-RU" altLang="en-US"/>
              <a:t>Второй уровень</a:t>
            </a:r>
            <a:endParaRPr lang="en-US"/>
          </a:p>
          <a:p>
            <a:pPr lvl="2"/>
            <a:r>
              <a:rPr lang="ru-RU" altLang="en-US"/>
              <a:t>Третий уровень</a:t>
            </a:r>
            <a:endParaRPr lang="en-US"/>
          </a:p>
          <a:p>
            <a:pPr lvl="3"/>
            <a:r>
              <a:rPr lang="ru-RU" altLang="en-US"/>
              <a:t>Четвертый уровень</a:t>
            </a:r>
            <a:endParaRPr lang="en-US"/>
          </a:p>
          <a:p>
            <a:pPr lvl="4"/>
            <a:r>
              <a:rPr lang="ru-RU" altLang="en-US"/>
              <a:t>Пятый уровень</a:t>
            </a:r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728F79A-277D-4155-84D2-0A72EB9E7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1EA8D6E-6843-493D-B12D-FF0D2A8CA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BF8C980-ECAF-4EFB-A1FA-E8CD6EA05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E9A5952-54AD-4238-8E2E-DF23EDD11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D210FB6-2F70-416E-A60C-31528E2B8A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7CD313-F763-47B2-996C-4EACB64FA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8C620A5-50AA-416E-96EA-D09D57CAF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V="1">
            <a:off x="5541054" y="2505113"/>
            <a:ext cx="6674761" cy="32285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V="1">
            <a:off x="19052" y="2299011"/>
            <a:ext cx="6674761" cy="32285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476157"/>
            <a:ext cx="12172948" cy="601495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19349" y="1673658"/>
            <a:ext cx="9167815" cy="4135005"/>
          </a:xfrm>
          <a:prstGeom prst="rect">
            <a:avLst/>
          </a:prstGeom>
          <a:solidFill>
            <a:schemeClr val="tx2">
              <a:alpha val="94000"/>
            </a:schemeClr>
          </a:solidFill>
          <a:ln>
            <a:noFill/>
          </a:ln>
          <a:effectLst>
            <a:outerShdw blurRad="1270000" dist="50800" dir="5400000" algn="ctr" rotWithShape="0">
              <a:schemeClr val="accent5">
                <a:lumMod val="20000"/>
                <a:lumOff val="80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678955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415863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0" y="4468813"/>
            <a:ext cx="12196763" cy="1339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12" name="Slide Number Placeholder 5"/>
          <p:cNvSpPr txBox="1"/>
          <p:nvPr/>
        </p:nvSpPr>
        <p:spPr>
          <a:xfrm flipH="1">
            <a:off x="21494460" y="6356349"/>
            <a:ext cx="2742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0" y="5514975"/>
            <a:ext cx="12192000" cy="1339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0" y="5514975"/>
            <a:ext cx="12192000" cy="1339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 rot="10800000">
            <a:off x="0" y="-68263"/>
            <a:ext cx="12192000" cy="177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92000" cy="11160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90000"/>
                <a:lumOff val="10000"/>
              </a:schemeClr>
            </a:gs>
            <a:gs pos="54000">
              <a:schemeClr val="tx2"/>
            </a:gs>
            <a:gs pos="100000">
              <a:schemeClr val="accent6">
                <a:lumMod val="50000"/>
              </a:schemeClr>
            </a:gs>
            <a:gs pos="100000">
              <a:schemeClr val="accent6"/>
            </a:gs>
          </a:gsLst>
          <a:lin ang="189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rcRect b="63181"/>
          <a:stretch/>
        </p:blipFill>
        <p:spPr>
          <a:xfrm rot="16200000" flipV="1">
            <a:off x="-2966155" y="2966155"/>
            <a:ext cx="6858000" cy="9256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BA52180-6A41-4E62-B203-74DFCDFC3F57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utoShape 3"/>
          <p:cNvSpPr>
            <a:spLocks noChangeAspect="1" noChangeArrowheads="1" noTextEdit="1"/>
          </p:cNvSpPr>
          <p:nvPr/>
        </p:nvSpPr>
        <p:spPr bwMode="auto">
          <a:xfrm>
            <a:off x="0" y="5080000"/>
            <a:ext cx="12192000" cy="177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rcRect l="5" r="49327" b="63181"/>
          <a:stretch/>
        </p:blipFill>
        <p:spPr>
          <a:xfrm rot="16200000" flipH="1" flipV="1">
            <a:off x="-1274516" y="4659599"/>
            <a:ext cx="3474720" cy="9256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661187" y="207318"/>
            <a:ext cx="8213766" cy="2387600"/>
          </a:xfrm>
        </p:spPr>
        <p:txBody>
          <a:bodyPr/>
          <a:lstStyle/>
          <a:p>
            <a:r>
              <a:rPr lang="ru-RU" dirty="0">
                <a:solidFill>
                  <a:srgbClr val="07ECFF"/>
                </a:solidFill>
              </a:rPr>
              <a:t>Приложение терминала охранника</a:t>
            </a:r>
            <a:endParaRPr lang="x-none" dirty="0">
              <a:solidFill>
                <a:srgbClr val="07ECFF"/>
              </a:solidFill>
            </a:endParaRP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4489016" y="4831035"/>
            <a:ext cx="8213766" cy="1655762"/>
          </a:xfrm>
        </p:spPr>
        <p:txBody>
          <a:bodyPr/>
          <a:lstStyle/>
          <a:p>
            <a:r>
              <a:rPr lang="ru-RU" dirty="0" smtClean="0"/>
              <a:t>Смыслов Евгений</a:t>
            </a:r>
          </a:p>
          <a:p>
            <a:r>
              <a:rPr lang="ru-RU" dirty="0" smtClean="0"/>
              <a:t>2023-ФГиИБ-ИСиТ-1б</a:t>
            </a:r>
            <a:endParaRPr 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1492257" y="386619"/>
            <a:ext cx="10515600" cy="773112"/>
          </a:xfrm>
        </p:spPr>
        <p:txBody>
          <a:bodyPr>
            <a:normAutofit/>
          </a:bodyPr>
          <a:lstStyle/>
          <a:p>
            <a:r>
              <a:rPr lang="ru-RU" sz="3600" dirty="0"/>
              <a:t>Описание цели и задачи разработки приложения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592464" y="1749182"/>
            <a:ext cx="10515600" cy="4439994"/>
          </a:xfrm>
        </p:spPr>
        <p:txBody>
          <a:bodyPr>
            <a:normAutofit/>
          </a:bodyPr>
          <a:lstStyle/>
          <a:p>
            <a:r>
              <a:rPr lang="ru-RU" sz="2000" dirty="0"/>
              <a:t>Основная цель создания приложения заключается в повышении эффективности работы охранников и обеспечении более высокого уровня безопасности. Задачи данного приложения включают в себя автоматизацию процессов, улучшение оперативности реагирования на происшествия, усовершенствование взаимодействия между охранниками и клиентами, а также обеспечение надежной и безопасной обработки и хранения 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1406287" y="613265"/>
            <a:ext cx="10515600" cy="773112"/>
          </a:xfrm>
        </p:spPr>
        <p:txBody>
          <a:bodyPr>
            <a:noAutofit/>
          </a:bodyPr>
          <a:lstStyle/>
          <a:p>
            <a:r>
              <a:rPr lang="ru-RU" sz="3200" dirty="0"/>
              <a:t>Обзор текущей ситуации и необходимость использования такого приложения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479867" y="1816650"/>
            <a:ext cx="10331252" cy="4131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+mj-lt"/>
              </a:rPr>
              <a:t>Необходимость в применении охранного приложения обусловлена несколькими важными факторами. Это включает в себя повышение эффективности охраны, быстрое реагирование на происшествия, улучшенное взаимодействие с клиентами и обеспечение безопасности данных. Использование охранного приложения позволяет автоматизировать процессы, что способствует оптимизации работы охранников. Благодаря этому, реакция на потенциальные угрозы становится более оперативной. Также приложение способствует улучшению коммуникации между охранниками и клиентами, повышая общий уровень безопасности. Важным аспектом является также обеспечение защиты и надежности обработки данных, что играет ключевую роль в обеспечении полной безопасности системы.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1676400" y="-1263161"/>
            <a:ext cx="10515600" cy="773112"/>
          </a:xfrm>
        </p:spPr>
        <p:txBody>
          <a:bodyPr>
            <a:noAutofit/>
          </a:bodyPr>
          <a:lstStyle/>
          <a:p>
            <a:endParaRPr lang="ru-RU" sz="3200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451345" y="202089"/>
            <a:ext cx="10515600" cy="4701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кого? </a:t>
            </a:r>
          </a:p>
          <a:p>
            <a:pPr marL="0" indent="0">
              <a:buNone/>
            </a:pPr>
            <a:r>
              <a:rPr lang="ru-RU" dirty="0"/>
              <a:t>Приложение предназначено для Служб безопасности. Пригодно для использования сотрудниками охраны (необходима правка в нескольких строках кода)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Почему это Приложение? </a:t>
            </a:r>
          </a:p>
          <a:p>
            <a:pPr marL="0" indent="0">
              <a:buNone/>
            </a:pPr>
            <a:r>
              <a:rPr lang="ru-RU" dirty="0"/>
              <a:t>Есть ряд причин: </a:t>
            </a:r>
          </a:p>
          <a:p>
            <a:pPr marL="0" indent="0">
              <a:buNone/>
            </a:pPr>
            <a:r>
              <a:rPr lang="en-US" dirty="0"/>
              <a:t>1.</a:t>
            </a:r>
            <a:r>
              <a:rPr lang="ru-RU" dirty="0"/>
              <a:t>интуитивно понятный интерфейс приложения </a:t>
            </a:r>
          </a:p>
          <a:p>
            <a:pPr marL="0" indent="0">
              <a:buNone/>
            </a:pPr>
            <a:r>
              <a:rPr lang="ru-RU" dirty="0"/>
              <a:t>работоспособность</a:t>
            </a:r>
          </a:p>
          <a:p>
            <a:pPr marL="0" indent="0">
              <a:buNone/>
            </a:pPr>
            <a:r>
              <a:rPr lang="en-US" dirty="0"/>
              <a:t>2.</a:t>
            </a:r>
            <a:r>
              <a:rPr lang="ru-RU" dirty="0"/>
              <a:t>гибкость (правкой нескольких строк кода Приложение может быть пригодно для работы охранником или старшим сотрудником Службы безопасности)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Демонстрация интерфейса и основных элементов приложения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19594" y="1467102"/>
            <a:ext cx="5889816" cy="256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j-lt"/>
              </a:rPr>
              <a:t>На этом слайде вы можете видеть демонстрацию интерфейса приложения терминала охранника. Он разработан с учетом простоты использования и интуитивно понятен для охранников. Основные элементы интерфейса включают в </a:t>
            </a:r>
            <a:r>
              <a:rPr lang="ru-RU" dirty="0" smtClean="0">
                <a:solidFill>
                  <a:schemeClr val="bg1"/>
                </a:solidFill>
                <a:latin typeface="+mj-lt"/>
              </a:rPr>
              <a:t>себя панель ввода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, клавиши и другие элементы, обеспечивающие удобство </a:t>
            </a:r>
            <a:r>
              <a:rPr lang="ru-RU" dirty="0" smtClean="0">
                <a:solidFill>
                  <a:schemeClr val="bg1"/>
                </a:solidFill>
                <a:latin typeface="+mj-lt"/>
              </a:rPr>
              <a:t>работы.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964400" y="4005973"/>
            <a:ext cx="1860772" cy="2519396"/>
          </a:xfrm>
          <a:prstGeom prst="rect">
            <a:avLst/>
          </a:prstGeom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06842" y="3948424"/>
            <a:ext cx="2186887" cy="2576945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14672" y="3622310"/>
            <a:ext cx="1828800" cy="2903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Описание используемых технологий и инструментов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463818" y="1801498"/>
            <a:ext cx="8183050" cy="3800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В разработке приложения терминала охранника использовались современные технологии и инструменты. Для разработки </a:t>
            </a:r>
            <a:r>
              <a:rPr lang="ru-RU" sz="2400" dirty="0" smtClean="0">
                <a:latin typeface="+mj-lt"/>
              </a:rPr>
              <a:t>был </a:t>
            </a:r>
            <a:r>
              <a:rPr lang="ru-RU" sz="2400" dirty="0">
                <a:latin typeface="+mj-lt"/>
              </a:rPr>
              <a:t>использован язык программирования </a:t>
            </a:r>
            <a:r>
              <a:rPr lang="ru-RU" sz="2400" dirty="0" err="1" smtClean="0">
                <a:latin typeface="+mj-lt"/>
              </a:rPr>
              <a:t>Python</a:t>
            </a:r>
            <a:r>
              <a:rPr lang="ru-RU" sz="2400" dirty="0" smtClean="0">
                <a:latin typeface="+mj-lt"/>
              </a:rPr>
              <a:t>, а для управления базами данных </a:t>
            </a:r>
            <a:r>
              <a:rPr lang="en-US" sz="2400" dirty="0" smtClean="0">
                <a:latin typeface="+mj-lt"/>
              </a:rPr>
              <a:t>SQlite3.</a:t>
            </a: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520700" y="1325562"/>
            <a:ext cx="10633528" cy="7072766"/>
          </a:xfrm>
        </p:spPr>
        <p:txBody>
          <a:bodyPr/>
          <a:lstStyle/>
          <a:p>
            <a:pPr marL="0" indent="0">
              <a:buNone/>
            </a:pPr>
            <a:endParaRPr lang="ru-RU" sz="2000" dirty="0">
              <a:latin typeface="+mj-lt"/>
            </a:endParaRPr>
          </a:p>
          <a:p>
            <a:pPr marL="0" indent="0">
              <a:buNone/>
            </a:pPr>
            <a:r>
              <a:rPr lang="ru-RU" sz="2000" dirty="0">
                <a:latin typeface="+mj-lt"/>
              </a:rPr>
              <a:t>В итоге, можно заключить, что разработанное приложение для терминала охранника представляет инновационное решение, существенно оптимизирующее трудовые процессы охранного персонала. Система автоматизирует множество задач, обеспечивает надежное хранение и обработку данных. Таким образом, "Терминал охранника" становится ценным инструментом в области безопасности, существенно облегчая повседневную деятельность охранников. Внедрение данного приложения представляет собой эффективный способ повысить общую производительность и эффективность работы охранного персонала.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Звездное небо">
  <a:themeElements>
    <a:clrScheme name="Звездное небо">
      <a:dk1>
        <a:sysClr val="windowText" lastClr="000000"/>
      </a:dk1>
      <a:lt1>
        <a:sysClr val="window" lastClr="FFFFFF"/>
      </a:lt1>
      <a:dk2>
        <a:srgbClr val="002F4C"/>
      </a:dk2>
      <a:lt2>
        <a:srgbClr val="E7E6E6"/>
      </a:lt2>
      <a:accent1>
        <a:srgbClr val="381028"/>
      </a:accent1>
      <a:accent2>
        <a:srgbClr val="C12929"/>
      </a:accent2>
      <a:accent3>
        <a:srgbClr val="81D1C9"/>
      </a:accent3>
      <a:accent4>
        <a:srgbClr val="E5FEC5"/>
      </a:accent4>
      <a:accent5>
        <a:srgbClr val="FFF871"/>
      </a:accent5>
      <a:accent6>
        <a:srgbClr val="8C0254"/>
      </a:accent6>
      <a:hlink>
        <a:srgbClr val="56AEC3"/>
      </a:hlink>
      <a:folHlink>
        <a:srgbClr val="8EC9D7"/>
      </a:folHlink>
    </a:clrScheme>
    <a:fontScheme name="Звездное небо">
      <a:majorFont>
        <a:latin typeface="Verdana bold"/>
        <a:ea typeface=""/>
        <a:cs typeface=""/>
      </a:majorFont>
      <a:minorFont>
        <a:latin typeface="Verdana"/>
        <a:ea typeface=""/>
        <a:cs typeface=""/>
      </a:minorFont>
    </a:fontScheme>
    <a:fmtScheme name="Звездное небо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3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14DDF"/>
      </a:accent1>
      <a:accent2>
        <a:srgbClr val="02BAE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391</Words>
  <Application>Microsoft Office PowerPoint</Application>
  <PresentationFormat>Произвольный</PresentationFormat>
  <Paragraphs>25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Приложение терминала охранника</vt:lpstr>
      <vt:lpstr>Описание цели и задачи разработки приложения</vt:lpstr>
      <vt:lpstr>Обзор текущей ситуации и необходимость использования такого приложения</vt:lpstr>
      <vt:lpstr>Основные возможности и преимущества терминала охранника</vt:lpstr>
      <vt:lpstr>Описание различных модулей и их функциональности</vt:lpstr>
      <vt:lpstr>Демонстрация интерфейса и основных элементов приложения</vt:lpstr>
      <vt:lpstr>Презентация PowerPoint</vt:lpstr>
      <vt:lpstr>Описание используемых технологий и инструментов</vt:lpstr>
      <vt:lpstr>Результаты тестирования и обратная связь</vt:lpstr>
      <vt:lpstr>Презентация PowerPoint</vt:lpstr>
      <vt:lpstr>Руководство пользователя</vt:lpstr>
      <vt:lpstr>Заключение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Евгений Смыслов</cp:lastModifiedBy>
  <cp:revision>13</cp:revision>
  <dcterms:created xsi:type="dcterms:W3CDTF">2023-02-12T09:15:40Z</dcterms:created>
  <dcterms:modified xsi:type="dcterms:W3CDTF">2023-12-26T14:59:03Z</dcterms:modified>
</cp:coreProperties>
</file>