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Sora SemiBold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Tahoma"/>
      <p:regular r:id="rId22"/>
      <p:bold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Sora ExtraBold"/>
      <p:bold r:id="rId28"/>
    </p:embeddedFont>
    <p:embeddedFont>
      <p:font typeface="Sora"/>
      <p:regular r:id="rId29"/>
      <p:bold r:id="rId30"/>
    </p:embeddedFont>
    <p:embeddedFont>
      <p:font typeface="Sora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eDvMHjuqncRddNrx+0D9jk3ip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Tahoma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SoraExtraBold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Medium-regular.fntdata"/><Relationship Id="rId30" Type="http://schemas.openxmlformats.org/officeDocument/2006/relationships/font" Target="fonts/Sora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SoraMedium-bold.fntdata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SoraSemiBold-bold.fntdata"/><Relationship Id="rId16" Type="http://schemas.openxmlformats.org/officeDocument/2006/relationships/font" Target="fonts/SoraSemiBold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8172e5a4_3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1048172e5a4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0f6d8191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dd0f6d8191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48172e5a4_3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1048172e5a4_3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0f6d8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0f6d8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d0f6d8191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dd0f6d81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48172e5a4_3_116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1" name="Google Shape;11;g1048172e5a4_3_116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12" name="Google Shape;12;g1048172e5a4_3_11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48172e5a4_3_151"/>
          <p:cNvSpPr txBox="1"/>
          <p:nvPr>
            <p:ph hasCustomPrompt="1" type="title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46" name="Google Shape;46;g1048172e5a4_3_151"/>
          <p:cNvSpPr txBox="1"/>
          <p:nvPr>
            <p:ph idx="1" type="body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7" name="Google Shape;47;g1048172e5a4_3_15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48172e5a4_3_15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0f6d8191_0_104"/>
          <p:cNvSpPr txBox="1"/>
          <p:nvPr>
            <p:ph type="title"/>
          </p:nvPr>
        </p:nvSpPr>
        <p:spPr>
          <a:xfrm>
            <a:off x="742687" y="693036"/>
            <a:ext cx="228984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3500">
                <a:solidFill>
                  <a:srgbClr val="231F2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" name="Google Shape;52;g1dd0f6d8191_0_104"/>
          <p:cNvSpPr txBox="1"/>
          <p:nvPr>
            <p:ph idx="1" type="body"/>
          </p:nvPr>
        </p:nvSpPr>
        <p:spPr>
          <a:xfrm>
            <a:off x="1219200" y="3154680"/>
            <a:ext cx="2194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3" name="Google Shape;53;g1dd0f6d8191_0_104"/>
          <p:cNvSpPr txBox="1"/>
          <p:nvPr>
            <p:ph idx="11" type="ftr"/>
          </p:nvPr>
        </p:nvSpPr>
        <p:spPr>
          <a:xfrm>
            <a:off x="8290560" y="12755880"/>
            <a:ext cx="7803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00"/>
              <a:buFont typeface="Helvetica Neue"/>
              <a:buNone/>
              <a:defRPr sz="1300"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9pPr>
          </a:lstStyle>
          <a:p/>
        </p:txBody>
      </p:sp>
      <p:sp>
        <p:nvSpPr>
          <p:cNvPr id="54" name="Google Shape;54;g1dd0f6d8191_0_104"/>
          <p:cNvSpPr txBox="1"/>
          <p:nvPr>
            <p:ph idx="10" type="dt"/>
          </p:nvPr>
        </p:nvSpPr>
        <p:spPr>
          <a:xfrm>
            <a:off x="1219201" y="12755880"/>
            <a:ext cx="5607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00"/>
              <a:buFont typeface="Helvetica Neue"/>
              <a:buNone/>
              <a:defRPr sz="1300"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 sz="1300"/>
            </a:lvl9pPr>
          </a:lstStyle>
          <a:p/>
        </p:txBody>
      </p:sp>
      <p:sp>
        <p:nvSpPr>
          <p:cNvPr id="55" name="Google Shape;55;g1dd0f6d8191_0_104"/>
          <p:cNvSpPr txBox="1"/>
          <p:nvPr>
            <p:ph idx="12" type="sldNum"/>
          </p:nvPr>
        </p:nvSpPr>
        <p:spPr>
          <a:xfrm>
            <a:off x="17556481" y="12755880"/>
            <a:ext cx="56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219200" y="3200407"/>
            <a:ext cx="219456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ctrTitle"/>
          </p:nvPr>
        </p:nvSpPr>
        <p:spPr>
          <a:xfrm>
            <a:off x="1828800" y="4260857"/>
            <a:ext cx="20726400" cy="294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subTitle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>
            <a:off x="1926169" y="8813807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1926169" y="5813427"/>
            <a:ext cx="20726400" cy="3000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1320801" y="3200407"/>
            <a:ext cx="116840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1pPr>
            <a:lvl2pPr indent="-533400" lvl="1" marL="9144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Char char="–"/>
              <a:defRPr sz="4800"/>
            </a:lvl2pPr>
            <a:lvl3pPr indent="-482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572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4pPr>
            <a:lvl5pPr indent="-4572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  <a:defRPr sz="3600"/>
            </a:lvl5pPr>
            <a:lvl6pPr indent="-4572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indent="-4572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indent="-4572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indent="-4572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83" name="Google Shape;83;p27"/>
          <p:cNvSpPr txBox="1"/>
          <p:nvPr>
            <p:ph idx="2" type="body"/>
          </p:nvPr>
        </p:nvSpPr>
        <p:spPr>
          <a:xfrm>
            <a:off x="13411202" y="3200407"/>
            <a:ext cx="116840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1pPr>
            <a:lvl2pPr indent="-533400" lvl="1" marL="9144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Char char="–"/>
              <a:defRPr sz="4800"/>
            </a:lvl2pPr>
            <a:lvl3pPr indent="-482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572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4pPr>
            <a:lvl5pPr indent="-4572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  <a:defRPr sz="3600"/>
            </a:lvl5pPr>
            <a:lvl6pPr indent="-4572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indent="-4572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indent="-4572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indent="-4572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1219200" y="3070226"/>
            <a:ext cx="10773834" cy="1279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90" name="Google Shape;90;p28"/>
          <p:cNvSpPr txBox="1"/>
          <p:nvPr>
            <p:ph idx="2" type="body"/>
          </p:nvPr>
        </p:nvSpPr>
        <p:spPr>
          <a:xfrm>
            <a:off x="1219200" y="4349750"/>
            <a:ext cx="10773834" cy="790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82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indent="-4572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31800" lvl="3" marL="1828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indent="-431800" lvl="5" marL="2743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6pPr>
            <a:lvl7pPr indent="-431800" lvl="6" marL="3200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7pPr>
            <a:lvl8pPr indent="-431800" lvl="7" marL="3657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8pPr>
            <a:lvl9pPr indent="-431800" lvl="8" marL="4114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9pPr>
          </a:lstStyle>
          <a:p/>
        </p:txBody>
      </p:sp>
      <p:sp>
        <p:nvSpPr>
          <p:cNvPr id="91" name="Google Shape;91;p28"/>
          <p:cNvSpPr txBox="1"/>
          <p:nvPr>
            <p:ph idx="3" type="body"/>
          </p:nvPr>
        </p:nvSpPr>
        <p:spPr>
          <a:xfrm>
            <a:off x="12386737" y="3070226"/>
            <a:ext cx="10778068" cy="1279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92" name="Google Shape;92;p28"/>
          <p:cNvSpPr txBox="1"/>
          <p:nvPr>
            <p:ph idx="4" type="body"/>
          </p:nvPr>
        </p:nvSpPr>
        <p:spPr>
          <a:xfrm>
            <a:off x="12386737" y="4349750"/>
            <a:ext cx="10778068" cy="790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82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indent="-4572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31800" lvl="3" marL="1828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indent="-431800" lvl="5" marL="2743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6pPr>
            <a:lvl7pPr indent="-431800" lvl="6" marL="3200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7pPr>
            <a:lvl8pPr indent="-431800" lvl="7" marL="3657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8pPr>
            <a:lvl9pPr indent="-431800" lvl="8" marL="4114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48172e5a4_3_120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5" name="Google Shape;15;g1048172e5a4_3_12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1219200" y="546100"/>
            <a:ext cx="8022169" cy="23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9533471" y="546107"/>
            <a:ext cx="13631332" cy="11706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Char char="–"/>
              <a:defRPr sz="5600"/>
            </a:lvl2pPr>
            <a:lvl3pPr indent="-5334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4pPr>
            <a:lvl5pPr indent="-482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»"/>
              <a:defRPr sz="4000"/>
            </a:lvl5pPr>
            <a:lvl6pPr indent="-482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1219200" y="2870207"/>
            <a:ext cx="8022169" cy="9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4779434" y="9601200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/>
          <p:nvPr>
            <p:ph idx="2" type="pic"/>
          </p:nvPr>
        </p:nvSpPr>
        <p:spPr>
          <a:xfrm>
            <a:off x="4779434" y="1225550"/>
            <a:ext cx="146304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2"/>
          <p:cNvSpPr txBox="1"/>
          <p:nvPr>
            <p:ph idx="1" type="body"/>
          </p:nvPr>
        </p:nvSpPr>
        <p:spPr>
          <a:xfrm>
            <a:off x="4779434" y="10734676"/>
            <a:ext cx="14630400" cy="1609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32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 rot="5400000">
            <a:off x="7666037" y="-3246430"/>
            <a:ext cx="9051926" cy="21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 rot="5400000">
            <a:off x="16271874" y="3429008"/>
            <a:ext cx="11703050" cy="594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" type="body"/>
          </p:nvPr>
        </p:nvSpPr>
        <p:spPr>
          <a:xfrm rot="5400000">
            <a:off x="4181479" y="-2311392"/>
            <a:ext cx="11703050" cy="174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ítulo e conteúdo">
  <p:cSld name="5_Título e conteúdo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lide de título">
  <p:cSld name="3_Slide de título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048172e5a4_3_123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" name="Google Shape;18;g1048172e5a4_3_123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19" name="Google Shape;19;g1048172e5a4_3_12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48172e5a4_3_127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" name="Google Shape;22;g1048172e5a4_3_127"/>
          <p:cNvSpPr txBox="1"/>
          <p:nvPr>
            <p:ph idx="1" type="body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3" name="Google Shape;23;g1048172e5a4_3_127"/>
          <p:cNvSpPr txBox="1"/>
          <p:nvPr>
            <p:ph idx="2" type="body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24" name="Google Shape;24;g1048172e5a4_3_12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48172e5a4_3_132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7" name="Google Shape;27;g1048172e5a4_3_13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48172e5a4_3_135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0" name="Google Shape;30;g1048172e5a4_3_135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31" name="Google Shape;31;g1048172e5a4_3_13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48172e5a4_3_139"/>
          <p:cNvSpPr txBox="1"/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4" name="Google Shape;34;g1048172e5a4_3_13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48172e5a4_3_142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048172e5a4_3_142"/>
          <p:cNvSpPr txBox="1"/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8" name="Google Shape;38;g1048172e5a4_3_142"/>
          <p:cNvSpPr txBox="1"/>
          <p:nvPr>
            <p:ph idx="1" type="subTitle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9" name="Google Shape;39;g1048172e5a4_3_142"/>
          <p:cNvSpPr txBox="1"/>
          <p:nvPr>
            <p:ph idx="2" type="body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533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40" name="Google Shape;40;g1048172e5a4_3_14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48172e5a4_3_148"/>
          <p:cNvSpPr txBox="1"/>
          <p:nvPr>
            <p:ph idx="1" type="body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43" name="Google Shape;43;g1048172e5a4_3_14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48172e5a4_3_112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48172e5a4_3_112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3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63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35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635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35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635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635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35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048172e5a4_3_11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219200" y="3200407"/>
            <a:ext cx="219456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200" lvl="1" marL="9144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–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33400" lvl="2" marL="13716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2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2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2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2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2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2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8172e5a4_3_103"/>
          <p:cNvSpPr txBox="1"/>
          <p:nvPr>
            <p:ph type="ctrTitle"/>
          </p:nvPr>
        </p:nvSpPr>
        <p:spPr>
          <a:xfrm>
            <a:off x="2568738" y="2207333"/>
            <a:ext cx="184671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</a:pPr>
            <a:r>
              <a:rPr b="1" lang="en-GB" sz="10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b="1" sz="10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</a:pPr>
            <a:r>
              <a:rPr lang="en-GB" sz="9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Canva e Proposta de Valor</a:t>
            </a:r>
            <a:endParaRPr sz="9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9923716" y="5654087"/>
            <a:ext cx="10225200" cy="6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Eu quero abrir um </a:t>
            </a:r>
            <a:r>
              <a:rPr i="1" lang="en-GB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(tipo de empresa)</a:t>
            </a:r>
            <a:endParaRPr i="1" sz="3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GB" sz="40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__________________________________</a:t>
            </a:r>
            <a:endParaRPr i="0" sz="1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-GB" sz="4000">
                <a:latin typeface="Sora"/>
                <a:ea typeface="Sora"/>
                <a:cs typeface="Sora"/>
                <a:sym typeface="Sora"/>
              </a:rPr>
              <a:t>Q</a:t>
            </a:r>
            <a:r>
              <a:rPr b="1" i="0" lang="en-GB" sz="40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ue vai resolver o problema de </a:t>
            </a:r>
            <a:r>
              <a:rPr i="1" lang="en-GB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(principal problema)</a:t>
            </a:r>
            <a:endParaRPr i="1" sz="3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GB" sz="40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__________________________________</a:t>
            </a:r>
            <a:endParaRPr i="0" sz="1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-GB" sz="4000">
                <a:latin typeface="Sora"/>
                <a:ea typeface="Sora"/>
                <a:cs typeface="Sora"/>
                <a:sym typeface="Sora"/>
              </a:rPr>
              <a:t>D</a:t>
            </a:r>
            <a:r>
              <a:rPr b="1" i="0" lang="en-GB" sz="40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e clientes como </a:t>
            </a:r>
            <a:endParaRPr b="1" i="0" sz="40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i="1" lang="en-GB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(exemplos de grupos de clientes com o mesmo tipo de problema).</a:t>
            </a:r>
            <a:endParaRPr sz="3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GB" sz="40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__________________________________</a:t>
            </a:r>
            <a:endParaRPr i="0" sz="1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descr="data:image/jpeg;base64,/9j/4AAQSkZJRgABAQAAAQABAAD/2wCEAAkGBxQQEhUUEBEWFRQXGBcaFxcWFxgZFhUcGxgXGBYYHRQdHyggGh8oGxwZIjEhJSorLi4wGB81ODYtNyktLi0BCgoKDg0OGxAQGy8lICYvLC8tLy0sLCwtNDQ0LCwsLCwsNCwsLCwtLywsLCwsLCwsLCwsLCwsLCwsLCwsLCwsLP/AABEIAMABBwMBEQACEQEDEQH/xAAbAAEAAgMBAQAAAAAAAAAAAAAABQYBBAcDAv/EAEUQAAIBAwIEAwUFBQQHCQAAAAECAwAEERIhBQYTMSJBUQcyYXGBFCNCUpEVM2JyoYKSsdEkQ5Ois8HhFyU2Y3TC0/Dx/8QAGgEBAAMBAQEAAAAAAAAAAAAAAAIDBAUBBv/EADoRAAICAgAEBAQFAwMDBAMAAAABAgMEERIhMUEFE1FhInGBoRQykbHwQsHRI+HxFSRSJTQ1gjNicv/aAAwDAQACEQMRAD8A7jQCgFAKAUAoBQCgFAKAUAoBQCgFAKAUAoBQCgFAKAUAoBQCgFAKAUAoBQCgFAKAxQCgFAM0AoBQCgFeAZr0DNAKAUAoDNAYoDNeAxXoM0AoBQGKAUAoDNAYoBQCgFAKAzQCgFAKA+XbG57CiWwzmEF9e8bmk+zXBtrSM6Qyg6n9PMEkjfGQACK7sq8fCrj5keKb5+yOcpWXt8L0iW4Xy7xK0uI9F917cn7zq5yo77KSTk+RB+dZ7srFure6+GXbRbCm2EuUto+rPiEp45LCZXMQg1BNR0A/d76e2dz+tJ0w/ARsS+Li6nqnJ3tb5aIHh9ve395epHxGWBYZDgeJhhmcAAahjGmtdn4fHorlKtNyRRFWWWSSlrR7td33Cby3juLs3UM7BTqByMsqkjJJBGQe+DvUI1Y2XROVcOGUeZJyspsSk97N7mjj11c3n7P4c4jZRmaXzXsSB6AAr23JYCqsXGpro/EXrfovUlbbOU/Lgat/yxxKzQz2/EZJnQamjcHDAbnALMDtnY4qyrLxL5cFlaSfJNdjyVN0FxRls35uaWu+DzXEZMcqDS2kkFWDLkqe+CDn61SsFVZsaZ8039ifn8dDkupYOSLh5bC3eRi7smWZjkk5Pc1izYRhfOMeiZfRJutNlf4XxKZuO3MLSuYVjBWMsdAPTgOQvluSfqa2WU1rAjYl8W+v6meM5fiHHfLRA8Atr3iM92F4nNCIpWUDxOMF3wB41xjFa8n8PjV1vyk20VV+ZZJri0W/l3lq6t5hJPxOS4QBh02UgEnsc9Q9vlXMvyarIcMa1F+uzVXVOMtuWy1GsRofQ5Jy7aX3EZLnRxOWIRSsoHiYEFmxjxDGMV9DkvGxoQ3WntbOZWrLZPUtaJD9sXvB5447+X7RbSnAl/Enqc99sgkHO3Y7VV+Hx82tyoXDJdvUn5llMkpvaZIce4jKnGrOJZXETrlkDHS20ndfPsP0qmimuWDOxrmn1LLJyV8Uiyc4TtHZXDxsVZYnKspwVIGxBrDiRjO+EZdNl97ag2jT9nt081hC8rs7nXlmOSfGwG/yq3xGuNeTKMFpIjjScq02RntO47NbRwx279Jp3KmX8gGnO/l73f0Bq/wvGrtnJzW+Fb0V5VkopJdzTi5U4hEUkteKmXJXUJAShBI1EZZg23lsfjVkszGnuNlWvTRWqbF8UZ7JLn7maSzWKG2Gq5nOE293sNWDtkkgDO3f0qjw/EhdJzs5Qj1Lci6UEox6sil5J4iV6jcVkE+M6fFoB/Lq1f8Atx8K0/j8VPhVS4fuV/h7db4uZIchczTTvLaXoxcwZydhrAIUkgbZBI3GxDCqc/EhWo21fkkSx7pSbhPqjHsx4hLOt11pXk0zlV1MTpGOwz5U8TprqcOBa3Hme4s3Li36lm5jlZLS4ZCVZYZSpBwQQjEEH1zWDHipWxT9UX2tqD0c85T4NfX9ss/7Xmj1Fhpwze6xXOrqD09K7Gbbj49zrVSetdzFTC2yPFxlr4Vwa4s4rkz38lyWj8GpSvTKq5JHjbvkenuiudbdXbKPBBR9TTCEoRe5bK3wni87cBmnaaQygtiQsdYw6geLy2rffj1xz41pfDy5FELJOhy3zLpyZcNJY2zyMWdolLMxyScbkmubmwUL5xj0TNVDbrTZNVmLRQCgNe+h1xunbUrL+oIqVcuGal6EZrcWc69k/E0t1lspyI5kkJAY6dewDAZ7kac49CDXa8XqdjjfDnFrsYcOajuEupeLvmG2iljhedBJIcKuoZz5Z9M9hnudq5Mca2UHNRekbHbBPTZUrH/xDN/6f/4q6k//AI2P/wDRmX/uX8iA4Nw67nv+IfYroW5WXx5GdeXk0+R7YP61syLaIY1Pmx4uXIz1wslZLgej25OtTccRYcUlka6t94kYjQcHOoeuNmGO+QfKq82aqxU8aKUJdX3JUR4rdW9UbVjdrw7jdwLkhEuASkjbDchhv2AyGGfUCq7IPJwIeXzceqJRkqsh8XcvHHePwWkLSySLjB0rqBLnyUDO+a5OPjWW2KEUa7bYxjts53y1wuQcDvGKn73U6jG5VNOSB8dJx8q7WRdBeIVrf5dJmOqD8iT9S3ezfisT2EKiRdUalXBIBUgnuPlvXN8SonHIltdeaNGNZF1pbIPlSZbnjl5PCdUQQLqG4PhiQYPxKNj5Vry4urArrl1b3+/+Sqp8WRKS6EHyty9He3F71LiSHRM+NDhdWXfOc9/+tbcvKlRVXqKe13RTVUpylt65nQOVeXIrJ3Md1JKXAGJHDYwScgCuJl5Ur0k4pa9EbaalW+T2WasRoOb+yqVVe+1MB9+e5A83rt+LpuNWl/SYMRrcvma3tP4kl80FlassspkydJ1BNiuCR8yT6AVPwuqVEZX28lojlTVjVcep7c5OtrxawmlOIgukuewxqUkn4agTXmFu3Dtrj166Pbvgui30LFz9xWJOHz5kXMiFUAYEuWG2PX1rD4fTZLJjpPk+ZfkWRVT59T09nMBTh1uGGCVLb+jMzL/Qg/WvPE5qeTNr1PcVaqWzPOBsZFSDiDovUY9PLaSCB7wb8PfGTtvio4f4iLdlPbqL/LaUbCi8ycDPB4xcWN+4GsDpMwOvPoBs3bfI7Z3rsY2R+Nl5d9fbqkY7K/IXFCX0Nzna5aK44bxCRD0wq9QAe6feI/Rjj+WqcGEZV3Y8XzfQnfJqULGjoacYgMXVE8fSxnXqGnHzrjeRZx8Di9m5WQ1vfIoXJUn2zi13eRg9EKUDY94npgf0Qt8itdjNXk4ddMvzdTFT8d0probPsnmVVvNTAf6Q3cgeVQ8XT3Xr/wAUTxGlxfMtfMsytZ3QVgfuJuxB/wBW1czGTV0Nruv3NFrXAznPJHKEN1aJK93LExZxoSQKowxAOK72fnTpvcFBPp1Rgx6FOCblovPDuEJZ2k8cc7SgrIxLsGYZQ7beW1cW693Wqbjr5G2MFGLSeyl8F/8ADk/zf/iLXWyf/kofQyV/+2f1LtyNcKOH2oLqD0k8x6Vy8+L/ABM+Xc147XlrmTkt4iqXZ1CDuxIx6Df54rGoyb0kW8S1s+ra5WVQ0bBlPYg5HoaSi4vTXM9TTW0e1eHpg0BXeYeTLW+bXNGRJ+dDpY+mfI/WtmP4hdjrhg+Xoyi3Hrm9s8eBchWdm4kjjLyDs0h1FT6gYAB+OKnkeJZF64ZPl7cjyvFrg9oko+ARLdtdgN1mTQfF4ceH8P8AZFUPJm6VT/TvZZ5cePj7jhPL8NrLNLEG1znU+WyMgsdh5e8a8uybLYRhLpHoeQqjBtrueXFOV4LieO4YMs0eNLo2k7HIzjv5/QkVKvLsrrda6P1EqYykpdz247y/BeppuYg2Pdbs6+uGG4qNGVbRLdb0e2VRmtSOc8Z9l8kDCWzK3Cqc9GYDJHpkYDD4bV3KfGY2R4Lvh33Rgnhyjzhz9if4V7Q4B9zfRNaSDwlWU9P022yo+Yx8axW+F2fnpfGvuXwyo/lmtGle8tcFmYyC4RAdyEmUL9FOcfIVbDMz61wOP6ohKnHb3sneU57SM9Dh0LNHkmSZQenkA4zK2OofLC5x8Kx5fnz+O98+y7/p2LqXCK1WjxuPZnYyOzssmpmZj94e7HJ2+Zq2Hi+TCKimuXsePDrb2bfAuQ7SymWaBXDqGAy+R4hg7fKqsjxK++HBNrXyJV48IPiRZzWA0FMn9mVi7MzLJliSfvD3Jya6kfF8mMVFNaXsZXh1t7JjgPKtrY5NvCAxGNZyz49NR3A+ArJfmXX8py5FldEIdEbXG+CQ3kfTuIw65yPIqfUMNwaroyLKJcUHolZXGxaZXLP2ZWMbhijvjsrvlfqABn5Gt8/F8mcdbS+RTHDrT2XNFAAAGw7D0rl9eZqI3jvALe9ULcRB8dj2Zfkw3FX0ZFlL4q3orsrjNakiAs/ZpYxuGKO+DkK75Ub593Az8jWyfi+TKPDvXyRSsOtFpv7GOeMxyxq8bd1YZHwrnQslCXFF6ZolBSWn0KgfZbY6tWJcfk6nh/XGr+tdP/rOTrW189GX8FUW3h3Do7aMRQRhEHYAfqfifjXNstnZLim9s1RgorUUVaX2Y2LsWZZMkkn7w+Zya6MfGMmMeFNfoZ3h1vmbvCuRrW1WYRK4E0ZjfLE+E5zj0O5qm/xG65xctcntciUMeEE9dyP/AOy2w81k/wBof8qv/wCtZXqv0ILCrJXgXJttZCUQBwJlCvls7DVjHp7xrNkZ1t7Tn2La6Iw3o9LflSCO0azUP0WySNXi3IJ8XzFRlmWyuVz6oKmKg4diG/7LbD8kn+0Na141leq/Qq/B1kxbcqwxW32aHUqBiwJOo5JyfmDuPrtg71jlmWTt82XUtVMVHhRIcH4YLaIRqS25JJ2yT8B/++uTvVVtrslxMnCHCtEhVZMUAoBQGMUAxQDFAZoDGKA8LqyjlGJY0cejKD/jUozlB7i9EXFPqjSh5btEOVtYQfURr/lVssq6S05vXzIKmtc0iTVANhsPhVDeyxI+qHpigFAKAUAoBQGaAUBigGKAzQGKAYoBigGKAUAoBigM0AoBQCgFAKAUAoBQCgFAKAUAoBQGCaAr3MHOVrYnTNITJgHpoNT79vQDPxIrZjYF2RzguXqyi3Irr6sr137Tl+zdeG2YgTCIiRgpBKFwfDn0I+lboeDS87ypySet/wBih5i4eJIcY9oUtvbWs4tkbrqxYayOmRpKjON8qc+VRx/C1bbOvi1wntmW4Ri9dTzf2pCNYTNanMkeshHB0jW6r3AzkLny71OPgs5uSjJcnoj+NSS4kT3BOfbK6IVZum57JLhD8gclT9DWO/w3Ip5uO16rmX15Nc+jLQDWA0GaAUAoBQCgFAKAUAoBQCgFAKAUAoBQCgFAKAUAoBQCgFAKA+JpAoJY4ABJPoBuaJNvSPDkPOHOMt6kkdoXiEZJdM4kmjwMSAjcAdyo8iD2yB9Fh+Hwp1K3T30fZP0ObdkSnyj2PDjoS6lMNz4c+O0uFGotE/iClf8AWKCSMA6lxsDVmNKVMeOrn2lH3/t+xCfx8pfRkT+zHgivbaQg4iiuY2U5VlVwNan0Kv8A0NankRsnVdH1cX/PoVqtxUoP5m7zOhNq8Z7WwswPn0EST/iRfrVGHKKv41/Vx/vy/Ynctw16aNOSwWW6KSBmS3t4BpU4LnREqoW/CDI+5+dW+fKujiT05Sf9+f6EODinp9kel5CGxFIsccEQE0/SQLgsMRwq3vMxUgAsScuT2Wo1ya3OLblLkt/d/INJvT5Jc3/gsHJnM1xG7SXLhLRlLJEdyiIAAY/NUUaRk7MSAMk1jzcSpxUK1ufd+/v7/saKLpJ7l0OocPvo7iNZIXDowyrDsf8A76VwrK5VycZLTR0IyUltGzUCQoBQCgFAKAUAoBQCgFAKAUAoBQCgFAKAUAoBQHlczCNWZuygk4BJwBk4A3J+Ar1JyekeN6NHgvHIbxWa3fUFOltiCp9CDuKtuospeprRCFkZ9CRZsedUlhzTnzm0PKsFnddOSNg5bI6cjDOIjJnA+R8JzgkYruYGA1F2Ww2ny917/wA5nPyMjb4YsrN+RIDcRxtG8RBniXaW2Yn99FnvEx7odh8M5rdXuL8qT2n+V9n7P3XqZ5c/iX1Nz9kvcWM/2YCSPKSoiD91IG+86a+8odSW0eRQ4yME1K6NWRHzOT5p+67b+XqT4HOt8PMkOAmK/RFZ/GYpYWJHnMp1Rv5qeoNSnsQSO4xWbKjZRJ66bTX07r6de5ZVqekYjsvtJ4gg/FcPCPT91hD/AH4k/WpSn5Spl7bf8+p4ocTkvoeMto0l/PBbJkLMrysTgyuMtEn8KJgn46fiMTU4xxozsfVNL2Xf6sjwt2OMTT44ipL0ABK6HUY99AcAKZ5j3IA0qsXcjvu2DbjtuHG/hT5b9vRf3ZGzW9dzT4pwt9OLi5ji6hDO0mTJORsgWJASI17DsCckbaaupyIp8UIN69Oi+vq/53Iyg2tNktytxU8Fufs1zMrQyqrHGodFm90spAKkjGR8jVGXUs+rzq4tSX3LKpuiXDJ8mdat51kUMjhlO4KkEH6ivm5RcXpnTUk+aIbmbmZbIIBG80rnCxR7ucbliPIDby8xWnGxXdvnpLuyq25QXqSvDLwTxLIAV1D3SVJU9ipKkjIOQcHyqiyHBJxLIyUls2qgSFAKAUAoBQCgFAKAUAoBQCgFAKAUAoBQGnxawW5ieJywVxglThh5gg+RBwfpU67HXNSXYjOPEtFXm5OkhQm2upjLjdmZVkfHbMiqAxH/AJit8x3ras1Tl8cVr7f7fQzvHaXws5jxp7uVnRrmaUqSGhdmWVcd8wZw3zTVtvtX0eMseKT4Et99cv1/yc2x2N62eXA2gNtMk8WrTIjMygdaNCrIXTP5X0ZU7HVXuUrVdGVcuq6dn8/mhVw8LUkWPhPBXjCyxXAmjVcxP0nDBT3QsRp0kZBjc437r3rnX5MZvglHT78+Xz/3X3L4V6W09o9LmCXhTJdQq620h3UBtUDZ3Uq2NUZPYN67EHDHyEo5kfKl+dd/X/c9e6XxLozTDO3E9cEZMdyhJ+z4YNtvIucBSsqhsNjBG9W6gsPhm+cX3/b9PQj1t2u/oWLgXA7+2jn1wJI8syTbSqrAq4c5GMb48j61hysjHulDTaSWuhfXXZBPa3sqr3t6tzKkcbRXdzK2UA3RSAAQ3l5+IeQNdRQxnTFt7hBfczOVvG10bNm8kh4XGEH3szHLHP7xxszFu/SVsqo7s2o7YBqiuNmXPi/LFfb/AH9fQlJxqWurNrlvh3T1X9/lpFUzkN+BcFYQV8izbqPIRioZV3FrGo6dOXf1JVQ1/qT69SkQWtxeyMyq0sjEs7eQz3LMdlHzNdt2VY0FFvWuRi4ZWPZKWVokDBOvJNMxAWG0chST+Fp+3z0A/Osds3auPgUY+slz+i/yXRXC9b2/RHUeB8nZjP2vClhvFCzKo+Dy51yt8WOPQV87dmal/p/q/wCy6I6MKOXxlrsLNII1jiUIijCqOwFYZzlOTlLqaYpJaRsVE9FAKAUAoBQCgFAKAUAoBQCgFAKAUAoBQEZzHczxW7vaxiSYAaVPnuM7ZGds7VdjxrlYlY9LuV2uSjuK5lUfnO6i0rcwWkUmkErJdhG3HfRpOPlk10Fg0zb8uUmvaOzP58l+ZLfzKhzUknEpEnRLWNhqQsl1G+sqA43wMFVyfkfLFdPDnDFi63xPvpxa/mzLenY+Ja/U8+E2VxHIrS/ZZwdCeK4jDSLKDpjL76g4BwGB7ZFe320zi1Dij9Hy139tHkIST56ZJz8scPAEkfEPsbuNSo00bKO494EFl2xnVWeGblP4ZV8aXsyx01dVLX1IX9vOoa2e3hvFAwXieRgy9wQyEhf0HyrUsSD1dGTg/RpFXmSS4Gtljs4ZOH2IayUCZ42nkY4kZE2ZIyMDbSw32yckA+WCyccnI1c+Sel25+pfFOqHwLn1LTzHxmWHh6T4ZZWWPIAwwZx7ukq4zqIGCPOsGPRCeQ6+3P8AQ0WWSjUpdyEluJZ+HdV5GS+ijkZZGRY5HXB6gCD8OMqDjcoGFaoxhDK4Et1trlva9iltyq3/AFFf5Ql4dFgtdqkg7yyITIe3ualKRr8d2P8ADW3Njlz5KPL0XT6+pTR5XqS/MvELeVRDaR/a1ZwW/wBIjVJZNgpdy/UcjbCjA7egrLi02wlx2fB9Oi9vQtunB/DHmU3iUV9OmlkVYRuI4miSEDVozpVsHxbZOd67FLxa3ve5er69N/sY5+ZL5E/7PLKWzd5W4fLPICUDRtERHjGoYL+9nv8ACsXilsb0oKaS66fcvxYuG5cJceJ84zwxs/7KufCM+IxhfqVLHHyBrk04MJzUfNibJ3yit8LLFy/xE3NvHM0ZjLrkoe6/XA+fast9SqscE967l1cnKKbRIVSTFAKAUAoBQCgFAKAUAoBQCgFAKAUAoBQCgKtzjyZFxJo2d2jZARqUAllO+Dn0O/1Nb8LxCzF3w89ma/HjbzZT+N8rR8PFskcrSB5pA2rGxeBkAwPXFdKnNnkOcpLmkuns/wDcy2URr0kyFtJgqxEjPh4e43PhKNJEX+OHwMHbetE485b9Z/dJ/sVrtr2PLiNzHCIi2rs6AiGB9HTkdGTx4J8jufxVKmqdjkk/Tltre0iM5RWmbKcRmki1jickVvuuZIQmTg+BEjJ17d+wG3rio+XXGzhdKcvaW/q99D3ilw74uXyLjytLJLHHPaKjBokVySB44+mjRsO4BVPCfLWfhXJyYqE3Czlz/ffM2VNtKUfQzc8QmaaRbWIzXUSuAJbiJljDFSS0KHOdts/Deka4KCc3qL9E+f1PW5b5Lb+Z5c1w3EXUyvUXQVhIJaWZ2g6enpgZ8JMshPoR6VLEdcnHtz5+iW9/fkiN3FHt2Kne8eKouYprM4AJS0hCBvUO2HPyznaulXiLjepKf/2ZllY9aa19D74Fw+dyztKLgdW1KusofwpL1HOknUuAoGCB3r3JtqWoxjw8pdtdVr6itS5vezQZSYERveaGEEdt57t5Qv8Ad3qUGuPa6bf2jr9xJ8tP+czYHNs9gmLYoOtNcysGXVsZAi4+qNUlgVZM3x9lFfYefKtaXdnQvZtzDNfwyyXGjKyaF0KV20qxyMn1ri+J4tePYo1+nc24tsrItyLhXNNQoBQCgFAKAUAoBQCgFAKAUAoBQCgFAKAUBg0YITnOB5LKdYgxkKeAIcMTkYxWnClGN8ZS6b57Kr03W9HLrflK+tree4mQDQI5QrPqcmJ9XYZ20l/OvoLM7GssjXDvtclrqc5UWRi5SNUWwcFF9wF01D8EM/38ErH8qSA5Plv8KlxNfE+vJ/VcmvqtfzZDsbERE6lY4lmlduo0jxn7NbsUVblwx2cFlyBjGe2ar5wfFJ6S5aT5vntL2J62tJH1aywGQSPdC6MS+HMGi1tk7M3SOAzHsqqMFiCe1LI2qPDGHBv33J/X09fYRcd7b3r25H1wPjFzGbm8twsNsij7tl8M3iKocDHjJ1apB8t8YC/HpkoUz5zfffT/AG9hVZNbnHki2Tc6zRxwu9iqSXEgiA6m4bbGrwZxhgQP8K5qwYSlKKs2orf/AAaXkSST4epVL+4ur2Vy0zR3tvKyxqjaY229xB3RiASCSde49BXRrjTRFaW65Lm+/wBf5yM05Tsk+epIjOIc13r6S8xkTOlopI0ZdY96N00jVny/zBrXDBxknpafqm/1XMqldZ3eyUmtoJSFNpFC50R6odSsk27ysrEkaYo/eHrtmsanbHnxtrrz9Oi+rfQulrWta+R5XbuY0mcZZAJJ3zlZnjQR2TKfNXBB+evzFe18Kk4LvyS9Oe5b+X+CMt63+v8AYmeCcx8OhhSzvYgzRDS7vEsiF+777kYckZx5VRfhZc5u6p8n0565dvsW13UpcE0XzlkWYjb7B0umTlhERjJGNx5HA/pXIyXdxf629+5tq8vXwEwKzlpmgFAKAUAoBQCgFAKAUAoBQCgFAKAUAoBQA0BXec+Z14bEsjRmRnbSqg4ycZ3PkPoa2YWHLKnwJ67lF93lR2ctn5x4jxGYJCDjIIhiGxH8bHcjyOSBX0K8PxMWvdnX1f8AY5zvttkkj3nhk4dMY5IgSqZXPiZrcnWQje6XifJGQe3wFVRcMmHFF/8APv7SJc6paf8AEec1/JOVSeV5NlIYH3lX91dxA4Cso2dPTPmDh5MK1xQX87xfz7M84m3ps+Us1YB5EHTbLxQjMZv5FwDJ4vcj3JCdzk6Rua9dsk+GL5rq+vCvT5+54o7W+37mLu5uWhmimXEtwsZCEBEtYImbDEdlXJIA9BnuRn2NdPmRlB8o759XJvsHKfC0+/2RsS3q32QGJUcQtypyQdLoIiQe4/dkj0yKrVLxub6uD/ye8XmL5M0+M3SXOu4yVmimWK4PYSxliIpsDs40AHHmAdquohOrVT5pptez7r5EbGp/Euq6klJC3UZw2q5jYpIwACXO+ECs2xugMMCoO49e+dSWuH+l817fPX9L6FjXP3/n3NS70hfPolACV1ZWIscQKxGWmlcHWfw4Plmp17b5df7+vyS6EXy/n2PXhl8qyg3khSESq84XJQyADoW6qPKNQC2PTBztS2tuH+kty1y+XeT+fY9jJb3PoTnF/ZxBdr1+HTgastgkvGxO+z5yv1zWejxe2h+XfHp9GWzw42fFBnp7LuG3FjcTwXMTJrRWVu6NoJBw427MNu9R8WvqyK42Vvp+p7hwnXJxkdMFcI6AoBQCgFAKAUAoBQCgFAKAUAoBQCgFAKAUBhqAovMXK8vFblWmYw2sQKqB+9kJPibB2UbADO+3beuri5scSp8HOb/RGO2h3S58kjR45zNacHQ2/D40abzxuqH1kfOWb+H/AAq/Hwr86XmXP4f50K7Lq6FwwXMrPLXCLzizSSySELkssz58Mg90IPTyIG2PjW/Lvx8NKuK+aXp7mequy/mz5PDjCzRTpmQEsbeMg6juHeLUMMuwYxA5JHoMV55qnHcOnq/2f+Rw8L0/0PWPVOHZ5EZDvJJgGAYGAbi1choHwNOqPudhnzqeq+UVz7Lv9Guq+ZJJy6nqSZ+tIsb4l6SRRqkTyGGJSoYwSOG0MwBGN/BXi1Xww2uW23zS2/dLqj3825GeH2ZQj7qRB1rZjmyeAeGeMbyaip2Y7D41G2xST5pvTX5m+3yCj/NHilzEEkhunKxyjxAvD1EYHUrJbQK2X1Y949iaslGfErK+q+evfbevsebj+WR6KrqenL1GkSHVBPErGV4hgdJY3/cy4YZYDUAB32Ji9NcceSb5p9E/Xl1X2Penwv6M+7Qm5Em2mSJWkMiK0qW5wozqz45yoOSNicN3Byn/AKLXPk+Wnyb/AMR2I7kv5/NmxyzLw/iUAsXiMEiajC5YF3J3La/NzjdTt6dtvMqGViWeentPr6f8Eq3VbHga0Qt3a33AZsox6bHZhkwyfBl/C2PLv6GtcJ4viUdSWn9/oUyjbjv2+x0LlH2hQXpEcg6U3od0Y/wv/wAjj61xM3wueP8AEntfzqb6cpWcn1LoK5hqM0AoBQCgFAKAUAoBQCgFAKAUAoBQCgFAKAw1Ac45k45Ks08du5t4I2H2i5dmfxFQelFGTsSCNl338q7GLjwcIykuKT/LFfuzBda1JpPSXf8AsVKDhtrI6SyW8qRyuBBCj6prkZwzFT7q+eoEegz3rpyvvhFwhJNrq9co+xmUIN8TX09S68282pa2gXhyZyzQq6IenCV8JAONJbJwANs574rl4eG7b93vXd76s13XcENQRWuJ8Oi4dw5Rer1bqd9aozEGE7FmDA5BGdyO5I74rfXZPKyn5XKEeXzKJRVVXxdWel7by2qwtOYZWnUMqzFUuVIAwDMVMchUsCOoO+MDIGK4yjbKShtcPpzX6dt+walFLeuf6mlxKzfJNzFKWx3uLTWwxsP9IgILfAmrapx1qDX0lr7NEZJ9/ujXsryJWB6se2dhHesc428Lbd6slXNp8n9l9yKlzNiz4bI2BbwTnPYQwJaq3wNxJl8fKq5WxitTkuXrJy+3JElBvov7Epy9w2OSaWynZYZcFunDrLA4HUWS4b32ZSMhdsA71nyLZxgr4La9Xr6aXbROuCbcJcmeXJXMz2N29ndhEjL6AFAVIn7A+pVttySdwaszsON9Cvq23rf8+R5Rc65+XM1+YuXrWS/6djdKjnUzRrnwuNwkb7LqPkuRg/pVmNl3wxd2w2uift7kbaYO34GSPEOa5XgEZ0GMFEZ50DkSrs0NzHjCZI2cbf1xmrw4qfFz310uXL1i+/yLZ3Nx4X9/7ktyP05ZZA5KumlhbOADC2+SjrgSxkEYznFZs7jjFPs/6vX5+jLMdRb9/Qv61yjaZoBQCgFAKAUAoBQCgFAKAUAoBQCgFAKAUBp8XvhbwvKVZtIyFQEsx8lAHmTtU66/Mmo71v1ITlwx2cp4i0jlLriURZ5GP2OwUEaiTnU4743Gc7n+lfQV8Ed1UPkvzT/wc6W2+Oa+SNzhXB5p7h0aTVcsALydfdtkI2tofLWRsSPdFU23whWml8K/KvV/+TJQrcpa7936ex6c98d6XS4Zw0aW8CnR3XcaIwRuDnBJ/wCte4GKpKWTkdOf/J7kWa/0qz75k4LBbzWU/Ebt3bwpIGAIfQC2rbBVQ5GdjnNeY2RbOuyuiHLqLa4RlF2Mi7+4/anG40HiiiYAemmMa3b5FtvqK01x/C+Hyk+sv+P2ISfm5CXZGxzndNPxu2iRiAjQqdJI7vrk3H8OB9Khg1qHh85tddnt74r1E2uP8RkXj0CLLIEzECgdghyGz4c4Pl5VVj0Ql4dObS3z59+xOyWslIg+K3P2Tj5c9hMmc/lkRdX9HNbKoK7w3Xs/sUTlwZO/clvaJYy2/Era6tlLNIVAVRks6HBX+0mB9DWbw2yFmLOmx616/wA9S3Jg42xnE3+HcVtbrjDCa10TINEbOe7pktlO2rHunfZaosovqwtwnuL66JxshO7UlzK57TuVPskv2mAEQyNuF26T9/LsD3HodvSuh4Tmq2Hk2dV90UZdHBLij0JPkW+tuISYuxi60aGOcJdoPzp2Zx+uwPltm8QptxVur8m9/J+xZjzha/j6/uXHhnJsds6NFK/3ZPSDYYxg+9Hq2LIR+E5wQCMGuVbmytTUl16+/v8AM1RoUXtFmFYzQZoBQCgFAKAUAoBQCgFAKAUAoBQCgFAKAUBg0Bq8QtOqhUHS2DpcAFoyQRqXPY71KE3F7IyjtFQ5j4nFwSzWK33mfOjVuzMfflc9z9e5wK6eLRZnX8U/yrr/AIRltsVENR6kN7KOXiS1/cZJOrplu5z78pJ9dwD861+MZSWsevouv+CnDqf/AOWRDXc541xZFG8CkgenSQ5Zv7R/xFaoR/AYTf8AU/3ZU3+Iv9i6cc4nZ8P4jC7xBXmjZXkXACDUgRmX6EE+QA71yKKcjJxpJPai96/c12TrqsW11KXynL9r44ZfLqTOPkoZU/oRXXzF5Phyh7Jf3MlPx5GzY5il/wC/0+EkA+XhX/Oo4y/9Ml9SVr/7lGt7XbI/tAFASZY48Ady2SuB/u1Z4LZH8M1J9GyObH/VWiZj5znXiVvBcqEVAsTrsfvHRRr1fzEAY7An1rG/DoPElbB7fX6LsWrIl5qjL5Gv7W+FNBcRXsOVLEBmH4ZF3RvqBj+yKs8GujbXLHn/ABHmbBxkrIl64LfxcWsgXUFZFKSp+Vhsw+G+4Pyrj31zxL9Lt0Nlco3VnFeZOCy8NuimojB1xSDYlc+FgfUdj8RX1uJkQzKd/Ro5FtcqZ8jrXs+5yW/TpykLcoPEOwkH51H+I8q+a8S8PeNLij+V/b2OnjZCsXC+pcq5ZrFAKAUAoBQCgFAKAUAoBQCgFAKAUAoBQCgFAa1/ddKN30s2kE6UGWbHkAO5qUIcclEjJ8K2cPs7SfjXESJwyb5kBBHRjHZQDgj0HqSTX1s7asHF/wBN7fb3fqchQnfb8RfPabxhbKzW3hwrSjpqB+CMDDH9ML9fhXH8Kx3kZHmS6Ln9exsyrFXXwo0fYzwbRFJcsN5DoT+VfeP1bb+zV3jmRxWKpduvzIYFek5Mq/HZf2hxoIDleqkY/ljxr/qHP1roY6/DeH8Wuem/16Gex+bkHT7XldIuINeR4UPEysn8ZZDrHzUEH/rXz0syU8dUy7Pa/wAHRVCjZxo5nzDJ/wB/ZB7XEA/3Ygf+dd/GX/pj+TOda/8AufqdbuuBxy3MVy4y8SsqDyBYjxfMb/qa+ajfKNbrXR9TqOtOSk+xyn2wWRivUlXYSxg5/iQkH+mivpPBLFPHlB9n9mczOjw2cSOgLGvGOFqGI1Sxjf8AJIvn/fH6VxG5YWXy7P7f8G7SupOcezTjxsbowzZVJW0OD+CQEhT8N/CfmPSu94rirIpVsOqW/oYMW3y58L6HUOdOWl4jAUOFkXxRP6N6H+E9j9D5V89hZksaziXTujo30K2Oitcvey4QOsst0/VU5XpAKFP8xyT/AErfleMu6LgoLT9TPVhcD23zOjCuIbzNAKAUAoBQCgFAKAUAoBQCgFAKAUAoBQCgFAYxQHhcypErSOVVVGWY4AAG+59KlFSlqKIvUfiZxHnbVxC86lvKs8bGONNAb7rJ0qrKRtliTq7HNfV4EljY7VkeF83z7/I5N6dtnwvZ1icpwywOn3YIcD4kDA/Vv8a+cipZORz/AKmdF6qq+SOXeyGy6t8ZG36SM2T31P4Qc+uC1fReNWcGMq13f7HPwo8VnEduxXyR1zhHHlY8cOVOftUOBjy1RkH+7vX19DX/AE3l/wCLONNf9x9Tu9fInZOf+2aw12kcoG8Ugz/K4Kn/AHtNdrwK3hvcX3Rhzo7hsj/YvxXKzWzHseonyOzj9cH+1V3jtGpRtXfkyvAs2nA8+e+VIUumvLiTRatpLqn7x5O2hB5ZAyT5b/TzAzbZU/h61uXb017jIoirON9C8crcxwX8ZNuWGjCsrjDrttnc5yPPPrXKy8SzHnqzubKbY2LcScxWUuM0AoBQCgFAKAUAoBQCgFAKAUAoBQCgFAKAUAoBQERzVwg3trLAH0FwMN5ZVgwz8MjBrRi3eRbGzW9FV1fHBxRU/Z5yNNYTPNcOhJQoqoSRuysWJIH5RgfGul4n4lDJgowT+pmxsWVcuKRn2y8QKWscIz97IM/JPFj+9p/SngdSne5vshnSahwrueHsVsNME0xG8jhR8kH+bH9BUvHreK1Q9ERwIag5HSDXDOgURryxfjQyW+0qhjA0+DXjOdX5tBI7Y+Oa6vl5Kwv/ANG9mLir8/3L0K5RtIrmzh/2mznixktG2n+YDK/1ArRiW+XdGfoyq6PFW0cY9mAlPEYTCM41dT0CFSGz9cY+OK+q8XcPwr4vbRycTi81aOxc38uLxGDpO5QhgysBnDAEbjzGCR9a+Xw8qWNZxpbOrdUrY8LNTkrlBeGo4EhkdyCzYwAB2AH1NWZ2dLKkm1pIjj46qXqWesJoFAKAUAoBQCgFAKAUAoBQCgFAKAUAoBQCgFAKAUAoDFAQvN/AVvrZ4jjV70bflcdj/wAj8Ca1YeS8e1TX1Kb61ZBo8uROGNa2MEbqVfSWcHuGZixB+WcfSvc69XXymugx6+CtRJ+shcRK8tWwuTdCEdc/jy3fGM6c6c42zjNaHlXeV5XF8JV5MOLi1zJas5aYagKtyVyuLFrlyBqllbT8IwToH9Sf09K3Zua8hRXovuZqKVBt+paqwmkzQCgFAKAUAoBQCgFAKAUAoBQCgFAKAUAoBQCgFAKAUAoBQCgFAKAUAoBQCgFAKAUAoBQCgFAKAUAoBQCgFAKAUAoBQCgFAKAUAoBQCgFAKAUAoBQCgFAKAUAoBQCgFAKAUAoBQCgFAKAUAoD/2Q==" id="143" name="Google Shape;143;p5"/>
          <p:cNvSpPr/>
          <p:nvPr/>
        </p:nvSpPr>
        <p:spPr>
          <a:xfrm>
            <a:off x="2597150" y="-288925"/>
            <a:ext cx="609600" cy="6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4343096" y="7482224"/>
            <a:ext cx="4464600" cy="3096300"/>
          </a:xfrm>
          <a:prstGeom prst="triangle">
            <a:avLst>
              <a:gd fmla="val 50000" name="adj"/>
            </a:avLst>
          </a:prstGeom>
          <a:solidFill>
            <a:srgbClr val="993300"/>
          </a:solidFill>
          <a:ln cap="flat" cmpd="sng" w="2540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 flipH="1" rot="10800000">
            <a:off x="4343096" y="4313916"/>
            <a:ext cx="4464600" cy="3096300"/>
          </a:xfrm>
          <a:prstGeom prst="triangle">
            <a:avLst>
              <a:gd fmla="val 50000" name="adj"/>
            </a:avLst>
          </a:prstGeom>
          <a:solidFill>
            <a:srgbClr val="993300"/>
          </a:solidFill>
          <a:ln cap="flat" cmpd="sng" w="2540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 rot="-5400000">
            <a:off x="4991182" y="8958426"/>
            <a:ext cx="3168300" cy="216000"/>
          </a:xfrm>
          <a:prstGeom prst="homePlate">
            <a:avLst>
              <a:gd fmla="val 50000" name="adj"/>
            </a:avLst>
          </a:prstGeom>
          <a:solidFill>
            <a:srgbClr val="993300"/>
          </a:solidFill>
          <a:ln cap="flat" cmpd="sng" w="2540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4235071" y="4209226"/>
            <a:ext cx="4680520" cy="6408712"/>
          </a:xfrm>
          <a:prstGeom prst="flowChartCollate">
            <a:avLst/>
          </a:prstGeom>
          <a:solidFill>
            <a:srgbClr val="FFE599"/>
          </a:solidFill>
          <a:ln cap="flat" cmpd="sng" w="1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5638068" y="4673913"/>
            <a:ext cx="187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i="0" lang="en-GB" sz="40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1 </a:t>
            </a:r>
            <a:r>
              <a:rPr lang="en-GB" sz="4000">
                <a:latin typeface="Sora"/>
                <a:ea typeface="Sora"/>
                <a:cs typeface="Sora"/>
                <a:sym typeface="Sora"/>
              </a:rPr>
              <a:t>MIN</a:t>
            </a:r>
            <a:endParaRPr i="0" sz="40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5981263" y="9538675"/>
            <a:ext cx="118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r>
              <a:rPr lang="en-GB" sz="4000">
                <a:latin typeface="Sora"/>
                <a:ea typeface="Sora"/>
                <a:cs typeface="Sora"/>
                <a:sym typeface="Sora"/>
              </a:rPr>
              <a:t>FIM</a:t>
            </a:r>
            <a:endParaRPr i="0" sz="40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9923725" y="3591875"/>
            <a:ext cx="102252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GB" sz="4300">
                <a:latin typeface="Sora Medium"/>
                <a:ea typeface="Sora Medium"/>
                <a:cs typeface="Sora Medium"/>
                <a:sym typeface="Sora Medium"/>
              </a:rPr>
              <a:t>Qual é sua proposta única de valor?</a:t>
            </a:r>
            <a:endParaRPr sz="4300">
              <a:latin typeface="Sora Medium"/>
              <a:ea typeface="Sora Medium"/>
              <a:cs typeface="Sora Medium"/>
              <a:sym typeface="Sora Medium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18702">
            <a:off x="22133650" y="11494727"/>
            <a:ext cx="1698296" cy="200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406400" y="1158240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CURSO</a:t>
            </a:r>
            <a:endParaRPr sz="3500">
              <a:solidFill>
                <a:schemeClr val="dk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GESTÃO DE</a:t>
            </a:r>
            <a:endParaRPr sz="3500">
              <a:solidFill>
                <a:schemeClr val="dk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STARTUPS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53" name="Google Shape;153;p5"/>
          <p:cNvSpPr txBox="1"/>
          <p:nvPr>
            <p:ph idx="4294967295" type="ctrTitle"/>
          </p:nvPr>
        </p:nvSpPr>
        <p:spPr>
          <a:xfrm>
            <a:off x="580750" y="320675"/>
            <a:ext cx="75045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10"/>
              <a:buNone/>
            </a:pPr>
            <a:r>
              <a:rPr b="1" lang="en-GB" sz="4000">
                <a:latin typeface="Sora"/>
                <a:ea typeface="Sora"/>
                <a:cs typeface="Sora"/>
                <a:sym typeface="Sora"/>
              </a:rPr>
              <a:t>Atividade</a:t>
            </a:r>
            <a:endParaRPr b="1" sz="40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10"/>
              <a:buNone/>
            </a:pPr>
            <a:r>
              <a:rPr lang="en-GB" sz="4000">
                <a:latin typeface="Sora"/>
                <a:ea typeface="Sora"/>
                <a:cs typeface="Sora"/>
                <a:sym typeface="Sora"/>
              </a:rPr>
              <a:t>Canva e Proposta de Valor</a:t>
            </a:r>
            <a:endParaRPr sz="40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QEhUUEBEWFRQXGBcaFxcWFxgZFhUcGxgXGBYYHRQdHyggGh8oGxwZIjEhJSorLi4wGB81ODYtNyktLi0BCgoKDg0OGxAQGy8lICYvLC8tLy0sLCwtNDQ0LCwsLCwsNCwsLCwtLywsLCwsLCwsLCwsLCwsLCwsLCwsLCwsLP/AABEIAMABBwMBEQACEQEDEQH/xAAbAAEAAgMBAQAAAAAAAAAAAAAABQYBBAcDAv/EAEUQAAIBAwIEAwUFBQQHCQAAAAECAwAEERIhBQYTMSJBUQcyYXGBFCNCUpEVM2JyoYKSsdEkQ5Ois8HhFyU2Y3TC0/Dx/8QAGgEBAAMBAQEAAAAAAAAAAAAAAAIDBAUBBv/EADoRAAICAgAEBAQFAwMDBAMAAAABAgMEERIhMUEFE1FhInGBoRQykbHwQsHRI+HxFSRSJTQ1gjNicv/aAAwDAQACEQMRAD8A7jQCgFAKAUAoBQCgFAKAUAoBQCgFAKAUAoBQCgFAKAUAoBQCgFAKAUAoBQCgFAKAxQCgFAM0AoBQCgFeAZr0DNAKAUAoDNAYoDNeAxXoM0AoBQGKAUAoDNAYoBQCgFAKAzQCgFAKA+XbG57CiWwzmEF9e8bmk+zXBtrSM6Qyg6n9PMEkjfGQACK7sq8fCrj5keKb5+yOcpWXt8L0iW4Xy7xK0uI9F917cn7zq5yo77KSTk+RB+dZ7srFure6+GXbRbCm2EuUto+rPiEp45LCZXMQg1BNR0A/d76e2dz+tJ0w/ARsS+Li6nqnJ3tb5aIHh9ve395epHxGWBYZDgeJhhmcAAahjGmtdn4fHorlKtNyRRFWWWSSlrR7td33Cby3juLs3UM7BTqByMsqkjJJBGQe+DvUI1Y2XROVcOGUeZJyspsSk97N7mjj11c3n7P4c4jZRmaXzXsSB6AAr23JYCqsXGpro/EXrfovUlbbOU/Lgat/yxxKzQz2/EZJnQamjcHDAbnALMDtnY4qyrLxL5cFlaSfJNdjyVN0FxRls35uaWu+DzXEZMcqDS2kkFWDLkqe+CDn61SsFVZsaZ8039ifn8dDkupYOSLh5bC3eRi7smWZjkk5Pc1izYRhfOMeiZfRJutNlf4XxKZuO3MLSuYVjBWMsdAPTgOQvluSfqa2WU1rAjYl8W+v6meM5fiHHfLRA8Atr3iM92F4nNCIpWUDxOMF3wB41xjFa8n8PjV1vyk20VV+ZZJri0W/l3lq6t5hJPxOS4QBh02UgEnsc9Q9vlXMvyarIcMa1F+uzVXVOMtuWy1GsRofQ5Jy7aX3EZLnRxOWIRSsoHiYEFmxjxDGMV9DkvGxoQ3WntbOZWrLZPUtaJD9sXvB5447+X7RbSnAl/Enqc99sgkHO3Y7VV+Hx82tyoXDJdvUn5llMkpvaZIce4jKnGrOJZXETrlkDHS20ndfPsP0qmimuWDOxrmn1LLJyV8Uiyc4TtHZXDxsVZYnKspwVIGxBrDiRjO+EZdNl97ag2jT9nt081hC8rs7nXlmOSfGwG/yq3xGuNeTKMFpIjjScq02RntO47NbRwx279Jp3KmX8gGnO/l73f0Bq/wvGrtnJzW+Fb0V5VkopJdzTi5U4hEUkteKmXJXUJAShBI1EZZg23lsfjVkszGnuNlWvTRWqbF8UZ7JLn7maSzWKG2Gq5nOE293sNWDtkkgDO3f0qjw/EhdJzs5Qj1Lci6UEox6sil5J4iV6jcVkE+M6fFoB/Lq1f8Atx8K0/j8VPhVS4fuV/h7db4uZIchczTTvLaXoxcwZydhrAIUkgbZBI3GxDCqc/EhWo21fkkSx7pSbhPqjHsx4hLOt11pXk0zlV1MTpGOwz5U8TprqcOBa3Hme4s3Li36lm5jlZLS4ZCVZYZSpBwQQjEEH1zWDHipWxT9UX2tqD0c85T4NfX9ss/7Xmj1Fhpwze6xXOrqD09K7Gbbj49zrVSetdzFTC2yPFxlr4Vwa4s4rkz38lyWj8GpSvTKq5JHjbvkenuiudbdXbKPBBR9TTCEoRe5bK3wni87cBmnaaQygtiQsdYw6geLy2rffj1xz41pfDy5FELJOhy3zLpyZcNJY2zyMWdolLMxyScbkmubmwUL5xj0TNVDbrTZNVmLRQCgNe+h1xunbUrL+oIqVcuGal6EZrcWc69k/E0t1lspyI5kkJAY6dewDAZ7kac49CDXa8XqdjjfDnFrsYcOajuEupeLvmG2iljhedBJIcKuoZz5Z9M9hnudq5Mca2UHNRekbHbBPTZUrH/xDN/6f/4q6k//AI2P/wDRmX/uX8iA4Nw67nv+IfYroW5WXx5GdeXk0+R7YP61syLaIY1Pmx4uXIz1wslZLgej25OtTccRYcUlka6t94kYjQcHOoeuNmGO+QfKq82aqxU8aKUJdX3JUR4rdW9UbVjdrw7jdwLkhEuASkjbDchhv2AyGGfUCq7IPJwIeXzceqJRkqsh8XcvHHePwWkLSySLjB0rqBLnyUDO+a5OPjWW2KEUa7bYxjts53y1wuQcDvGKn73U6jG5VNOSB8dJx8q7WRdBeIVrf5dJmOqD8iT9S3ezfisT2EKiRdUalXBIBUgnuPlvXN8SonHIltdeaNGNZF1pbIPlSZbnjl5PCdUQQLqG4PhiQYPxKNj5Vry4urArrl1b3+/+Sqp8WRKS6EHyty9He3F71LiSHRM+NDhdWXfOc9/+tbcvKlRVXqKe13RTVUpylt65nQOVeXIrJ3Md1JKXAGJHDYwScgCuJl5Ur0k4pa9EbaalW+T2WasRoOb+yqVVe+1MB9+e5A83rt+LpuNWl/SYMRrcvma3tP4kl80FlassspkydJ1BNiuCR8yT6AVPwuqVEZX28lojlTVjVcep7c5OtrxawmlOIgukuewxqUkn4agTXmFu3Dtrj166Pbvgui30LFz9xWJOHz5kXMiFUAYEuWG2PX1rD4fTZLJjpPk+ZfkWRVT59T09nMBTh1uGGCVLb+jMzL/Qg/WvPE5qeTNr1PcVaqWzPOBsZFSDiDovUY9PLaSCB7wb8PfGTtvio4f4iLdlPbqL/LaUbCi8ycDPB4xcWN+4GsDpMwOvPoBs3bfI7Z3rsY2R+Nl5d9fbqkY7K/IXFCX0Nzna5aK44bxCRD0wq9QAe6feI/Rjj+WqcGEZV3Y8XzfQnfJqULGjoacYgMXVE8fSxnXqGnHzrjeRZx8Di9m5WQ1vfIoXJUn2zi13eRg9EKUDY94npgf0Qt8itdjNXk4ddMvzdTFT8d0probPsnmVVvNTAf6Q3cgeVQ8XT3Xr/wAUTxGlxfMtfMsytZ3QVgfuJuxB/wBW1czGTV0Nruv3NFrXAznPJHKEN1aJK93LExZxoSQKowxAOK72fnTpvcFBPp1Rgx6FOCblovPDuEJZ2k8cc7SgrIxLsGYZQ7beW1cW693Wqbjr5G2MFGLSeyl8F/8ADk/zf/iLXWyf/kofQyV/+2f1LtyNcKOH2oLqD0k8x6Vy8+L/ABM+Xc147XlrmTkt4iqXZ1CDuxIx6Df54rGoyb0kW8S1s+ra5WVQ0bBlPYg5HoaSi4vTXM9TTW0e1eHpg0BXeYeTLW+bXNGRJ+dDpY+mfI/WtmP4hdjrhg+Xoyi3Hrm9s8eBchWdm4kjjLyDs0h1FT6gYAB+OKnkeJZF64ZPl7cjyvFrg9oko+ARLdtdgN1mTQfF4ceH8P8AZFUPJm6VT/TvZZ5cePj7jhPL8NrLNLEG1znU+WyMgsdh5e8a8uybLYRhLpHoeQqjBtrueXFOV4LieO4YMs0eNLo2k7HIzjv5/QkVKvLsrrda6P1EqYykpdz247y/BeppuYg2Pdbs6+uGG4qNGVbRLdb0e2VRmtSOc8Z9l8kDCWzK3Cqc9GYDJHpkYDD4bV3KfGY2R4Lvh33Rgnhyjzhz9if4V7Q4B9zfRNaSDwlWU9P022yo+Yx8axW+F2fnpfGvuXwyo/lmtGle8tcFmYyC4RAdyEmUL9FOcfIVbDMz61wOP6ohKnHb3sneU57SM9Dh0LNHkmSZQenkA4zK2OofLC5x8Kx5fnz+O98+y7/p2LqXCK1WjxuPZnYyOzssmpmZj94e7HJ2+Zq2Hi+TCKimuXsePDrb2bfAuQ7SymWaBXDqGAy+R4hg7fKqsjxK++HBNrXyJV48IPiRZzWA0FMn9mVi7MzLJliSfvD3Jya6kfF8mMVFNaXsZXh1t7JjgPKtrY5NvCAxGNZyz49NR3A+ArJfmXX8py5FldEIdEbXG+CQ3kfTuIw65yPIqfUMNwaroyLKJcUHolZXGxaZXLP2ZWMbhijvjsrvlfqABn5Gt8/F8mcdbS+RTHDrT2XNFAAAGw7D0rl9eZqI3jvALe9ULcRB8dj2Zfkw3FX0ZFlL4q3orsrjNakiAs/ZpYxuGKO+DkK75Ub593Az8jWyfi+TKPDvXyRSsOtFpv7GOeMxyxq8bd1YZHwrnQslCXFF6ZolBSWn0KgfZbY6tWJcfk6nh/XGr+tdP/rOTrW189GX8FUW3h3Do7aMRQRhEHYAfqfifjXNstnZLim9s1RgorUUVaX2Y2LsWZZMkkn7w+Zya6MfGMmMeFNfoZ3h1vmbvCuRrW1WYRK4E0ZjfLE+E5zj0O5qm/xG65xctcntciUMeEE9dyP/AOy2w81k/wBof8qv/wCtZXqv0ILCrJXgXJttZCUQBwJlCvls7DVjHp7xrNkZ1t7Tn2La6Iw3o9LflSCO0azUP0WySNXi3IJ8XzFRlmWyuVz6oKmKg4diG/7LbD8kn+0Na141leq/Qq/B1kxbcqwxW32aHUqBiwJOo5JyfmDuPrtg71jlmWTt82XUtVMVHhRIcH4YLaIRqS25JJ2yT8B/++uTvVVtrslxMnCHCtEhVZMUAoBQGMUAxQDFAZoDGKA8LqyjlGJY0cejKD/jUozlB7i9EXFPqjSh5btEOVtYQfURr/lVssq6S05vXzIKmtc0iTVANhsPhVDeyxI+qHpigFAKAUAoBQGaAUBigGKAzQGKAYoBigGKAUAoBigM0AoBQCgFAKAUAoBQCgFAKAUAoBQGCaAr3MHOVrYnTNITJgHpoNT79vQDPxIrZjYF2RzguXqyi3Irr6sr137Tl+zdeG2YgTCIiRgpBKFwfDn0I+lboeDS87ypySet/wBih5i4eJIcY9oUtvbWs4tkbrqxYayOmRpKjON8qc+VRx/C1bbOvi1wntmW4Ri9dTzf2pCNYTNanMkeshHB0jW6r3AzkLny71OPgs5uSjJcnoj+NSS4kT3BOfbK6IVZum57JLhD8gclT9DWO/w3Ip5uO16rmX15Nc+jLQDWA0GaAUAoBQCgFAKAUAoBQCgFAKAUAoBQCgFAKAUAoBQCgFAKA+JpAoJY4ABJPoBuaJNvSPDkPOHOMt6kkdoXiEZJdM4kmjwMSAjcAdyo8iD2yB9Fh+Hwp1K3T30fZP0ObdkSnyj2PDjoS6lMNz4c+O0uFGotE/iClf8AWKCSMA6lxsDVmNKVMeOrn2lH3/t+xCfx8pfRkT+zHgivbaQg4iiuY2U5VlVwNan0Kv8A0NankRsnVdH1cX/PoVqtxUoP5m7zOhNq8Z7WwswPn0EST/iRfrVGHKKv41/Vx/vy/Ynctw16aNOSwWW6KSBmS3t4BpU4LnREqoW/CDI+5+dW+fKujiT05Sf9+f6EODinp9kel5CGxFIsccEQE0/SQLgsMRwq3vMxUgAsScuT2Wo1ya3OLblLkt/d/INJvT5Jc3/gsHJnM1xG7SXLhLRlLJEdyiIAAY/NUUaRk7MSAMk1jzcSpxUK1ufd+/v7/saKLpJ7l0OocPvo7iNZIXDowyrDsf8A76VwrK5VycZLTR0IyUltGzUCQoBQCgFAKAUAoBQCgFAKAUAoBQCgFAKAUAoBQHlczCNWZuygk4BJwBk4A3J+Ar1JyekeN6NHgvHIbxWa3fUFOltiCp9CDuKtuospeprRCFkZ9CRZsedUlhzTnzm0PKsFnddOSNg5bI6cjDOIjJnA+R8JzgkYruYGA1F2Ww2ny917/wA5nPyMjb4YsrN+RIDcRxtG8RBniXaW2Yn99FnvEx7odh8M5rdXuL8qT2n+V9n7P3XqZ5c/iX1Nz9kvcWM/2YCSPKSoiD91IG+86a+8odSW0eRQ4yME1K6NWRHzOT5p+67b+XqT4HOt8PMkOAmK/RFZ/GYpYWJHnMp1Rv5qeoNSnsQSO4xWbKjZRJ66bTX07r6de5ZVqekYjsvtJ4gg/FcPCPT91hD/AH4k/WpSn5Spl7bf8+p4ocTkvoeMto0l/PBbJkLMrysTgyuMtEn8KJgn46fiMTU4xxozsfVNL2Xf6sjwt2OMTT44ipL0ABK6HUY99AcAKZ5j3IA0qsXcjvu2DbjtuHG/hT5b9vRf3ZGzW9dzT4pwt9OLi5ji6hDO0mTJORsgWJASI17DsCckbaaupyIp8UIN69Oi+vq/53Iyg2tNktytxU8Fufs1zMrQyqrHGodFm90spAKkjGR8jVGXUs+rzq4tSX3LKpuiXDJ8mdat51kUMjhlO4KkEH6ivm5RcXpnTUk+aIbmbmZbIIBG80rnCxR7ucbliPIDby8xWnGxXdvnpLuyq25QXqSvDLwTxLIAV1D3SVJU9ipKkjIOQcHyqiyHBJxLIyUls2qgSFAKAUAoBQCgFAKAUAoBQCgFAKAUAoBQGnxawW5ieJywVxglThh5gg+RBwfpU67HXNSXYjOPEtFXm5OkhQm2upjLjdmZVkfHbMiqAxH/AJit8x3ras1Tl8cVr7f7fQzvHaXws5jxp7uVnRrmaUqSGhdmWVcd8wZw3zTVtvtX0eMseKT4Et99cv1/yc2x2N62eXA2gNtMk8WrTIjMygdaNCrIXTP5X0ZU7HVXuUrVdGVcuq6dn8/mhVw8LUkWPhPBXjCyxXAmjVcxP0nDBT3QsRp0kZBjc437r3rnX5MZvglHT78+Xz/3X3L4V6W09o9LmCXhTJdQq620h3UBtUDZ3Uq2NUZPYN67EHDHyEo5kfKl+dd/X/c9e6XxLozTDO3E9cEZMdyhJ+z4YNtvIucBSsqhsNjBG9W6gsPhm+cX3/b9PQj1t2u/oWLgXA7+2jn1wJI8syTbSqrAq4c5GMb48j61hysjHulDTaSWuhfXXZBPa3sqr3t6tzKkcbRXdzK2UA3RSAAQ3l5+IeQNdRQxnTFt7hBfczOVvG10bNm8kh4XGEH3szHLHP7xxszFu/SVsqo7s2o7YBqiuNmXPi/LFfb/AH9fQlJxqWurNrlvh3T1X9/lpFUzkN+BcFYQV8izbqPIRioZV3FrGo6dOXf1JVQ1/qT69SkQWtxeyMyq0sjEs7eQz3LMdlHzNdt2VY0FFvWuRi4ZWPZKWVokDBOvJNMxAWG0chST+Fp+3z0A/Osds3auPgUY+slz+i/yXRXC9b2/RHUeB8nZjP2vClhvFCzKo+Dy51yt8WOPQV87dmal/p/q/wCy6I6MKOXxlrsLNII1jiUIijCqOwFYZzlOTlLqaYpJaRsVE9FAKAUAoBQCgFAKAUAoBQCgFAKAUAoBQEZzHczxW7vaxiSYAaVPnuM7ZGds7VdjxrlYlY9LuV2uSjuK5lUfnO6i0rcwWkUmkErJdhG3HfRpOPlk10Fg0zb8uUmvaOzP58l+ZLfzKhzUknEpEnRLWNhqQsl1G+sqA43wMFVyfkfLFdPDnDFi63xPvpxa/mzLenY+Ja/U8+E2VxHIrS/ZZwdCeK4jDSLKDpjL76g4BwGB7ZFe320zi1Dij9Hy139tHkIST56ZJz8scPAEkfEPsbuNSo00bKO494EFl2xnVWeGblP4ZV8aXsyx01dVLX1IX9vOoa2e3hvFAwXieRgy9wQyEhf0HyrUsSD1dGTg/RpFXmSS4Gtljs4ZOH2IayUCZ42nkY4kZE2ZIyMDbSw32yckA+WCyccnI1c+Sel25+pfFOqHwLn1LTzHxmWHh6T4ZZWWPIAwwZx7ukq4zqIGCPOsGPRCeQ6+3P8AQ0WWSjUpdyEluJZ+HdV5GS+ijkZZGRY5HXB6gCD8OMqDjcoGFaoxhDK4Et1trlva9iltyq3/AFFf5Ql4dFgtdqkg7yyITIe3ualKRr8d2P8ADW3Njlz5KPL0XT6+pTR5XqS/MvELeVRDaR/a1ZwW/wBIjVJZNgpdy/UcjbCjA7egrLi02wlx2fB9Oi9vQtunB/DHmU3iUV9OmlkVYRuI4miSEDVozpVsHxbZOd67FLxa3ve5er69N/sY5+ZL5E/7PLKWzd5W4fLPICUDRtERHjGoYL+9nv8ACsXilsb0oKaS66fcvxYuG5cJceJ84zwxs/7KufCM+IxhfqVLHHyBrk04MJzUfNibJ3yit8LLFy/xE3NvHM0ZjLrkoe6/XA+fast9SqscE967l1cnKKbRIVSTFAKAUAoBQCgFAKAUAoBQCgFAKAUAoBQCgKtzjyZFxJo2d2jZARqUAllO+Dn0O/1Nb8LxCzF3w89ma/HjbzZT+N8rR8PFskcrSB5pA2rGxeBkAwPXFdKnNnkOcpLmkuns/wDcy2URr0kyFtJgqxEjPh4e43PhKNJEX+OHwMHbetE485b9Z/dJ/sVrtr2PLiNzHCIi2rs6AiGB9HTkdGTx4J8jufxVKmqdjkk/Tltre0iM5RWmbKcRmki1jickVvuuZIQmTg+BEjJ17d+wG3rio+XXGzhdKcvaW/q99D3ilw74uXyLjytLJLHHPaKjBokVySB44+mjRsO4BVPCfLWfhXJyYqE3Czlz/ffM2VNtKUfQzc8QmaaRbWIzXUSuAJbiJljDFSS0KHOdts/Deka4KCc3qL9E+f1PW5b5Lb+Z5c1w3EXUyvUXQVhIJaWZ2g6enpgZ8JMshPoR6VLEdcnHtz5+iW9/fkiN3FHt2Kne8eKouYprM4AJS0hCBvUO2HPyznaulXiLjepKf/2ZllY9aa19D74Fw+dyztKLgdW1KusofwpL1HOknUuAoGCB3r3JtqWoxjw8pdtdVr6itS5vezQZSYERveaGEEdt57t5Qv8Ad3qUGuPa6bf2jr9xJ8tP+czYHNs9gmLYoOtNcysGXVsZAi4+qNUlgVZM3x9lFfYefKtaXdnQvZtzDNfwyyXGjKyaF0KV20qxyMn1ri+J4tePYo1+nc24tsrItyLhXNNQoBQCgFAKAUAoBQCgFAKAUAoBQCgFAKAUBg0YITnOB5LKdYgxkKeAIcMTkYxWnClGN8ZS6b57Kr03W9HLrflK+tree4mQDQI5QrPqcmJ9XYZ20l/OvoLM7GssjXDvtclrqc5UWRi5SNUWwcFF9wF01D8EM/38ErH8qSA5Plv8KlxNfE+vJ/VcmvqtfzZDsbERE6lY4lmlduo0jxn7NbsUVblwx2cFlyBjGe2ar5wfFJ6S5aT5vntL2J62tJH1aywGQSPdC6MS+HMGi1tk7M3SOAzHsqqMFiCe1LI2qPDGHBv33J/X09fYRcd7b3r25H1wPjFzGbm8twsNsij7tl8M3iKocDHjJ1apB8t8YC/HpkoUz5zfffT/AG9hVZNbnHki2Tc6zRxwu9iqSXEgiA6m4bbGrwZxhgQP8K5qwYSlKKs2orf/AAaXkSST4epVL+4ur2Vy0zR3tvKyxqjaY229xB3RiASCSde49BXRrjTRFaW65Lm+/wBf5yM05Tsk+epIjOIc13r6S8xkTOlopI0ZdY96N00jVny/zBrXDBxknpafqm/1XMqldZ3eyUmtoJSFNpFC50R6odSsk27ysrEkaYo/eHrtmsanbHnxtrrz9Oi+rfQulrWta+R5XbuY0mcZZAJJ3zlZnjQR2TKfNXBB+evzFe18Kk4LvyS9Oe5b+X+CMt63+v8AYmeCcx8OhhSzvYgzRDS7vEsiF+777kYckZx5VRfhZc5u6p8n0565dvsW13UpcE0XzlkWYjb7B0umTlhERjJGNx5HA/pXIyXdxf629+5tq8vXwEwKzlpmgFAKAUAoBQCgFAKAUAoBQCgFAKAUAoBQA0BXec+Z14bEsjRmRnbSqg4ycZ3PkPoa2YWHLKnwJ67lF93lR2ctn5x4jxGYJCDjIIhiGxH8bHcjyOSBX0K8PxMWvdnX1f8AY5zvttkkj3nhk4dMY5IgSqZXPiZrcnWQje6XifJGQe3wFVRcMmHFF/8APv7SJc6paf8AEec1/JOVSeV5NlIYH3lX91dxA4Cso2dPTPmDh5MK1xQX87xfz7M84m3ps+Us1YB5EHTbLxQjMZv5FwDJ4vcj3JCdzk6Rua9dsk+GL5rq+vCvT5+54o7W+37mLu5uWhmimXEtwsZCEBEtYImbDEdlXJIA9BnuRn2NdPmRlB8o759XJvsHKfC0+/2RsS3q32QGJUcQtypyQdLoIiQe4/dkj0yKrVLxub6uD/ye8XmL5M0+M3SXOu4yVmimWK4PYSxliIpsDs40AHHmAdquohOrVT5pptez7r5EbGp/Euq6klJC3UZw2q5jYpIwACXO+ECs2xugMMCoO49e+dSWuH+l817fPX9L6FjXP3/n3NS70hfPolACV1ZWIscQKxGWmlcHWfw4Plmp17b5df7+vyS6EXy/n2PXhl8qyg3khSESq84XJQyADoW6qPKNQC2PTBztS2tuH+kty1y+XeT+fY9jJb3PoTnF/ZxBdr1+HTgastgkvGxO+z5yv1zWejxe2h+XfHp9GWzw42fFBnp7LuG3FjcTwXMTJrRWVu6NoJBw427MNu9R8WvqyK42Vvp+p7hwnXJxkdMFcI6AoBQCgFAKAUAoBQCgFAKAUAoBQCgFAKAUBhqAovMXK8vFblWmYw2sQKqB+9kJPibB2UbADO+3beuri5scSp8HOb/RGO2h3S58kjR45zNacHQ2/D40abzxuqH1kfOWb+H/AAq/Hwr86XmXP4f50K7Lq6FwwXMrPLXCLzizSSySELkssz58Mg90IPTyIG2PjW/Lvx8NKuK+aXp7mequy/mz5PDjCzRTpmQEsbeMg6juHeLUMMuwYxA5JHoMV55qnHcOnq/2f+Rw8L0/0PWPVOHZ5EZDvJJgGAYGAbi1choHwNOqPudhnzqeq+UVz7Lv9Guq+ZJJy6nqSZ+tIsb4l6SRRqkTyGGJSoYwSOG0MwBGN/BXi1Xww2uW23zS2/dLqj3825GeH2ZQj7qRB1rZjmyeAeGeMbyaip2Y7D41G2xST5pvTX5m+3yCj/NHilzEEkhunKxyjxAvD1EYHUrJbQK2X1Y949iaslGfErK+q+evfbevsebj+WR6KrqenL1GkSHVBPErGV4hgdJY3/cy4YZYDUAB32Ji9NcceSb5p9E/Xl1X2Penwv6M+7Qm5Em2mSJWkMiK0qW5wozqz45yoOSNicN3Byn/AKLXPk+Wnyb/AMR2I7kv5/NmxyzLw/iUAsXiMEiajC5YF3J3La/NzjdTt6dtvMqGViWeentPr6f8Eq3VbHga0Qt3a33AZsox6bHZhkwyfBl/C2PLv6GtcJ4viUdSWn9/oUyjbjv2+x0LlH2hQXpEcg6U3od0Y/wv/wAjj61xM3wueP8AEntfzqb6cpWcn1LoK5hqM0AoBQCgFAKAUAoBQCgFAKAUAoBQCgFAKAw1Ac45k45Ks08du5t4I2H2i5dmfxFQelFGTsSCNl338q7GLjwcIykuKT/LFfuzBda1JpPSXf8AsVKDhtrI6SyW8qRyuBBCj6prkZwzFT7q+eoEegz3rpyvvhFwhJNrq9co+xmUIN8TX09S68282pa2gXhyZyzQq6IenCV8JAONJbJwANs574rl4eG7b93vXd76s13XcENQRWuJ8Oi4dw5Rer1bqd9aozEGE7FmDA5BGdyO5I74rfXZPKyn5XKEeXzKJRVVXxdWel7by2qwtOYZWnUMqzFUuVIAwDMVMchUsCOoO+MDIGK4yjbKShtcPpzX6dt+walFLeuf6mlxKzfJNzFKWx3uLTWwxsP9IgILfAmrapx1qDX0lr7NEZJ9/ujXsryJWB6se2dhHesc428Lbd6slXNp8n9l9yKlzNiz4bI2BbwTnPYQwJaq3wNxJl8fKq5WxitTkuXrJy+3JElBvov7Epy9w2OSaWynZYZcFunDrLA4HUWS4b32ZSMhdsA71nyLZxgr4La9Xr6aXbROuCbcJcmeXJXMz2N29ndhEjL6AFAVIn7A+pVttySdwaszsON9Cvq23rf8+R5Rc65+XM1+YuXrWS/6djdKjnUzRrnwuNwkb7LqPkuRg/pVmNl3wxd2w2uift7kbaYO34GSPEOa5XgEZ0GMFEZ50DkSrs0NzHjCZI2cbf1xmrw4qfFz310uXL1i+/yLZ3Nx4X9/7ktyP05ZZA5KumlhbOADC2+SjrgSxkEYznFZs7jjFPs/6vX5+jLMdRb9/Qv61yjaZoBQCgFAKAUAoBQCgFAKAUAoBQCgFAKAUBp8XvhbwvKVZtIyFQEsx8lAHmTtU66/Mmo71v1ITlwx2cp4i0jlLriURZ5GP2OwUEaiTnU4743Gc7n+lfQV8Ed1UPkvzT/wc6W2+Oa+SNzhXB5p7h0aTVcsALydfdtkI2tofLWRsSPdFU23whWml8K/KvV/+TJQrcpa7936ex6c98d6XS4Zw0aW8CnR3XcaIwRuDnBJ/wCte4GKpKWTkdOf/J7kWa/0qz75k4LBbzWU/Ebt3bwpIGAIfQC2rbBVQ5GdjnNeY2RbOuyuiHLqLa4RlF2Mi7+4/anG40HiiiYAemmMa3b5FtvqK01x/C+Hyk+sv+P2ISfm5CXZGxzndNPxu2iRiAjQqdJI7vrk3H8OB9Khg1qHh85tddnt74r1E2uP8RkXj0CLLIEzECgdghyGz4c4Pl5VVj0Ql4dObS3z59+xOyWslIg+K3P2Tj5c9hMmc/lkRdX9HNbKoK7w3Xs/sUTlwZO/clvaJYy2/Era6tlLNIVAVRks6HBX+0mB9DWbw2yFmLOmx616/wA9S3Jg42xnE3+HcVtbrjDCa10TINEbOe7pktlO2rHunfZaosovqwtwnuL66JxshO7UlzK57TuVPskv2mAEQyNuF26T9/LsD3HodvSuh4Tmq2Hk2dV90UZdHBLij0JPkW+tuISYuxi60aGOcJdoPzp2Zx+uwPltm8QptxVur8m9/J+xZjzha/j6/uXHhnJsds6NFK/3ZPSDYYxg+9Hq2LIR+E5wQCMGuVbmytTUl16+/v8AM1RoUXtFmFYzQZoBQCgFAKAUAoBQCgFAKAUAoBQCgFAKAUBg0Bq8QtOqhUHS2DpcAFoyQRqXPY71KE3F7IyjtFQ5j4nFwSzWK33mfOjVuzMfflc9z9e5wK6eLRZnX8U/yrr/AIRltsVENR6kN7KOXiS1/cZJOrplu5z78pJ9dwD861+MZSWsevouv+CnDqf/AOWRDXc541xZFG8CkgenSQ5Zv7R/xFaoR/AYTf8AU/3ZU3+Iv9i6cc4nZ8P4jC7xBXmjZXkXACDUgRmX6EE+QA71yKKcjJxpJPai96/c12TrqsW11KXynL9r44ZfLqTOPkoZU/oRXXzF5Phyh7Jf3MlPx5GzY5il/wC/0+EkA+XhX/Oo4y/9Ml9SVr/7lGt7XbI/tAFASZY48Ady2SuB/u1Z4LZH8M1J9GyObH/VWiZj5znXiVvBcqEVAsTrsfvHRRr1fzEAY7An1rG/DoPElbB7fX6LsWrIl5qjL5Gv7W+FNBcRXsOVLEBmH4ZF3RvqBj+yKs8GujbXLHn/ABHmbBxkrIl64LfxcWsgXUFZFKSp+Vhsw+G+4Pyrj31zxL9Lt0Nlco3VnFeZOCy8NuimojB1xSDYlc+FgfUdj8RX1uJkQzKd/Ro5FtcqZ8jrXs+5yW/TpykLcoPEOwkH51H+I8q+a8S8PeNLij+V/b2OnjZCsXC+pcq5ZrFAKAUAoBQCgFAKAUAoBQCgFAKAUAoBQCgFAa1/ddKN30s2kE6UGWbHkAO5qUIcclEjJ8K2cPs7SfjXESJwyb5kBBHRjHZQDgj0HqSTX1s7asHF/wBN7fb3fqchQnfb8RfPabxhbKzW3hwrSjpqB+CMDDH9ML9fhXH8Kx3kZHmS6Ln9exsyrFXXwo0fYzwbRFJcsN5DoT+VfeP1bb+zV3jmRxWKpduvzIYFek5Mq/HZf2hxoIDleqkY/ljxr/qHP1roY6/DeH8Wuem/16Gex+bkHT7XldIuINeR4UPEysn8ZZDrHzUEH/rXz0syU8dUy7Pa/wAHRVCjZxo5nzDJ/wB/ZB7XEA/3Ygf+dd/GX/pj+TOda/8AufqdbuuBxy3MVy4y8SsqDyBYjxfMb/qa+ajfKNbrXR9TqOtOSk+xyn2wWRivUlXYSxg5/iQkH+mivpPBLFPHlB9n9mczOjw2cSOgLGvGOFqGI1Sxjf8AJIvn/fH6VxG5YWXy7P7f8G7SupOcezTjxsbowzZVJW0OD+CQEhT8N/CfmPSu94rirIpVsOqW/oYMW3y58L6HUOdOWl4jAUOFkXxRP6N6H+E9j9D5V89hZksaziXTujo30K2Oitcvey4QOsst0/VU5XpAKFP8xyT/AErfleMu6LgoLT9TPVhcD23zOjCuIbzNAKAUAoBQCgFAKAUAoBQCgFAKAUAoBQCgFAYxQHhcypErSOVVVGWY4AAG+59KlFSlqKIvUfiZxHnbVxC86lvKs8bGONNAb7rJ0qrKRtliTq7HNfV4EljY7VkeF83z7/I5N6dtnwvZ1icpwywOn3YIcD4kDA/Vv8a+cipZORz/AKmdF6qq+SOXeyGy6t8ZG36SM2T31P4Qc+uC1fReNWcGMq13f7HPwo8VnEduxXyR1zhHHlY8cOVOftUOBjy1RkH+7vX19DX/AE3l/wCLONNf9x9Tu9fInZOf+2aw12kcoG8Ugz/K4Kn/AHtNdrwK3hvcX3Rhzo7hsj/YvxXKzWzHseonyOzj9cH+1V3jtGpRtXfkyvAs2nA8+e+VIUumvLiTRatpLqn7x5O2hB5ZAyT5b/TzAzbZU/h61uXb017jIoirON9C8crcxwX8ZNuWGjCsrjDrttnc5yPPPrXKy8SzHnqzubKbY2LcScxWUuM0AoBQCgFAKAUAoBQCgFAKAUAoBQCgFAKAUAoBQERzVwg3trLAH0FwMN5ZVgwz8MjBrRi3eRbGzW9FV1fHBxRU/Z5yNNYTPNcOhJQoqoSRuysWJIH5RgfGul4n4lDJgowT+pmxsWVcuKRn2y8QKWscIz97IM/JPFj+9p/SngdSne5vshnSahwrueHsVsNME0xG8jhR8kH+bH9BUvHreK1Q9ERwIag5HSDXDOgURryxfjQyW+0qhjA0+DXjOdX5tBI7Y+Oa6vl5Kwv/ANG9mLir8/3L0K5RtIrmzh/2mznixktG2n+YDK/1ArRiW+XdGfoyq6PFW0cY9mAlPEYTCM41dT0CFSGz9cY+OK+q8XcPwr4vbRycTi81aOxc38uLxGDpO5QhgysBnDAEbjzGCR9a+Xw8qWNZxpbOrdUrY8LNTkrlBeGo4EhkdyCzYwAB2AH1NWZ2dLKkm1pIjj46qXqWesJoFAKAUAoBQCgFAKAUAoBQCgFAKAUAoBQCgFAKAUAoDFAQvN/AVvrZ4jjV70bflcdj/wAj8Ca1YeS8e1TX1Kb61ZBo8uROGNa2MEbqVfSWcHuGZixB+WcfSvc69XXymugx6+CtRJ+shcRK8tWwuTdCEdc/jy3fGM6c6c42zjNaHlXeV5XF8JV5MOLi1zJas5aYagKtyVyuLFrlyBqllbT8IwToH9Sf09K3Zua8hRXovuZqKVBt+paqwmkzQCgFAKAUAoBQCgFAKAUAoBQCgFAKAUAoBQCgFAKAUAoBQCgFAKAUAoBQCgFAKAUAoBQCgFAKAUAoBQCgFAKAUAoBQCgFAKAUAoBQCgFAKAUAoBQCgFAKAUAoBQCgFAKAUAoBQCgFAKAUAoD/2Q==" id="158" name="Google Shape;158;g1dd0f6d8191_0_207"/>
          <p:cNvSpPr/>
          <p:nvPr/>
        </p:nvSpPr>
        <p:spPr>
          <a:xfrm>
            <a:off x="2597150" y="-288925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dd0f6d8191_0_207"/>
          <p:cNvSpPr/>
          <p:nvPr/>
        </p:nvSpPr>
        <p:spPr>
          <a:xfrm>
            <a:off x="4163108" y="7074024"/>
            <a:ext cx="4464600" cy="3096300"/>
          </a:xfrm>
          <a:prstGeom prst="triangle">
            <a:avLst>
              <a:gd fmla="val 50000" name="adj"/>
            </a:avLst>
          </a:prstGeom>
          <a:solidFill>
            <a:srgbClr val="993300"/>
          </a:solidFill>
          <a:ln cap="flat" cmpd="sng" w="2540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dd0f6d8191_0_207"/>
          <p:cNvSpPr/>
          <p:nvPr/>
        </p:nvSpPr>
        <p:spPr>
          <a:xfrm flipH="1" rot="10800000">
            <a:off x="4163108" y="3905716"/>
            <a:ext cx="4464600" cy="3096300"/>
          </a:xfrm>
          <a:prstGeom prst="triangle">
            <a:avLst>
              <a:gd fmla="val 50000" name="adj"/>
            </a:avLst>
          </a:prstGeom>
          <a:solidFill>
            <a:srgbClr val="993300"/>
          </a:solidFill>
          <a:ln cap="flat" cmpd="sng" w="2540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dd0f6d8191_0_207"/>
          <p:cNvSpPr/>
          <p:nvPr/>
        </p:nvSpPr>
        <p:spPr>
          <a:xfrm rot="-5400000">
            <a:off x="4811194" y="8550226"/>
            <a:ext cx="3168300" cy="216000"/>
          </a:xfrm>
          <a:prstGeom prst="homePlate">
            <a:avLst>
              <a:gd fmla="val 50000" name="adj"/>
            </a:avLst>
          </a:prstGeom>
          <a:solidFill>
            <a:srgbClr val="993300"/>
          </a:solidFill>
          <a:ln cap="flat" cmpd="sng" w="2540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dd0f6d8191_0_207"/>
          <p:cNvSpPr/>
          <p:nvPr/>
        </p:nvSpPr>
        <p:spPr>
          <a:xfrm>
            <a:off x="4055096" y="3833664"/>
            <a:ext cx="4680520" cy="6408712"/>
          </a:xfrm>
          <a:prstGeom prst="flowChartCollat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dd0f6d8191_0_207"/>
          <p:cNvSpPr txBox="1"/>
          <p:nvPr/>
        </p:nvSpPr>
        <p:spPr>
          <a:xfrm>
            <a:off x="5458080" y="4265713"/>
            <a:ext cx="18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minuto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dd0f6d8191_0_207"/>
          <p:cNvSpPr txBox="1"/>
          <p:nvPr/>
        </p:nvSpPr>
        <p:spPr>
          <a:xfrm>
            <a:off x="5315237" y="8586192"/>
            <a:ext cx="2016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r>
              <a:rPr b="0" i="0" lang="en-GB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b="0"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dd0f6d8191_0_207"/>
          <p:cNvSpPr/>
          <p:nvPr/>
        </p:nvSpPr>
        <p:spPr>
          <a:xfrm>
            <a:off x="9743728" y="3881462"/>
            <a:ext cx="10225200" cy="6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 quero abrir um </a:t>
            </a:r>
            <a:r>
              <a:rPr b="0" i="0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 </a:t>
            </a:r>
            <a:r>
              <a:rPr b="0" i="1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(tipo de empresa)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vai resolver o problema de </a:t>
            </a:r>
            <a:r>
              <a:rPr b="0" i="0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 </a:t>
            </a:r>
            <a:r>
              <a:rPr b="0" i="1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(principal problema)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clientes como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 </a:t>
            </a:r>
            <a:r>
              <a:rPr b="0" i="1" lang="en-GB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(exemplos de grupos de clientes com o mesmo tipo de problema).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dd0f6d8191_0_207"/>
          <p:cNvSpPr txBox="1"/>
          <p:nvPr>
            <p:ph type="title"/>
          </p:nvPr>
        </p:nvSpPr>
        <p:spPr>
          <a:xfrm>
            <a:off x="506289" y="320669"/>
            <a:ext cx="1783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mpact"/>
              <a:buNone/>
            </a:pPr>
            <a:r>
              <a:rPr lang="en-GB" sz="8000">
                <a:latin typeface="Montserrat SemiBold"/>
                <a:ea typeface="Montserrat SemiBold"/>
                <a:cs typeface="Montserrat SemiBold"/>
                <a:sym typeface="Montserrat SemiBold"/>
              </a:rPr>
              <a:t>Qual é sua proposta única de valor?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1048172e5a4_3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550" y="1358875"/>
            <a:ext cx="22624250" cy="109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48172e5a4_3_249"/>
          <p:cNvSpPr txBox="1"/>
          <p:nvPr/>
        </p:nvSpPr>
        <p:spPr>
          <a:xfrm>
            <a:off x="0" y="0"/>
            <a:ext cx="2586900" cy="66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d0f6d8191_0_0"/>
          <p:cNvSpPr/>
          <p:nvPr/>
        </p:nvSpPr>
        <p:spPr>
          <a:xfrm>
            <a:off x="1625208" y="1250050"/>
            <a:ext cx="9753600" cy="10135200"/>
          </a:xfrm>
          <a:prstGeom prst="rect">
            <a:avLst/>
          </a:prstGeom>
          <a:solidFill>
            <a:srgbClr val="D9EAD3">
              <a:alpha val="61409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178" name="Google Shape;178;g1dd0f6d8191_0_0"/>
          <p:cNvSpPr/>
          <p:nvPr/>
        </p:nvSpPr>
        <p:spPr>
          <a:xfrm>
            <a:off x="12370013" y="1132767"/>
            <a:ext cx="10354500" cy="10529700"/>
          </a:xfrm>
          <a:prstGeom prst="ellipse">
            <a:avLst/>
          </a:prstGeom>
          <a:solidFill>
            <a:srgbClr val="D9EAD3">
              <a:alpha val="61409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179" name="Google Shape;179;g1dd0f6d8191_0_0"/>
          <p:cNvSpPr txBox="1"/>
          <p:nvPr>
            <p:ph type="title"/>
          </p:nvPr>
        </p:nvSpPr>
        <p:spPr>
          <a:xfrm>
            <a:off x="15288737" y="3309446"/>
            <a:ext cx="2523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GB" sz="32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Ganhos</a:t>
            </a:r>
            <a:endParaRPr b="0" sz="3200">
              <a:solidFill>
                <a:schemeClr val="dk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80" name="Google Shape;180;g1dd0f6d8191_0_0"/>
          <p:cNvSpPr txBox="1"/>
          <p:nvPr>
            <p:ph type="title"/>
          </p:nvPr>
        </p:nvSpPr>
        <p:spPr>
          <a:xfrm>
            <a:off x="15288758" y="8576861"/>
            <a:ext cx="1488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GB" sz="32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Dores</a:t>
            </a:r>
            <a:endParaRPr b="0" sz="3200">
              <a:solidFill>
                <a:schemeClr val="dk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81" name="Google Shape;181;g1dd0f6d8191_0_0"/>
          <p:cNvSpPr txBox="1"/>
          <p:nvPr>
            <p:ph type="title"/>
          </p:nvPr>
        </p:nvSpPr>
        <p:spPr>
          <a:xfrm>
            <a:off x="2251133" y="5816800"/>
            <a:ext cx="2377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GB" sz="32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Produtos e Serviços</a:t>
            </a:r>
            <a:endParaRPr b="0" sz="3200">
              <a:solidFill>
                <a:schemeClr val="dk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82" name="Google Shape;182;g1dd0f6d8191_0_0"/>
          <p:cNvSpPr txBox="1"/>
          <p:nvPr>
            <p:ph type="title"/>
          </p:nvPr>
        </p:nvSpPr>
        <p:spPr>
          <a:xfrm>
            <a:off x="6419600" y="8576867"/>
            <a:ext cx="2641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GB" sz="32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Analgésicos</a:t>
            </a:r>
            <a:endParaRPr b="0" sz="3200">
              <a:solidFill>
                <a:schemeClr val="dk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83" name="Google Shape;183;g1dd0f6d8191_0_0"/>
          <p:cNvSpPr txBox="1"/>
          <p:nvPr>
            <p:ph type="title"/>
          </p:nvPr>
        </p:nvSpPr>
        <p:spPr>
          <a:xfrm>
            <a:off x="19184543" y="5816824"/>
            <a:ext cx="25239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GB" sz="32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Tarefas de Cliente</a:t>
            </a:r>
            <a:endParaRPr b="0" sz="3200">
              <a:solidFill>
                <a:schemeClr val="dk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84" name="Google Shape;184;g1dd0f6d8191_0_0"/>
          <p:cNvSpPr/>
          <p:nvPr/>
        </p:nvSpPr>
        <p:spPr>
          <a:xfrm>
            <a:off x="12485589" y="6332856"/>
            <a:ext cx="4902297" cy="1391"/>
          </a:xfrm>
          <a:custGeom>
            <a:rect b="b" l="l" r="r" t="t"/>
            <a:pathLst>
              <a:path extrusionOk="0" h="20" w="67056">
                <a:moveTo>
                  <a:pt x="0" y="0"/>
                </a:moveTo>
                <a:lnTo>
                  <a:pt x="67056" y="20"/>
                </a:lnTo>
              </a:path>
            </a:pathLst>
          </a:custGeom>
          <a:noFill/>
          <a:ln cap="flat" cmpd="sng" w="1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dd0f6d8191_0_0"/>
          <p:cNvSpPr/>
          <p:nvPr/>
        </p:nvSpPr>
        <p:spPr>
          <a:xfrm>
            <a:off x="17387742" y="6332856"/>
            <a:ext cx="3143184" cy="4488147"/>
          </a:xfrm>
          <a:custGeom>
            <a:rect b="b" l="l" r="r" t="t"/>
            <a:pathLst>
              <a:path extrusionOk="0" h="64515" w="42994">
                <a:moveTo>
                  <a:pt x="0" y="0"/>
                </a:moveTo>
                <a:lnTo>
                  <a:pt x="42994" y="64515"/>
                </a:lnTo>
              </a:path>
            </a:pathLst>
          </a:custGeom>
          <a:noFill/>
          <a:ln cap="flat" cmpd="sng" w="1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g1dd0f6d8191_0_0"/>
          <p:cNvGrpSpPr/>
          <p:nvPr/>
        </p:nvGrpSpPr>
        <p:grpSpPr>
          <a:xfrm flipH="1">
            <a:off x="1700555" y="1438562"/>
            <a:ext cx="9678312" cy="9918159"/>
            <a:chOff x="5134229" y="856151"/>
            <a:chExt cx="3493471" cy="3719263"/>
          </a:xfrm>
        </p:grpSpPr>
        <p:sp>
          <p:nvSpPr>
            <p:cNvPr id="187" name="Google Shape;187;g1dd0f6d8191_0_0"/>
            <p:cNvSpPr/>
            <p:nvPr/>
          </p:nvSpPr>
          <p:spPr>
            <a:xfrm>
              <a:off x="5134229" y="2684351"/>
              <a:ext cx="1710450" cy="8850"/>
            </a:xfrm>
            <a:custGeom>
              <a:rect b="b" l="l" r="r" t="t"/>
              <a:pathLst>
                <a:path extrusionOk="0" h="354" w="68418">
                  <a:moveTo>
                    <a:pt x="0" y="354"/>
                  </a:moveTo>
                  <a:lnTo>
                    <a:pt x="68418" y="0"/>
                  </a:lnTo>
                </a:path>
              </a:pathLst>
            </a:custGeom>
            <a:noFill/>
            <a:ln cap="flat" cmpd="sng" w="1905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1dd0f6d8191_0_0"/>
            <p:cNvSpPr/>
            <p:nvPr/>
          </p:nvSpPr>
          <p:spPr>
            <a:xfrm>
              <a:off x="6818992" y="856151"/>
              <a:ext cx="1808708" cy="1837088"/>
            </a:xfrm>
            <a:custGeom>
              <a:rect b="b" l="l" r="r" t="t"/>
              <a:pathLst>
                <a:path extrusionOk="0" h="53921" w="72399">
                  <a:moveTo>
                    <a:pt x="0" y="53921"/>
                  </a:moveTo>
                  <a:lnTo>
                    <a:pt x="72399" y="0"/>
                  </a:lnTo>
                </a:path>
              </a:pathLst>
            </a:custGeom>
            <a:noFill/>
            <a:ln cap="flat" cmpd="sng" w="1905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1dd0f6d8191_0_0"/>
            <p:cNvSpPr/>
            <p:nvPr/>
          </p:nvSpPr>
          <p:spPr>
            <a:xfrm>
              <a:off x="6818847" y="2655276"/>
              <a:ext cx="1808653" cy="1920138"/>
            </a:xfrm>
            <a:custGeom>
              <a:rect b="b" l="l" r="r" t="t"/>
              <a:pathLst>
                <a:path extrusionOk="0" h="61905" w="75447">
                  <a:moveTo>
                    <a:pt x="0" y="0"/>
                  </a:moveTo>
                  <a:lnTo>
                    <a:pt x="75447" y="61905"/>
                  </a:lnTo>
                </a:path>
              </a:pathLst>
            </a:custGeom>
            <a:noFill/>
            <a:ln cap="flat" cmpd="sng" w="1905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g1dd0f6d8191_0_0"/>
          <p:cNvSpPr txBox="1"/>
          <p:nvPr>
            <p:ph type="title"/>
          </p:nvPr>
        </p:nvSpPr>
        <p:spPr>
          <a:xfrm>
            <a:off x="1625200" y="420800"/>
            <a:ext cx="10744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GB" sz="4000">
                <a:latin typeface="Sora"/>
                <a:ea typeface="Sora"/>
                <a:cs typeface="Sora"/>
                <a:sym typeface="Sora"/>
              </a:rPr>
              <a:t>Proposta de Valor Canvas</a:t>
            </a:r>
            <a:endParaRPr b="0" sz="40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" name="Google Shape;191;g1dd0f6d8191_0_0"/>
          <p:cNvSpPr/>
          <p:nvPr/>
        </p:nvSpPr>
        <p:spPr>
          <a:xfrm>
            <a:off x="17387742" y="2204511"/>
            <a:ext cx="3064374" cy="4128762"/>
          </a:xfrm>
          <a:custGeom>
            <a:rect b="b" l="l" r="r" t="t"/>
            <a:pathLst>
              <a:path extrusionOk="0" h="59349" w="41916">
                <a:moveTo>
                  <a:pt x="0" y="59349"/>
                </a:moveTo>
                <a:lnTo>
                  <a:pt x="41916" y="0"/>
                </a:lnTo>
              </a:path>
            </a:pathLst>
          </a:custGeom>
          <a:noFill/>
          <a:ln cap="flat" cmpd="sng" w="1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1dd0f6d81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18702">
            <a:off x="22133650" y="11494727"/>
            <a:ext cx="1698296" cy="200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dd0f6d8191_0_0"/>
          <p:cNvSpPr txBox="1"/>
          <p:nvPr/>
        </p:nvSpPr>
        <p:spPr>
          <a:xfrm>
            <a:off x="406400" y="1158240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CURSO</a:t>
            </a:r>
            <a:endParaRPr sz="3500">
              <a:solidFill>
                <a:schemeClr val="dk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GESTÃO DE</a:t>
            </a:r>
            <a:endParaRPr sz="3500">
              <a:solidFill>
                <a:schemeClr val="dk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STARTUPS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4" name="Google Shape;194;g1dd0f6d8191_0_0"/>
          <p:cNvSpPr txBox="1"/>
          <p:nvPr/>
        </p:nvSpPr>
        <p:spPr>
          <a:xfrm>
            <a:off x="18624800" y="203200"/>
            <a:ext cx="5149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GB" sz="37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SECITECE + SEDUC</a:t>
            </a:r>
            <a:endParaRPr b="0" i="0" sz="37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5" name="Google Shape;195;g1dd0f6d8191_0_0"/>
          <p:cNvSpPr txBox="1"/>
          <p:nvPr>
            <p:ph type="title"/>
          </p:nvPr>
        </p:nvSpPr>
        <p:spPr>
          <a:xfrm>
            <a:off x="6551600" y="3063067"/>
            <a:ext cx="2377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GB" sz="32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Criadores de Ganhos</a:t>
            </a:r>
            <a:endParaRPr b="0" sz="3200">
              <a:solidFill>
                <a:schemeClr val="dk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grpSp>
        <p:nvGrpSpPr>
          <p:cNvPr id="196" name="Google Shape;196;g1dd0f6d8191_0_0"/>
          <p:cNvGrpSpPr/>
          <p:nvPr/>
        </p:nvGrpSpPr>
        <p:grpSpPr>
          <a:xfrm>
            <a:off x="5199591" y="12226153"/>
            <a:ext cx="13985175" cy="854811"/>
            <a:chOff x="2736275" y="4584750"/>
            <a:chExt cx="5244375" cy="320550"/>
          </a:xfrm>
        </p:grpSpPr>
        <p:sp>
          <p:nvSpPr>
            <p:cNvPr id="197" name="Google Shape;197;g1dd0f6d8191_0_0"/>
            <p:cNvSpPr txBox="1"/>
            <p:nvPr/>
          </p:nvSpPr>
          <p:spPr>
            <a:xfrm>
              <a:off x="2736275" y="4584750"/>
              <a:ext cx="35043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2000">
              <a:spAutoFit/>
            </a:bodyPr>
            <a:lstStyle/>
            <a:p>
              <a:pPr indent="0" lvl="0" marL="139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600"/>
                <a:buFont typeface="Verdana"/>
                <a:buNone/>
              </a:pPr>
              <a:r>
                <a:rPr i="0" lang="en-GB" sz="4000" u="none" cap="none" strike="noStrike">
                  <a:solidFill>
                    <a:srgbClr val="231F20"/>
                  </a:solidFill>
                  <a:latin typeface="Sora Medium"/>
                  <a:ea typeface="Sora Medium"/>
                  <a:cs typeface="Sora Medium"/>
                  <a:sym typeface="Sora Medium"/>
                </a:rPr>
                <a:t>Nome da Startup: ____________</a:t>
              </a:r>
              <a:endParaRPr i="0" sz="4000" u="none" cap="none" strike="noStrike">
                <a:solidFill>
                  <a:srgbClr val="000000"/>
                </a:solidFill>
                <a:latin typeface="Sora Medium"/>
                <a:ea typeface="Sora Medium"/>
                <a:cs typeface="Sora Medium"/>
                <a:sym typeface="Sora Medium"/>
              </a:endParaRPr>
            </a:p>
          </p:txBody>
        </p:sp>
        <p:sp>
          <p:nvSpPr>
            <p:cNvPr id="198" name="Google Shape;198;g1dd0f6d8191_0_0"/>
            <p:cNvSpPr/>
            <p:nvPr/>
          </p:nvSpPr>
          <p:spPr>
            <a:xfrm>
              <a:off x="4539350" y="4591200"/>
              <a:ext cx="3441300" cy="314100"/>
            </a:xfrm>
            <a:prstGeom prst="foldedCorner">
              <a:avLst>
                <a:gd fmla="val 16667" name="adj"/>
              </a:avLst>
            </a:prstGeom>
            <a:solidFill>
              <a:srgbClr val="F9F7D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/>
            </a:p>
          </p:txBody>
        </p:sp>
      </p:grpSp>
      <p:sp>
        <p:nvSpPr>
          <p:cNvPr id="199" name="Google Shape;199;g1dd0f6d8191_0_0"/>
          <p:cNvSpPr/>
          <p:nvPr/>
        </p:nvSpPr>
        <p:spPr>
          <a:xfrm>
            <a:off x="-2558133" y="2212597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0" name="Google Shape;200;g1dd0f6d8191_0_0"/>
          <p:cNvSpPr/>
          <p:nvPr/>
        </p:nvSpPr>
        <p:spPr>
          <a:xfrm>
            <a:off x="-2558133" y="4061331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1" name="Google Shape;201;g1dd0f6d8191_0_0"/>
          <p:cNvSpPr/>
          <p:nvPr/>
        </p:nvSpPr>
        <p:spPr>
          <a:xfrm>
            <a:off x="-2558133" y="5910064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2" name="Google Shape;202;g1dd0f6d8191_0_0"/>
          <p:cNvSpPr/>
          <p:nvPr/>
        </p:nvSpPr>
        <p:spPr>
          <a:xfrm>
            <a:off x="-2558133" y="7758797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3" name="Google Shape;203;g1dd0f6d8191_0_0"/>
          <p:cNvSpPr/>
          <p:nvPr/>
        </p:nvSpPr>
        <p:spPr>
          <a:xfrm>
            <a:off x="-5116267" y="2200664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4" name="Google Shape;204;g1dd0f6d8191_0_0"/>
          <p:cNvSpPr/>
          <p:nvPr/>
        </p:nvSpPr>
        <p:spPr>
          <a:xfrm>
            <a:off x="-5116267" y="4049397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5" name="Google Shape;205;g1dd0f6d8191_0_0"/>
          <p:cNvSpPr/>
          <p:nvPr/>
        </p:nvSpPr>
        <p:spPr>
          <a:xfrm>
            <a:off x="-5116267" y="5898131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6" name="Google Shape;206;g1dd0f6d8191_0_0"/>
          <p:cNvSpPr/>
          <p:nvPr/>
        </p:nvSpPr>
        <p:spPr>
          <a:xfrm>
            <a:off x="-5116267" y="7746864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7" name="Google Shape;207;g1dd0f6d8191_0_0"/>
          <p:cNvSpPr/>
          <p:nvPr/>
        </p:nvSpPr>
        <p:spPr>
          <a:xfrm>
            <a:off x="27334667" y="2212597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8" name="Google Shape;208;g1dd0f6d8191_0_0"/>
          <p:cNvSpPr/>
          <p:nvPr/>
        </p:nvSpPr>
        <p:spPr>
          <a:xfrm>
            <a:off x="27334667" y="4061331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09" name="Google Shape;209;g1dd0f6d8191_0_0"/>
          <p:cNvSpPr/>
          <p:nvPr/>
        </p:nvSpPr>
        <p:spPr>
          <a:xfrm>
            <a:off x="27334667" y="5910064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10" name="Google Shape;210;g1dd0f6d8191_0_0"/>
          <p:cNvSpPr/>
          <p:nvPr/>
        </p:nvSpPr>
        <p:spPr>
          <a:xfrm>
            <a:off x="27334667" y="7758797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11" name="Google Shape;211;g1dd0f6d8191_0_0"/>
          <p:cNvSpPr/>
          <p:nvPr/>
        </p:nvSpPr>
        <p:spPr>
          <a:xfrm>
            <a:off x="24776533" y="2200664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12" name="Google Shape;212;g1dd0f6d8191_0_0"/>
          <p:cNvSpPr/>
          <p:nvPr/>
        </p:nvSpPr>
        <p:spPr>
          <a:xfrm>
            <a:off x="24776533" y="4049397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13" name="Google Shape;213;g1dd0f6d8191_0_0"/>
          <p:cNvSpPr/>
          <p:nvPr/>
        </p:nvSpPr>
        <p:spPr>
          <a:xfrm>
            <a:off x="24776533" y="5898131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14" name="Google Shape;214;g1dd0f6d8191_0_0"/>
          <p:cNvSpPr/>
          <p:nvPr/>
        </p:nvSpPr>
        <p:spPr>
          <a:xfrm>
            <a:off x="24776533" y="7746864"/>
            <a:ext cx="2165700" cy="17184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dd0f6d8191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18702">
            <a:off x="22133650" y="11494727"/>
            <a:ext cx="1698296" cy="200414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dd0f6d8191_0_110"/>
          <p:cNvSpPr txBox="1"/>
          <p:nvPr/>
        </p:nvSpPr>
        <p:spPr>
          <a:xfrm>
            <a:off x="406400" y="1158240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CURSO</a:t>
            </a:r>
            <a:endParaRPr sz="3500">
              <a:solidFill>
                <a:schemeClr val="dk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GESTÃO DE</a:t>
            </a:r>
            <a:endParaRPr sz="3500">
              <a:solidFill>
                <a:schemeClr val="dk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STARTUPS</a:t>
            </a:r>
            <a:endParaRPr sz="300">
              <a:solidFill>
                <a:schemeClr val="dk1"/>
              </a:solidFill>
            </a:endParaRPr>
          </a:p>
        </p:txBody>
      </p:sp>
      <p:grpSp>
        <p:nvGrpSpPr>
          <p:cNvPr id="221" name="Google Shape;221;g1dd0f6d8191_0_110"/>
          <p:cNvGrpSpPr/>
          <p:nvPr/>
        </p:nvGrpSpPr>
        <p:grpSpPr>
          <a:xfrm>
            <a:off x="215803" y="175103"/>
            <a:ext cx="23952699" cy="13365967"/>
            <a:chOff x="95338" y="83075"/>
            <a:chExt cx="8982150" cy="5012175"/>
          </a:xfrm>
        </p:grpSpPr>
        <p:grpSp>
          <p:nvGrpSpPr>
            <p:cNvPr id="222" name="Google Shape;222;g1dd0f6d8191_0_110"/>
            <p:cNvGrpSpPr/>
            <p:nvPr/>
          </p:nvGrpSpPr>
          <p:grpSpPr>
            <a:xfrm>
              <a:off x="95338" y="83075"/>
              <a:ext cx="1790700" cy="3773700"/>
              <a:chOff x="95338" y="83075"/>
              <a:chExt cx="1790700" cy="3773700"/>
            </a:xfrm>
          </p:grpSpPr>
          <p:sp>
            <p:nvSpPr>
              <p:cNvPr id="223" name="Google Shape;223;g1dd0f6d8191_0_110"/>
              <p:cNvSpPr/>
              <p:nvPr/>
            </p:nvSpPr>
            <p:spPr>
              <a:xfrm>
                <a:off x="95338" y="83075"/>
                <a:ext cx="1790700" cy="3773700"/>
              </a:xfrm>
              <a:prstGeom prst="rect">
                <a:avLst/>
              </a:prstGeom>
              <a:solidFill>
                <a:schemeClr val="accent5"/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1dd0f6d8191_0_110"/>
              <p:cNvSpPr txBox="1"/>
              <p:nvPr/>
            </p:nvSpPr>
            <p:spPr>
              <a:xfrm>
                <a:off x="225538" y="163475"/>
                <a:ext cx="15303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rPr>
                  <a:t>PARCEIROS CHAVES</a:t>
                </a:r>
                <a:endParaRPr b="1" i="0" sz="27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5" name="Google Shape;225;g1dd0f6d8191_0_110"/>
            <p:cNvGrpSpPr/>
            <p:nvPr/>
          </p:nvGrpSpPr>
          <p:grpSpPr>
            <a:xfrm>
              <a:off x="1866863" y="83075"/>
              <a:ext cx="1800300" cy="2078400"/>
              <a:chOff x="1866863" y="83075"/>
              <a:chExt cx="1800300" cy="2078400"/>
            </a:xfrm>
          </p:grpSpPr>
          <p:sp>
            <p:nvSpPr>
              <p:cNvPr id="226" name="Google Shape;226;g1dd0f6d8191_0_110"/>
              <p:cNvSpPr/>
              <p:nvPr/>
            </p:nvSpPr>
            <p:spPr>
              <a:xfrm>
                <a:off x="1866863" y="83075"/>
                <a:ext cx="1800300" cy="2078400"/>
              </a:xfrm>
              <a:prstGeom prst="rect">
                <a:avLst/>
              </a:prstGeom>
              <a:solidFill>
                <a:srgbClr val="0097A7">
                  <a:alpha val="53510"/>
                </a:srgbClr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1dd0f6d8191_0_110"/>
              <p:cNvSpPr txBox="1"/>
              <p:nvPr/>
            </p:nvSpPr>
            <p:spPr>
              <a:xfrm>
                <a:off x="2001863" y="163475"/>
                <a:ext cx="15303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accent2"/>
                    </a:solidFill>
                    <a:latin typeface="Sora"/>
                    <a:ea typeface="Sora"/>
                    <a:cs typeface="Sora"/>
                    <a:sym typeface="Sora"/>
                  </a:rPr>
                  <a:t>ATIVIDADES CHAVES</a:t>
                </a:r>
                <a:endParaRPr b="1" i="0" sz="2700" u="none" cap="none" strike="noStrike">
                  <a:solidFill>
                    <a:schemeClr val="accent2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8" name="Google Shape;228;g1dd0f6d8191_0_110"/>
            <p:cNvGrpSpPr/>
            <p:nvPr/>
          </p:nvGrpSpPr>
          <p:grpSpPr>
            <a:xfrm>
              <a:off x="3647213" y="83075"/>
              <a:ext cx="1800300" cy="3773700"/>
              <a:chOff x="3647213" y="83075"/>
              <a:chExt cx="1800300" cy="3773700"/>
            </a:xfrm>
          </p:grpSpPr>
          <p:sp>
            <p:nvSpPr>
              <p:cNvPr id="229" name="Google Shape;229;g1dd0f6d8191_0_110"/>
              <p:cNvSpPr/>
              <p:nvPr/>
            </p:nvSpPr>
            <p:spPr>
              <a:xfrm>
                <a:off x="3647213" y="83075"/>
                <a:ext cx="1800300" cy="3773700"/>
              </a:xfrm>
              <a:prstGeom prst="rect">
                <a:avLst/>
              </a:prstGeom>
              <a:solidFill>
                <a:srgbClr val="0097A7">
                  <a:alpha val="20810"/>
                </a:srgbClr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1dd0f6d8191_0_110"/>
              <p:cNvSpPr txBox="1"/>
              <p:nvPr/>
            </p:nvSpPr>
            <p:spPr>
              <a:xfrm>
                <a:off x="3795863" y="163475"/>
                <a:ext cx="15030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accent2"/>
                    </a:solidFill>
                    <a:latin typeface="Sora"/>
                    <a:ea typeface="Sora"/>
                    <a:cs typeface="Sora"/>
                    <a:sym typeface="Sora"/>
                  </a:rPr>
                  <a:t>PROPOSTA DE VALOR</a:t>
                </a:r>
                <a:endParaRPr b="1" i="0" sz="2700" u="none" cap="none" strike="noStrike">
                  <a:solidFill>
                    <a:schemeClr val="accent2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1" name="Google Shape;231;g1dd0f6d8191_0_110"/>
            <p:cNvGrpSpPr/>
            <p:nvPr/>
          </p:nvGrpSpPr>
          <p:grpSpPr>
            <a:xfrm>
              <a:off x="5467313" y="83075"/>
              <a:ext cx="1800300" cy="2078400"/>
              <a:chOff x="5467313" y="83075"/>
              <a:chExt cx="1800300" cy="2078400"/>
            </a:xfrm>
          </p:grpSpPr>
          <p:sp>
            <p:nvSpPr>
              <p:cNvPr id="232" name="Google Shape;232;g1dd0f6d8191_0_110"/>
              <p:cNvSpPr/>
              <p:nvPr/>
            </p:nvSpPr>
            <p:spPr>
              <a:xfrm>
                <a:off x="5467313" y="83075"/>
                <a:ext cx="1800300" cy="2078400"/>
              </a:xfrm>
              <a:prstGeom prst="rect">
                <a:avLst/>
              </a:prstGeom>
              <a:solidFill>
                <a:srgbClr val="0097A7">
                  <a:alpha val="53510"/>
                </a:srgbClr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1dd0f6d8191_0_110"/>
              <p:cNvSpPr txBox="1"/>
              <p:nvPr/>
            </p:nvSpPr>
            <p:spPr>
              <a:xfrm>
                <a:off x="5526413" y="163475"/>
                <a:ext cx="16821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accent2"/>
                    </a:solidFill>
                    <a:latin typeface="Sora"/>
                    <a:ea typeface="Sora"/>
                    <a:cs typeface="Sora"/>
                    <a:sym typeface="Sora"/>
                  </a:rPr>
                  <a:t>RELACIONAMENT</a:t>
                </a:r>
                <a:r>
                  <a:rPr b="1" lang="en-GB" sz="2700">
                    <a:solidFill>
                      <a:schemeClr val="accent2"/>
                    </a:solidFill>
                    <a:latin typeface="Sora"/>
                    <a:ea typeface="Sora"/>
                    <a:cs typeface="Sora"/>
                    <a:sym typeface="Sora"/>
                  </a:rPr>
                  <a:t>O</a:t>
                </a:r>
                <a:r>
                  <a:rPr b="1" i="0" lang="en-GB" sz="2700" u="none" cap="none" strike="noStrike">
                    <a:solidFill>
                      <a:schemeClr val="accent2"/>
                    </a:solidFill>
                    <a:latin typeface="Sora"/>
                    <a:ea typeface="Sora"/>
                    <a:cs typeface="Sora"/>
                    <a:sym typeface="Sora"/>
                  </a:rPr>
                  <a:t> COM CLIENTE</a:t>
                </a:r>
                <a:endParaRPr b="1" i="0" sz="2700" u="none" cap="none" strike="noStrike">
                  <a:solidFill>
                    <a:schemeClr val="accent2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g1dd0f6d8191_0_110"/>
            <p:cNvGrpSpPr/>
            <p:nvPr/>
          </p:nvGrpSpPr>
          <p:grpSpPr>
            <a:xfrm>
              <a:off x="7277188" y="83075"/>
              <a:ext cx="1800300" cy="3773700"/>
              <a:chOff x="7277188" y="83075"/>
              <a:chExt cx="1800300" cy="3773700"/>
            </a:xfrm>
          </p:grpSpPr>
          <p:sp>
            <p:nvSpPr>
              <p:cNvPr id="235" name="Google Shape;235;g1dd0f6d8191_0_110"/>
              <p:cNvSpPr/>
              <p:nvPr/>
            </p:nvSpPr>
            <p:spPr>
              <a:xfrm>
                <a:off x="7277188" y="83075"/>
                <a:ext cx="1800300" cy="3773700"/>
              </a:xfrm>
              <a:prstGeom prst="rect">
                <a:avLst/>
              </a:prstGeom>
              <a:solidFill>
                <a:schemeClr val="accent5"/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1dd0f6d8191_0_110"/>
              <p:cNvSpPr txBox="1"/>
              <p:nvPr/>
            </p:nvSpPr>
            <p:spPr>
              <a:xfrm>
                <a:off x="7404238" y="163475"/>
                <a:ext cx="15462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rPr>
                  <a:t>SEGMENTO DE CLIENTES</a:t>
                </a:r>
                <a:endParaRPr b="1" i="0" sz="27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7" name="Google Shape;237;g1dd0f6d8191_0_110"/>
            <p:cNvGrpSpPr/>
            <p:nvPr/>
          </p:nvGrpSpPr>
          <p:grpSpPr>
            <a:xfrm>
              <a:off x="1866863" y="2161400"/>
              <a:ext cx="1800300" cy="1695300"/>
              <a:chOff x="1866863" y="2161400"/>
              <a:chExt cx="1800300" cy="1695300"/>
            </a:xfrm>
          </p:grpSpPr>
          <p:sp>
            <p:nvSpPr>
              <p:cNvPr id="238" name="Google Shape;238;g1dd0f6d8191_0_110"/>
              <p:cNvSpPr/>
              <p:nvPr/>
            </p:nvSpPr>
            <p:spPr>
              <a:xfrm>
                <a:off x="1866863" y="2161400"/>
                <a:ext cx="1800300" cy="1695300"/>
              </a:xfrm>
              <a:prstGeom prst="rect">
                <a:avLst/>
              </a:prstGeom>
              <a:solidFill>
                <a:srgbClr val="0097A7">
                  <a:alpha val="53510"/>
                </a:srgbClr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rPr lang="en-GB" sz="3700"/>
                  <a:t> </a:t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1dd0f6d8191_0_110"/>
              <p:cNvSpPr txBox="1"/>
              <p:nvPr/>
            </p:nvSpPr>
            <p:spPr>
              <a:xfrm>
                <a:off x="2015513" y="2194175"/>
                <a:ext cx="1503000" cy="64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RECURSOS </a:t>
                </a:r>
                <a:br>
                  <a:rPr b="1" i="0" lang="en-GB" sz="2700" u="none" cap="none" strike="noStrike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</a:br>
                <a:r>
                  <a:rPr b="1" i="0" lang="en-GB" sz="2700" u="none" cap="none" strike="noStrike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CHAVE</a:t>
                </a:r>
                <a:endParaRPr b="1" i="0" sz="2700" u="none" cap="none" strike="noStrik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40" name="Google Shape;240;g1dd0f6d8191_0_110"/>
            <p:cNvGrpSpPr/>
            <p:nvPr/>
          </p:nvGrpSpPr>
          <p:grpSpPr>
            <a:xfrm>
              <a:off x="5467313" y="2161425"/>
              <a:ext cx="1800300" cy="1695300"/>
              <a:chOff x="5467313" y="2161425"/>
              <a:chExt cx="1800300" cy="1695300"/>
            </a:xfrm>
          </p:grpSpPr>
          <p:sp>
            <p:nvSpPr>
              <p:cNvPr id="241" name="Google Shape;241;g1dd0f6d8191_0_110"/>
              <p:cNvSpPr/>
              <p:nvPr/>
            </p:nvSpPr>
            <p:spPr>
              <a:xfrm>
                <a:off x="5467313" y="2161425"/>
                <a:ext cx="1800300" cy="1695300"/>
              </a:xfrm>
              <a:prstGeom prst="rect">
                <a:avLst/>
              </a:prstGeom>
              <a:solidFill>
                <a:srgbClr val="0097A7">
                  <a:alpha val="53510"/>
                </a:srgbClr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1dd0f6d8191_0_110"/>
              <p:cNvSpPr txBox="1"/>
              <p:nvPr/>
            </p:nvSpPr>
            <p:spPr>
              <a:xfrm>
                <a:off x="5588363" y="2194175"/>
                <a:ext cx="1558200" cy="64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CANAIS</a:t>
                </a:r>
                <a:endParaRPr b="1" i="0" sz="2700" u="none" cap="none" strike="noStrike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43" name="Google Shape;243;g1dd0f6d8191_0_110"/>
            <p:cNvGrpSpPr/>
            <p:nvPr/>
          </p:nvGrpSpPr>
          <p:grpSpPr>
            <a:xfrm>
              <a:off x="1255650" y="3856850"/>
              <a:ext cx="3306600" cy="1238400"/>
              <a:chOff x="1255650" y="3856850"/>
              <a:chExt cx="3306600" cy="1238400"/>
            </a:xfrm>
          </p:grpSpPr>
          <p:sp>
            <p:nvSpPr>
              <p:cNvPr id="244" name="Google Shape;244;g1dd0f6d8191_0_110"/>
              <p:cNvSpPr/>
              <p:nvPr/>
            </p:nvSpPr>
            <p:spPr>
              <a:xfrm>
                <a:off x="1255650" y="3856850"/>
                <a:ext cx="3306600" cy="1238400"/>
              </a:xfrm>
              <a:prstGeom prst="rect">
                <a:avLst/>
              </a:prstGeom>
              <a:solidFill>
                <a:srgbClr val="2B7982"/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g1dd0f6d8191_0_110"/>
              <p:cNvSpPr txBox="1"/>
              <p:nvPr/>
            </p:nvSpPr>
            <p:spPr>
              <a:xfrm>
                <a:off x="2067900" y="3875500"/>
                <a:ext cx="1682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rPr>
                  <a:t>ESTRUTURA DE CUSTO</a:t>
                </a:r>
                <a:endParaRPr b="1" i="0" sz="27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46" name="Google Shape;246;g1dd0f6d8191_0_110"/>
            <p:cNvGrpSpPr/>
            <p:nvPr/>
          </p:nvGrpSpPr>
          <p:grpSpPr>
            <a:xfrm>
              <a:off x="4552850" y="3856850"/>
              <a:ext cx="3534300" cy="1238400"/>
              <a:chOff x="4552850" y="3856850"/>
              <a:chExt cx="3534300" cy="1238400"/>
            </a:xfrm>
          </p:grpSpPr>
          <p:sp>
            <p:nvSpPr>
              <p:cNvPr id="247" name="Google Shape;247;g1dd0f6d8191_0_110"/>
              <p:cNvSpPr/>
              <p:nvPr/>
            </p:nvSpPr>
            <p:spPr>
              <a:xfrm>
                <a:off x="4552850" y="3856850"/>
                <a:ext cx="3534300" cy="1238400"/>
              </a:xfrm>
              <a:prstGeom prst="rect">
                <a:avLst/>
              </a:prstGeom>
              <a:solidFill>
                <a:srgbClr val="2B7982"/>
              </a:solidFill>
              <a:ln cap="flat" cmpd="sng" w="762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700"/>
                  <a:buFont typeface="Arial"/>
                  <a:buNone/>
                </a:pPr>
                <a:r>
                  <a:t/>
                </a:r>
                <a:endParaRPr b="0" i="0" sz="3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g1dd0f6d8191_0_110"/>
              <p:cNvSpPr txBox="1"/>
              <p:nvPr/>
            </p:nvSpPr>
            <p:spPr>
              <a:xfrm>
                <a:off x="5568500" y="3875500"/>
                <a:ext cx="15030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3800" lIns="243800" spcFirstLastPara="1" rIns="243800" wrap="square" tIns="243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900"/>
                  <a:buFont typeface="Arial"/>
                  <a:buNone/>
                </a:pPr>
                <a:r>
                  <a:rPr b="1" i="0" lang="en-GB" sz="2700" u="none" cap="none" strike="noStrike"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rPr>
                  <a:t>FONTES DE RECEITA</a:t>
                </a:r>
                <a:endParaRPr b="1" i="0" sz="27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49" name="Google Shape;249;g1dd0f6d8191_0_110"/>
          <p:cNvSpPr/>
          <p:nvPr/>
        </p:nvSpPr>
        <p:spPr>
          <a:xfrm>
            <a:off x="10074829" y="1997802"/>
            <a:ext cx="4143900" cy="632100"/>
          </a:xfrm>
          <a:prstGeom prst="rect">
            <a:avLst/>
          </a:prstGeom>
          <a:solidFill>
            <a:srgbClr val="C6E7F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dd0f6d8191_0_110"/>
          <p:cNvSpPr/>
          <p:nvPr/>
        </p:nvSpPr>
        <p:spPr>
          <a:xfrm>
            <a:off x="28983333" y="1775796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1" name="Google Shape;251;g1dd0f6d8191_0_110"/>
          <p:cNvSpPr/>
          <p:nvPr/>
        </p:nvSpPr>
        <p:spPr>
          <a:xfrm>
            <a:off x="28983333" y="5121329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2" name="Google Shape;252;g1dd0f6d8191_0_110"/>
          <p:cNvSpPr/>
          <p:nvPr/>
        </p:nvSpPr>
        <p:spPr>
          <a:xfrm>
            <a:off x="28983333" y="8466863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3" name="Google Shape;253;g1dd0f6d8191_0_110"/>
          <p:cNvSpPr/>
          <p:nvPr/>
        </p:nvSpPr>
        <p:spPr>
          <a:xfrm>
            <a:off x="24776267" y="1788929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4" name="Google Shape;254;g1dd0f6d8191_0_110"/>
          <p:cNvSpPr/>
          <p:nvPr/>
        </p:nvSpPr>
        <p:spPr>
          <a:xfrm>
            <a:off x="24776267" y="5134463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5" name="Google Shape;255;g1dd0f6d8191_0_110"/>
          <p:cNvSpPr/>
          <p:nvPr/>
        </p:nvSpPr>
        <p:spPr>
          <a:xfrm>
            <a:off x="24776267" y="8479996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6" name="Google Shape;256;g1dd0f6d8191_0_110"/>
          <p:cNvSpPr/>
          <p:nvPr/>
        </p:nvSpPr>
        <p:spPr>
          <a:xfrm>
            <a:off x="-4400267" y="1782363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7" name="Google Shape;257;g1dd0f6d8191_0_110"/>
          <p:cNvSpPr/>
          <p:nvPr/>
        </p:nvSpPr>
        <p:spPr>
          <a:xfrm>
            <a:off x="-4400267" y="5127896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8" name="Google Shape;258;g1dd0f6d8191_0_110"/>
          <p:cNvSpPr/>
          <p:nvPr/>
        </p:nvSpPr>
        <p:spPr>
          <a:xfrm>
            <a:off x="-4400267" y="8473429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59" name="Google Shape;259;g1dd0f6d8191_0_110"/>
          <p:cNvSpPr/>
          <p:nvPr/>
        </p:nvSpPr>
        <p:spPr>
          <a:xfrm>
            <a:off x="-8607333" y="1795496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60" name="Google Shape;260;g1dd0f6d8191_0_110"/>
          <p:cNvSpPr/>
          <p:nvPr/>
        </p:nvSpPr>
        <p:spPr>
          <a:xfrm>
            <a:off x="-8607333" y="5141029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  <p:sp>
        <p:nvSpPr>
          <p:cNvPr id="261" name="Google Shape;261;g1dd0f6d8191_0_110"/>
          <p:cNvSpPr/>
          <p:nvPr/>
        </p:nvSpPr>
        <p:spPr>
          <a:xfrm>
            <a:off x="-8607333" y="8486563"/>
            <a:ext cx="4008000" cy="3180000"/>
          </a:xfrm>
          <a:prstGeom prst="foldedCorner">
            <a:avLst>
              <a:gd fmla="val 16667" name="adj"/>
            </a:avLst>
          </a:prstGeom>
          <a:solidFill>
            <a:srgbClr val="F9F7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Digite aqui o conteúdo.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2019-09-11T02:36:33Z</dcterms:created>
  <dc:creator>Usuário do Microsoft Office</dc:creator>
</cp:coreProperties>
</file>