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2"/>
  </p:notesMasterIdLst>
  <p:handoutMasterIdLst>
    <p:handoutMasterId r:id="rId33"/>
  </p:handoutMasterIdLst>
  <p:sldIdLst>
    <p:sldId id="355" r:id="rId7"/>
    <p:sldId id="397" r:id="rId8"/>
    <p:sldId id="398" r:id="rId9"/>
    <p:sldId id="400" r:id="rId10"/>
    <p:sldId id="417" r:id="rId11"/>
    <p:sldId id="404" r:id="rId12"/>
    <p:sldId id="406" r:id="rId13"/>
    <p:sldId id="407" r:id="rId14"/>
    <p:sldId id="408" r:id="rId15"/>
    <p:sldId id="416" r:id="rId16"/>
    <p:sldId id="401" r:id="rId17"/>
    <p:sldId id="402" r:id="rId18"/>
    <p:sldId id="403" r:id="rId19"/>
    <p:sldId id="405" r:id="rId20"/>
    <p:sldId id="418" r:id="rId21"/>
    <p:sldId id="409" r:id="rId22"/>
    <p:sldId id="410" r:id="rId23"/>
    <p:sldId id="413" r:id="rId24"/>
    <p:sldId id="415" r:id="rId25"/>
    <p:sldId id="414" r:id="rId26"/>
    <p:sldId id="412" r:id="rId27"/>
    <p:sldId id="419" r:id="rId28"/>
    <p:sldId id="420" r:id="rId29"/>
    <p:sldId id="399" r:id="rId30"/>
    <p:sldId id="411" r:id="rId31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" id="{6CDEDD7A-5E97-4F88-9F8A-AC63E4F2B817}">
          <p14:sldIdLst>
            <p14:sldId id="355"/>
            <p14:sldId id="397"/>
            <p14:sldId id="398"/>
            <p14:sldId id="400"/>
          </p14:sldIdLst>
        </p14:section>
        <p14:section name="Example" id="{AA40E531-3900-4313-81C6-2BF0A9A193C5}">
          <p14:sldIdLst>
            <p14:sldId id="417"/>
            <p14:sldId id="404"/>
            <p14:sldId id="406"/>
            <p14:sldId id="407"/>
            <p14:sldId id="408"/>
          </p14:sldIdLst>
        </p14:section>
        <p14:section name="Highlights" id="{6EA2F3A6-94BA-462B-A2BF-66A985D3CD88}">
          <p14:sldIdLst>
            <p14:sldId id="416"/>
            <p14:sldId id="401"/>
            <p14:sldId id="402"/>
            <p14:sldId id="403"/>
            <p14:sldId id="405"/>
          </p14:sldIdLst>
        </p14:section>
        <p14:section name="Applications" id="{69CD613C-33C9-4EBE-AA65-F01E5E15A169}">
          <p14:sldIdLst>
            <p14:sldId id="418"/>
            <p14:sldId id="409"/>
            <p14:sldId id="410"/>
            <p14:sldId id="413"/>
          </p14:sldIdLst>
        </p14:section>
        <p14:section name="Finale" id="{26783F6A-F1AB-4153-BBB2-4DCB24FD7663}">
          <p14:sldIdLst>
            <p14:sldId id="415"/>
            <p14:sldId id="414"/>
            <p14:sldId id="412"/>
            <p14:sldId id="419"/>
            <p14:sldId id="420"/>
            <p14:sldId id="399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272" autoAdjust="0"/>
  </p:normalViewPr>
  <p:slideViewPr>
    <p:cSldViewPr snapToGrid="0">
      <p:cViewPr varScale="1">
        <p:scale>
          <a:sx n="150" d="100"/>
          <a:sy n="150" d="100"/>
        </p:scale>
        <p:origin x="510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2D737-16BE-43C6-BEA8-73A56A08A629}" type="doc">
      <dgm:prSet loTypeId="urn:microsoft.com/office/officeart/2005/8/layout/cycle3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C1C545AF-A8FE-4761-A8F6-AA42FD07CA26}">
      <dgm:prSet phldrT="[Text]"/>
      <dgm:spPr>
        <a:blipFill rotWithShape="0">
          <a:blip xmlns:r="http://schemas.openxmlformats.org/officeDocument/2006/relationships" r:embed="rId1"/>
          <a:srcRect/>
          <a:stretch>
            <a:fillRect l="-25000" r="-25000"/>
          </a:stretch>
        </a:blipFill>
      </dgm:spPr>
      <dgm:t>
        <a:bodyPr/>
        <a:lstStyle/>
        <a:p>
          <a:r>
            <a:rPr lang="en-US" dirty="0"/>
            <a:t>Measure</a:t>
          </a:r>
          <a:endParaRPr lang="en-GB" dirty="0"/>
        </a:p>
      </dgm:t>
    </dgm:pt>
    <dgm:pt modelId="{9CB9E68C-208F-4D44-A226-AD8A164249F2}" type="parTrans" cxnId="{7168EBB2-E5B4-49D8-B6D9-25A12720EA7E}">
      <dgm:prSet/>
      <dgm:spPr/>
      <dgm:t>
        <a:bodyPr/>
        <a:lstStyle/>
        <a:p>
          <a:endParaRPr lang="en-GB"/>
        </a:p>
      </dgm:t>
    </dgm:pt>
    <dgm:pt modelId="{C1A8550C-8A82-43D6-AF51-FD7192044CDC}" type="sibTrans" cxnId="{7168EBB2-E5B4-49D8-B6D9-25A12720EA7E}">
      <dgm:prSet/>
      <dgm:spPr/>
      <dgm:t>
        <a:bodyPr/>
        <a:lstStyle/>
        <a:p>
          <a:endParaRPr lang="en-GB"/>
        </a:p>
      </dgm:t>
    </dgm:pt>
    <dgm:pt modelId="{B5069F61-5540-413D-8F19-62DD934004A7}">
      <dgm:prSet phldrT="[Text]"/>
      <dgm:spPr>
        <a:blipFill rotWithShape="0">
          <a:blip xmlns:r="http://schemas.openxmlformats.org/officeDocument/2006/relationships" r:embed="rId1"/>
          <a:srcRect/>
          <a:stretch>
            <a:fillRect l="-25000" r="-25000"/>
          </a:stretch>
        </a:blipFill>
      </dgm:spPr>
      <dgm:t>
        <a:bodyPr/>
        <a:lstStyle/>
        <a:p>
          <a:r>
            <a:rPr lang="en-US" dirty="0"/>
            <a:t>Fit</a:t>
          </a:r>
          <a:endParaRPr lang="en-GB" dirty="0"/>
        </a:p>
      </dgm:t>
    </dgm:pt>
    <dgm:pt modelId="{800D0955-B01B-48BA-98B5-7714524F73F4}" type="parTrans" cxnId="{89336B12-BBEA-43F7-A77D-BB4673B7F28D}">
      <dgm:prSet/>
      <dgm:spPr/>
      <dgm:t>
        <a:bodyPr/>
        <a:lstStyle/>
        <a:p>
          <a:endParaRPr lang="en-GB"/>
        </a:p>
      </dgm:t>
    </dgm:pt>
    <dgm:pt modelId="{EA57BBC4-B2B2-4EB3-BD1E-CA3B9E935EBA}" type="sibTrans" cxnId="{89336B12-BBEA-43F7-A77D-BB4673B7F28D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C785BAAC-DF8D-45A0-BA15-9F1E87EA7FC6}">
      <dgm:prSet phldrT="[Text]"/>
      <dgm:spPr>
        <a:blipFill rotWithShape="0">
          <a:blip xmlns:r="http://schemas.openxmlformats.org/officeDocument/2006/relationships" r:embed="rId1"/>
          <a:srcRect/>
          <a:stretch>
            <a:fillRect l="-25000" r="-25000"/>
          </a:stretch>
        </a:blipFill>
      </dgm:spPr>
      <dgm:t>
        <a:bodyPr/>
        <a:lstStyle/>
        <a:p>
          <a:r>
            <a:rPr lang="en-US" dirty="0"/>
            <a:t>Simulate</a:t>
          </a:r>
          <a:endParaRPr lang="en-GB" dirty="0"/>
        </a:p>
      </dgm:t>
    </dgm:pt>
    <dgm:pt modelId="{5833490A-E6AF-4DBE-94F7-684E2C72391E}" type="parTrans" cxnId="{896B9D08-6A51-46CD-BCA0-089F4893857E}">
      <dgm:prSet/>
      <dgm:spPr/>
      <dgm:t>
        <a:bodyPr/>
        <a:lstStyle/>
        <a:p>
          <a:endParaRPr lang="en-GB"/>
        </a:p>
      </dgm:t>
    </dgm:pt>
    <dgm:pt modelId="{654CBE02-7B56-4ADE-BEB5-BB7E6631CBC1}" type="sibTrans" cxnId="{896B9D08-6A51-46CD-BCA0-089F4893857E}">
      <dgm:prSet/>
      <dgm:spPr/>
      <dgm:t>
        <a:bodyPr/>
        <a:lstStyle/>
        <a:p>
          <a:endParaRPr lang="en-GB"/>
        </a:p>
      </dgm:t>
    </dgm:pt>
    <dgm:pt modelId="{62BB8324-560D-4A58-95A5-F95616B0CAEC}">
      <dgm:prSet phldrT="[Text]"/>
      <dgm:spPr>
        <a:blipFill rotWithShape="0">
          <a:blip xmlns:r="http://schemas.openxmlformats.org/officeDocument/2006/relationships" r:embed="rId1"/>
          <a:srcRect/>
          <a:stretch>
            <a:fillRect l="-25000" r="-25000"/>
          </a:stretch>
        </a:blipFill>
      </dgm:spPr>
      <dgm:t>
        <a:bodyPr/>
        <a:lstStyle/>
        <a:p>
          <a:r>
            <a:rPr lang="en-US" dirty="0"/>
            <a:t>Predict</a:t>
          </a:r>
          <a:endParaRPr lang="en-GB" dirty="0"/>
        </a:p>
      </dgm:t>
    </dgm:pt>
    <dgm:pt modelId="{55525412-4C25-4576-9F55-9BEF23ADB8E5}" type="parTrans" cxnId="{C7B00E29-5ABD-4994-AADB-81A94FCC07AB}">
      <dgm:prSet/>
      <dgm:spPr/>
      <dgm:t>
        <a:bodyPr/>
        <a:lstStyle/>
        <a:p>
          <a:endParaRPr lang="en-GB"/>
        </a:p>
      </dgm:t>
    </dgm:pt>
    <dgm:pt modelId="{BA28C89E-CBA3-41BA-8C9C-7EE03D68FCE2}" type="sibTrans" cxnId="{C7B00E29-5ABD-4994-AADB-81A94FCC07AB}">
      <dgm:prSet/>
      <dgm:spPr/>
      <dgm:t>
        <a:bodyPr/>
        <a:lstStyle/>
        <a:p>
          <a:endParaRPr lang="en-GB"/>
        </a:p>
      </dgm:t>
    </dgm:pt>
    <dgm:pt modelId="{DC0DA981-1DBC-47A0-9504-2B08A79626C8}">
      <dgm:prSet phldrT="[Text]"/>
      <dgm:spPr>
        <a:blipFill rotWithShape="0">
          <a:blip xmlns:r="http://schemas.openxmlformats.org/officeDocument/2006/relationships" r:embed="rId1"/>
          <a:srcRect/>
          <a:stretch>
            <a:fillRect l="-25000" r="-25000"/>
          </a:stretch>
        </a:blipFill>
      </dgm:spPr>
      <dgm:t>
        <a:bodyPr/>
        <a:lstStyle/>
        <a:p>
          <a:r>
            <a:rPr lang="en-US" dirty="0"/>
            <a:t>Effect</a:t>
          </a:r>
          <a:endParaRPr lang="en-GB" dirty="0"/>
        </a:p>
      </dgm:t>
    </dgm:pt>
    <dgm:pt modelId="{7432113A-DA94-46FA-BD32-E6C269BF59EF}" type="parTrans" cxnId="{CBB6702A-832B-4030-9DF2-7C2623828C76}">
      <dgm:prSet/>
      <dgm:spPr/>
      <dgm:t>
        <a:bodyPr/>
        <a:lstStyle/>
        <a:p>
          <a:endParaRPr lang="en-GB"/>
        </a:p>
      </dgm:t>
    </dgm:pt>
    <dgm:pt modelId="{BB130C63-A283-43CF-9164-74E53B4AEBF8}" type="sibTrans" cxnId="{CBB6702A-832B-4030-9DF2-7C2623828C76}">
      <dgm:prSet/>
      <dgm:spPr/>
      <dgm:t>
        <a:bodyPr/>
        <a:lstStyle/>
        <a:p>
          <a:endParaRPr lang="en-GB"/>
        </a:p>
      </dgm:t>
    </dgm:pt>
    <dgm:pt modelId="{3833FAC7-4978-4AEF-93CE-EE83BD55BBFD}" type="pres">
      <dgm:prSet presAssocID="{EE72D737-16BE-43C6-BEA8-73A56A08A629}" presName="Name0" presStyleCnt="0">
        <dgm:presLayoutVars>
          <dgm:dir/>
          <dgm:resizeHandles val="exact"/>
        </dgm:presLayoutVars>
      </dgm:prSet>
      <dgm:spPr/>
    </dgm:pt>
    <dgm:pt modelId="{ACE1329E-2CD7-4A0C-BAB6-347AE5991666}" type="pres">
      <dgm:prSet presAssocID="{EE72D737-16BE-43C6-BEA8-73A56A08A629}" presName="cycle" presStyleCnt="0"/>
      <dgm:spPr/>
    </dgm:pt>
    <dgm:pt modelId="{89B76973-A67A-4B73-A316-A3EC090165FC}" type="pres">
      <dgm:prSet presAssocID="{C1C545AF-A8FE-4761-A8F6-AA42FD07CA26}" presName="nodeFirstNode" presStyleLbl="node1" presStyleIdx="0" presStyleCnt="5">
        <dgm:presLayoutVars>
          <dgm:bulletEnabled val="1"/>
        </dgm:presLayoutVars>
      </dgm:prSet>
      <dgm:spPr/>
    </dgm:pt>
    <dgm:pt modelId="{291C36CE-71EE-4AC2-B8E4-6F30BF40F9D4}" type="pres">
      <dgm:prSet presAssocID="{C1A8550C-8A82-43D6-AF51-FD7192044CDC}" presName="sibTransFirstNode" presStyleLbl="bgShp" presStyleIdx="0" presStyleCnt="1"/>
      <dgm:spPr/>
    </dgm:pt>
    <dgm:pt modelId="{B87DEFBF-31A1-4017-AFD5-9B56A1C18E3C}" type="pres">
      <dgm:prSet presAssocID="{B5069F61-5540-413D-8F19-62DD934004A7}" presName="nodeFollowingNodes" presStyleLbl="node1" presStyleIdx="1" presStyleCnt="5">
        <dgm:presLayoutVars>
          <dgm:bulletEnabled val="1"/>
        </dgm:presLayoutVars>
      </dgm:prSet>
      <dgm:spPr/>
    </dgm:pt>
    <dgm:pt modelId="{F64CB8DE-E69F-4E87-AEB0-9CF57A914A1B}" type="pres">
      <dgm:prSet presAssocID="{C785BAAC-DF8D-45A0-BA15-9F1E87EA7FC6}" presName="nodeFollowingNodes" presStyleLbl="node1" presStyleIdx="2" presStyleCnt="5">
        <dgm:presLayoutVars>
          <dgm:bulletEnabled val="1"/>
        </dgm:presLayoutVars>
      </dgm:prSet>
      <dgm:spPr/>
    </dgm:pt>
    <dgm:pt modelId="{D8CED402-9032-4FEB-83A2-E6615C1CC340}" type="pres">
      <dgm:prSet presAssocID="{62BB8324-560D-4A58-95A5-F95616B0CAEC}" presName="nodeFollowingNodes" presStyleLbl="node1" presStyleIdx="3" presStyleCnt="5">
        <dgm:presLayoutVars>
          <dgm:bulletEnabled val="1"/>
        </dgm:presLayoutVars>
      </dgm:prSet>
      <dgm:spPr/>
    </dgm:pt>
    <dgm:pt modelId="{62249053-F246-444D-972D-66F1DA52FD24}" type="pres">
      <dgm:prSet presAssocID="{DC0DA981-1DBC-47A0-9504-2B08A79626C8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896B9D08-6A51-46CD-BCA0-089F4893857E}" srcId="{EE72D737-16BE-43C6-BEA8-73A56A08A629}" destId="{C785BAAC-DF8D-45A0-BA15-9F1E87EA7FC6}" srcOrd="2" destOrd="0" parTransId="{5833490A-E6AF-4DBE-94F7-684E2C72391E}" sibTransId="{654CBE02-7B56-4ADE-BEB5-BB7E6631CBC1}"/>
    <dgm:cxn modelId="{89336B12-BBEA-43F7-A77D-BB4673B7F28D}" srcId="{EE72D737-16BE-43C6-BEA8-73A56A08A629}" destId="{B5069F61-5540-413D-8F19-62DD934004A7}" srcOrd="1" destOrd="0" parTransId="{800D0955-B01B-48BA-98B5-7714524F73F4}" sibTransId="{EA57BBC4-B2B2-4EB3-BD1E-CA3B9E935EBA}"/>
    <dgm:cxn modelId="{8583891D-2A45-4279-9431-1A01572E3772}" type="presOf" srcId="{B5069F61-5540-413D-8F19-62DD934004A7}" destId="{B87DEFBF-31A1-4017-AFD5-9B56A1C18E3C}" srcOrd="0" destOrd="0" presId="urn:microsoft.com/office/officeart/2005/8/layout/cycle3"/>
    <dgm:cxn modelId="{C7B00E29-5ABD-4994-AADB-81A94FCC07AB}" srcId="{EE72D737-16BE-43C6-BEA8-73A56A08A629}" destId="{62BB8324-560D-4A58-95A5-F95616B0CAEC}" srcOrd="3" destOrd="0" parTransId="{55525412-4C25-4576-9F55-9BEF23ADB8E5}" sibTransId="{BA28C89E-CBA3-41BA-8C9C-7EE03D68FCE2}"/>
    <dgm:cxn modelId="{CBB6702A-832B-4030-9DF2-7C2623828C76}" srcId="{EE72D737-16BE-43C6-BEA8-73A56A08A629}" destId="{DC0DA981-1DBC-47A0-9504-2B08A79626C8}" srcOrd="4" destOrd="0" parTransId="{7432113A-DA94-46FA-BD32-E6C269BF59EF}" sibTransId="{BB130C63-A283-43CF-9164-74E53B4AEBF8}"/>
    <dgm:cxn modelId="{44D67766-AFDC-4EC9-85CB-7FFED40DABD9}" type="presOf" srcId="{C1C545AF-A8FE-4761-A8F6-AA42FD07CA26}" destId="{89B76973-A67A-4B73-A316-A3EC090165FC}" srcOrd="0" destOrd="0" presId="urn:microsoft.com/office/officeart/2005/8/layout/cycle3"/>
    <dgm:cxn modelId="{07FBC666-50C0-4ACB-BAD2-33ED48B13A68}" type="presOf" srcId="{EE72D737-16BE-43C6-BEA8-73A56A08A629}" destId="{3833FAC7-4978-4AEF-93CE-EE83BD55BBFD}" srcOrd="0" destOrd="0" presId="urn:microsoft.com/office/officeart/2005/8/layout/cycle3"/>
    <dgm:cxn modelId="{321C384D-655D-4DF2-A8F5-A230873FF354}" type="presOf" srcId="{C785BAAC-DF8D-45A0-BA15-9F1E87EA7FC6}" destId="{F64CB8DE-E69F-4E87-AEB0-9CF57A914A1B}" srcOrd="0" destOrd="0" presId="urn:microsoft.com/office/officeart/2005/8/layout/cycle3"/>
    <dgm:cxn modelId="{6614AB9A-BF55-4E8A-B0CB-B042C17CCCC6}" type="presOf" srcId="{62BB8324-560D-4A58-95A5-F95616B0CAEC}" destId="{D8CED402-9032-4FEB-83A2-E6615C1CC340}" srcOrd="0" destOrd="0" presId="urn:microsoft.com/office/officeart/2005/8/layout/cycle3"/>
    <dgm:cxn modelId="{7168EBB2-E5B4-49D8-B6D9-25A12720EA7E}" srcId="{EE72D737-16BE-43C6-BEA8-73A56A08A629}" destId="{C1C545AF-A8FE-4761-A8F6-AA42FD07CA26}" srcOrd="0" destOrd="0" parTransId="{9CB9E68C-208F-4D44-A226-AD8A164249F2}" sibTransId="{C1A8550C-8A82-43D6-AF51-FD7192044CDC}"/>
    <dgm:cxn modelId="{646463B7-6116-4CC0-A091-37C2F81039D8}" type="presOf" srcId="{DC0DA981-1DBC-47A0-9504-2B08A79626C8}" destId="{62249053-F246-444D-972D-66F1DA52FD24}" srcOrd="0" destOrd="0" presId="urn:microsoft.com/office/officeart/2005/8/layout/cycle3"/>
    <dgm:cxn modelId="{A4DEA8D8-64C9-4985-9200-2F69314FB5F0}" type="presOf" srcId="{C1A8550C-8A82-43D6-AF51-FD7192044CDC}" destId="{291C36CE-71EE-4AC2-B8E4-6F30BF40F9D4}" srcOrd="0" destOrd="0" presId="urn:microsoft.com/office/officeart/2005/8/layout/cycle3"/>
    <dgm:cxn modelId="{6FC06679-9C00-4ADE-A88F-6029147483B3}" type="presParOf" srcId="{3833FAC7-4978-4AEF-93CE-EE83BD55BBFD}" destId="{ACE1329E-2CD7-4A0C-BAB6-347AE5991666}" srcOrd="0" destOrd="0" presId="urn:microsoft.com/office/officeart/2005/8/layout/cycle3"/>
    <dgm:cxn modelId="{C029253F-F338-432E-BD3A-D01938504920}" type="presParOf" srcId="{ACE1329E-2CD7-4A0C-BAB6-347AE5991666}" destId="{89B76973-A67A-4B73-A316-A3EC090165FC}" srcOrd="0" destOrd="0" presId="urn:microsoft.com/office/officeart/2005/8/layout/cycle3"/>
    <dgm:cxn modelId="{AEC4D3AF-604C-4DCC-9624-2E0E5F015E61}" type="presParOf" srcId="{ACE1329E-2CD7-4A0C-BAB6-347AE5991666}" destId="{291C36CE-71EE-4AC2-B8E4-6F30BF40F9D4}" srcOrd="1" destOrd="0" presId="urn:microsoft.com/office/officeart/2005/8/layout/cycle3"/>
    <dgm:cxn modelId="{85057EC4-66BB-4B78-B3EE-4AC6B7D85EDC}" type="presParOf" srcId="{ACE1329E-2CD7-4A0C-BAB6-347AE5991666}" destId="{B87DEFBF-31A1-4017-AFD5-9B56A1C18E3C}" srcOrd="2" destOrd="0" presId="urn:microsoft.com/office/officeart/2005/8/layout/cycle3"/>
    <dgm:cxn modelId="{E419B970-E588-4B4A-8C6F-FB5E8F4B2DCB}" type="presParOf" srcId="{ACE1329E-2CD7-4A0C-BAB6-347AE5991666}" destId="{F64CB8DE-E69F-4E87-AEB0-9CF57A914A1B}" srcOrd="3" destOrd="0" presId="urn:microsoft.com/office/officeart/2005/8/layout/cycle3"/>
    <dgm:cxn modelId="{9DACD76F-B678-472B-A8DB-F5FC9A98CB34}" type="presParOf" srcId="{ACE1329E-2CD7-4A0C-BAB6-347AE5991666}" destId="{D8CED402-9032-4FEB-83A2-E6615C1CC340}" srcOrd="4" destOrd="0" presId="urn:microsoft.com/office/officeart/2005/8/layout/cycle3"/>
    <dgm:cxn modelId="{1D555A37-BC04-4230-81FA-DFD0048CD8D1}" type="presParOf" srcId="{ACE1329E-2CD7-4A0C-BAB6-347AE5991666}" destId="{62249053-F246-444D-972D-66F1DA52FD24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C36CE-71EE-4AC2-B8E4-6F30BF40F9D4}">
      <dsp:nvSpPr>
        <dsp:cNvPr id="0" name=""/>
        <dsp:cNvSpPr/>
      </dsp:nvSpPr>
      <dsp:spPr>
        <a:xfrm>
          <a:off x="250604" y="145192"/>
          <a:ext cx="2196500" cy="2196500"/>
        </a:xfrm>
        <a:prstGeom prst="circularArrow">
          <a:avLst>
            <a:gd name="adj1" fmla="val 5544"/>
            <a:gd name="adj2" fmla="val 330680"/>
            <a:gd name="adj3" fmla="val 14026144"/>
            <a:gd name="adj4" fmla="val 17235490"/>
            <a:gd name="adj5" fmla="val 5757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76973-A67A-4B73-A316-A3EC090165FC}">
      <dsp:nvSpPr>
        <dsp:cNvPr id="0" name=""/>
        <dsp:cNvSpPr/>
      </dsp:nvSpPr>
      <dsp:spPr>
        <a:xfrm>
          <a:off x="891113" y="154674"/>
          <a:ext cx="915482" cy="457741"/>
        </a:xfrm>
        <a:prstGeom prst="roundRect">
          <a:avLst/>
        </a:prstGeom>
        <a:blipFill rotWithShape="0">
          <a:blip xmlns:r="http://schemas.openxmlformats.org/officeDocument/2006/relationships" r:embed="rId1"/>
          <a:srcRect/>
          <a:stretch>
            <a:fillRect l="-25000" r="-25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Measure</a:t>
          </a:r>
          <a:endParaRPr lang="en-GB" sz="1500" kern="1200" dirty="0"/>
        </a:p>
      </dsp:txBody>
      <dsp:txXfrm>
        <a:off x="913458" y="177019"/>
        <a:ext cx="870792" cy="413051"/>
      </dsp:txXfrm>
    </dsp:sp>
    <dsp:sp modelId="{B87DEFBF-31A1-4017-AFD5-9B56A1C18E3C}">
      <dsp:nvSpPr>
        <dsp:cNvPr id="0" name=""/>
        <dsp:cNvSpPr/>
      </dsp:nvSpPr>
      <dsp:spPr>
        <a:xfrm>
          <a:off x="1781943" y="801900"/>
          <a:ext cx="915482" cy="457741"/>
        </a:xfrm>
        <a:prstGeom prst="roundRect">
          <a:avLst/>
        </a:prstGeom>
        <a:blipFill rotWithShape="0">
          <a:blip xmlns:r="http://schemas.openxmlformats.org/officeDocument/2006/relationships" r:embed="rId1"/>
          <a:srcRect/>
          <a:stretch>
            <a:fillRect l="-25000" r="-25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Fit</a:t>
          </a:r>
          <a:endParaRPr lang="en-GB" sz="1500" kern="1200" dirty="0"/>
        </a:p>
      </dsp:txBody>
      <dsp:txXfrm>
        <a:off x="1804288" y="824245"/>
        <a:ext cx="870792" cy="413051"/>
      </dsp:txXfrm>
    </dsp:sp>
    <dsp:sp modelId="{F64CB8DE-E69F-4E87-AEB0-9CF57A914A1B}">
      <dsp:nvSpPr>
        <dsp:cNvPr id="0" name=""/>
        <dsp:cNvSpPr/>
      </dsp:nvSpPr>
      <dsp:spPr>
        <a:xfrm>
          <a:off x="1441676" y="1849133"/>
          <a:ext cx="915482" cy="457741"/>
        </a:xfrm>
        <a:prstGeom prst="roundRect">
          <a:avLst/>
        </a:prstGeom>
        <a:blipFill rotWithShape="0">
          <a:blip xmlns:r="http://schemas.openxmlformats.org/officeDocument/2006/relationships" r:embed="rId1"/>
          <a:srcRect/>
          <a:stretch>
            <a:fillRect l="-25000" r="-25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Simulate</a:t>
          </a:r>
          <a:endParaRPr lang="en-GB" sz="1500" kern="1200" dirty="0"/>
        </a:p>
      </dsp:txBody>
      <dsp:txXfrm>
        <a:off x="1464021" y="1871478"/>
        <a:ext cx="870792" cy="413051"/>
      </dsp:txXfrm>
    </dsp:sp>
    <dsp:sp modelId="{D8CED402-9032-4FEB-83A2-E6615C1CC340}">
      <dsp:nvSpPr>
        <dsp:cNvPr id="0" name=""/>
        <dsp:cNvSpPr/>
      </dsp:nvSpPr>
      <dsp:spPr>
        <a:xfrm>
          <a:off x="340550" y="1849133"/>
          <a:ext cx="915482" cy="457741"/>
        </a:xfrm>
        <a:prstGeom prst="roundRect">
          <a:avLst/>
        </a:prstGeom>
        <a:blipFill rotWithShape="0">
          <a:blip xmlns:r="http://schemas.openxmlformats.org/officeDocument/2006/relationships" r:embed="rId1"/>
          <a:srcRect/>
          <a:stretch>
            <a:fillRect l="-25000" r="-25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</a:t>
          </a:r>
          <a:endParaRPr lang="en-GB" sz="1500" kern="1200" dirty="0"/>
        </a:p>
      </dsp:txBody>
      <dsp:txXfrm>
        <a:off x="362895" y="1871478"/>
        <a:ext cx="870792" cy="413051"/>
      </dsp:txXfrm>
    </dsp:sp>
    <dsp:sp modelId="{62249053-F246-444D-972D-66F1DA52FD24}">
      <dsp:nvSpPr>
        <dsp:cNvPr id="0" name=""/>
        <dsp:cNvSpPr/>
      </dsp:nvSpPr>
      <dsp:spPr>
        <a:xfrm>
          <a:off x="283" y="801900"/>
          <a:ext cx="915482" cy="457741"/>
        </a:xfrm>
        <a:prstGeom prst="roundRect">
          <a:avLst/>
        </a:prstGeom>
        <a:blipFill rotWithShape="0">
          <a:blip xmlns:r="http://schemas.openxmlformats.org/officeDocument/2006/relationships" r:embed="rId1"/>
          <a:srcRect/>
          <a:stretch>
            <a:fillRect l="-25000" r="-25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Effect</a:t>
          </a:r>
          <a:endParaRPr lang="en-GB" sz="1500" kern="1200" dirty="0"/>
        </a:p>
      </dsp:txBody>
      <dsp:txXfrm>
        <a:off x="22628" y="824245"/>
        <a:ext cx="870792" cy="413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11/07/2021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11/07/2021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5.01522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hyperlink" Target="https://commons.wikimedia.org/wiki/File:GaussianScatterPCA.sv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emf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emf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6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image" Target="../media/image69.png"/><Relationship Id="rId4" Type="http://schemas.openxmlformats.org/officeDocument/2006/relationships/image" Target="../media/image32.png"/><Relationship Id="rId9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5194/essd-11-647-2019" TargetMode="External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Survey of Methods for Model Order Reduction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sz="1400" b="0" i="1" dirty="0">
                <a:effectLst/>
                <a:latin typeface="Arial" panose="020B0604020202020204" pitchFamily="34" charset="0"/>
              </a:rPr>
              <a:t>For Seminar High Dimensional Methods in Scientific Computing </a:t>
            </a:r>
            <a:br>
              <a:rPr lang="en-US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7500" y="1876002"/>
            <a:ext cx="8508999" cy="955594"/>
          </a:xfrm>
        </p:spPr>
        <p:txBody>
          <a:bodyPr/>
          <a:lstStyle/>
          <a:p>
            <a:r>
              <a:rPr lang="de-DE" dirty="0"/>
              <a:t>Evgeni  Todorov</a:t>
            </a:r>
          </a:p>
          <a:p>
            <a:r>
              <a:rPr lang="de-DE" dirty="0"/>
              <a:t>Technical University of Munich</a:t>
            </a: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Department of Informatics</a:t>
            </a:r>
          </a:p>
          <a:p>
            <a:r>
              <a:rPr lang="de-DE" dirty="0"/>
              <a:t>Munich, June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8F59-B8EA-4F55-9517-5D7A09F4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dirty="0"/>
              <a:t>Highlights:  Algorithm and Data-driven</a:t>
            </a:r>
          </a:p>
        </p:txBody>
      </p:sp>
    </p:spTree>
    <p:extLst>
      <p:ext uri="{BB962C8B-B14F-4D97-AF65-F5344CB8AC3E}">
        <p14:creationId xmlns:p14="http://schemas.microsoft.com/office/powerpoint/2010/main" val="133667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EA777F-6169-4322-829D-86058DD2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Multigrid (and algebraic multigrid) methods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Adaptive mesh (and algorithm) control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Multiscale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Subject of multiple CSE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 Generalized Decomposition (PGD)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9F547B-9377-4F9E-9D79-41ED4AFD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Algorithm-driven methods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C0971-6B7D-4D8F-B0CA-4BD1DD571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1776-4C0C-44AF-AA45-4BD0AA8157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959078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b="0" dirty="0">
                <a:effectLst/>
                <a:latin typeface="Arial" panose="020B0604020202020204" pitchFamily="34" charset="0"/>
              </a:rPr>
              <a:t>Survey of Methods for Model Order Reduction | </a:t>
            </a:r>
            <a:r>
              <a:rPr lang="en-US" sz="1100" b="0" dirty="0">
                <a:effectLst/>
                <a:latin typeface="Arial" panose="020B0604020202020204" pitchFamily="34" charset="0"/>
              </a:rPr>
              <a:t>Seminar High Dimensional Methods in Scientific Computing</a:t>
            </a:r>
            <a:r>
              <a:rPr lang="en-US" b="0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2050" name="Picture 2" descr="Illustration of the multigrid V-cycle.">
            <a:extLst>
              <a:ext uri="{FF2B5EF4-FFF2-40B4-BE49-F238E27FC236}">
                <a16:creationId xmlns:a16="http://schemas.microsoft.com/office/drawing/2014/main" id="{7A3CF8FB-6472-4A71-96BB-3CAA85DB4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2" y="749296"/>
            <a:ext cx="3995738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E1DA0F-21E5-43C8-A2C6-D9CB156081ED}"/>
              </a:ext>
            </a:extLst>
          </p:cNvPr>
          <p:cNvSpPr txBox="1"/>
          <p:nvPr/>
        </p:nvSpPr>
        <p:spPr>
          <a:xfrm>
            <a:off x="5168053" y="2932853"/>
            <a:ext cx="3975947" cy="4603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900" dirty="0" err="1">
                <a:latin typeface="+mn-lt"/>
              </a:rPr>
              <a:t>Ibeid</a:t>
            </a:r>
            <a:r>
              <a:rPr lang="en-US" sz="900" dirty="0">
                <a:latin typeface="+mn-lt"/>
              </a:rPr>
              <a:t>, Huda &amp; Olson, Luke &amp; </a:t>
            </a:r>
            <a:r>
              <a:rPr lang="en-US" sz="900" dirty="0" err="1">
                <a:latin typeface="+mn-lt"/>
              </a:rPr>
              <a:t>Gropp</a:t>
            </a:r>
            <a:r>
              <a:rPr lang="en-US" sz="900" dirty="0">
                <a:latin typeface="+mn-lt"/>
              </a:rPr>
              <a:t>, William. (2018). FFT, FMM, and Multigrid on the Road to </a:t>
            </a:r>
            <a:r>
              <a:rPr lang="en-US" sz="900" dirty="0" err="1">
                <a:latin typeface="+mn-lt"/>
              </a:rPr>
              <a:t>Exascale</a:t>
            </a:r>
            <a:r>
              <a:rPr lang="en-US" sz="900" dirty="0">
                <a:latin typeface="+mn-lt"/>
              </a:rPr>
              <a:t>: performance challenges and opportunities. </a:t>
            </a:r>
            <a:r>
              <a:rPr lang="en-US" sz="900" dirty="0">
                <a:latin typeface="+mn-lt"/>
                <a:hlinkClick r:id="rId3"/>
              </a:rPr>
              <a:t>https://arxiv.org/abs/1605.01522</a:t>
            </a:r>
            <a:endParaRPr lang="en-GB" sz="900" dirty="0" err="1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8EAC2F-4D97-4EEC-A420-22E95ECDA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42" y="4018196"/>
            <a:ext cx="5163271" cy="885949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74177011-52EA-4EC6-BAD2-D16330D1F494}"/>
              </a:ext>
            </a:extLst>
          </p:cNvPr>
          <p:cNvSpPr/>
          <p:nvPr/>
        </p:nvSpPr>
        <p:spPr>
          <a:xfrm>
            <a:off x="3893964" y="2238104"/>
            <a:ext cx="484632" cy="978408"/>
          </a:xfrm>
          <a:prstGeom prst="up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21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101E4A-3641-483C-88CD-DCD9EFB2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600200"/>
            <a:ext cx="8508999" cy="5013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 Orthogonal Decomposition (POD)</a:t>
            </a:r>
          </a:p>
          <a:p>
            <a:r>
              <a:rPr lang="en-US" dirty="0"/>
              <a:t>	</a:t>
            </a:r>
            <a:r>
              <a:rPr lang="en-US" i="1" dirty="0"/>
              <a:t>(closely related to Principal Component Analysis)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C58E63-900D-4331-B0C7-8AC6CC78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Data-driven methods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889EB-EA91-403F-B226-648DC5C4E4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D9898-4C96-4E63-978D-0C541735B8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1" y="4854985"/>
            <a:ext cx="8091819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dirty="0">
                <a:latin typeface="Arial" panose="020B0604020202020204" pitchFamily="34" charset="0"/>
              </a:rPr>
              <a:t>Survey of Methods for Model Order Reduction | Seminar High Dimensional Methods in Scientific Computing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DF1A5-48F3-4FEF-B167-5DF6AF861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63"/>
          <a:stretch/>
        </p:blipFill>
        <p:spPr>
          <a:xfrm>
            <a:off x="509868" y="3984935"/>
            <a:ext cx="1906100" cy="733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01533-5200-47DB-8E69-2E6D7AB5A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54" y="2071925"/>
            <a:ext cx="1552792" cy="4001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1AD72B0-CFBB-42B4-B039-619BD7CED8B3}"/>
              </a:ext>
            </a:extLst>
          </p:cNvPr>
          <p:cNvSpPr/>
          <p:nvPr/>
        </p:nvSpPr>
        <p:spPr>
          <a:xfrm>
            <a:off x="3589006" y="2134704"/>
            <a:ext cx="13452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02FEE1-1E8E-4D5D-B915-9EF60A29F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020" y="3102271"/>
            <a:ext cx="1886213" cy="6954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6C4DF5-2C0C-451B-A3C6-C212F76B2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653" y="3870705"/>
            <a:ext cx="1428949" cy="342948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4D23BE-14F9-4271-ACEF-61CFFC0546E1}"/>
              </a:ext>
            </a:extLst>
          </p:cNvPr>
          <p:cNvSpPr/>
          <p:nvPr/>
        </p:nvSpPr>
        <p:spPr>
          <a:xfrm>
            <a:off x="2350722" y="2290727"/>
            <a:ext cx="978408" cy="484632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C3035AA-9BC8-4974-90FE-BDD26F1E45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208" b="8252"/>
          <a:stretch/>
        </p:blipFill>
        <p:spPr>
          <a:xfrm>
            <a:off x="2933083" y="4129000"/>
            <a:ext cx="2634418" cy="471214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DAF776CF-F0FA-484B-B289-64B3BB6EAE9A}"/>
              </a:ext>
            </a:extLst>
          </p:cNvPr>
          <p:cNvSpPr/>
          <p:nvPr/>
        </p:nvSpPr>
        <p:spPr>
          <a:xfrm>
            <a:off x="4038509" y="3013738"/>
            <a:ext cx="484632" cy="978408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844B7C3-7F06-4E67-AD1C-88062BE2C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4453" y="445018"/>
            <a:ext cx="2303677" cy="23365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258694-F2BF-4062-8BCD-9B3A78774B44}"/>
              </a:ext>
            </a:extLst>
          </p:cNvPr>
          <p:cNvSpPr txBox="1"/>
          <p:nvPr/>
        </p:nvSpPr>
        <p:spPr>
          <a:xfrm>
            <a:off x="7934974" y="2037833"/>
            <a:ext cx="898138" cy="618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900" dirty="0">
                <a:latin typeface="+mn-lt"/>
                <a:hlinkClick r:id="rId8"/>
              </a:rPr>
              <a:t>CC-BY</a:t>
            </a:r>
            <a:endParaRPr lang="en-GB" sz="9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GB" sz="900" dirty="0">
                <a:latin typeface="+mn-lt"/>
                <a:hlinkClick r:id="rId9"/>
              </a:rPr>
              <a:t>Wikimedia/ File:GaussianScatterPCA.svg</a:t>
            </a:r>
            <a:endParaRPr lang="en-GB" sz="9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00C7B-07E9-4396-8D4F-1CA9AE405ABE}"/>
              </a:ext>
            </a:extLst>
          </p:cNvPr>
          <p:cNvSpPr/>
          <p:nvPr/>
        </p:nvSpPr>
        <p:spPr>
          <a:xfrm>
            <a:off x="589282" y="2489023"/>
            <a:ext cx="335158" cy="12989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E0A58D-82B3-40B3-B0E0-247D05F6F4AB}"/>
              </a:ext>
            </a:extLst>
          </p:cNvPr>
          <p:cNvSpPr/>
          <p:nvPr/>
        </p:nvSpPr>
        <p:spPr>
          <a:xfrm>
            <a:off x="1016737" y="2489023"/>
            <a:ext cx="335158" cy="12989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71379A-4717-4A42-A712-0F0295844185}"/>
              </a:ext>
            </a:extLst>
          </p:cNvPr>
          <p:cNvSpPr/>
          <p:nvPr/>
        </p:nvSpPr>
        <p:spPr>
          <a:xfrm>
            <a:off x="1470002" y="2489023"/>
            <a:ext cx="335158" cy="12989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811A97-97DD-4F31-8EBE-A041E7BC12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778" y="3208190"/>
            <a:ext cx="978408" cy="371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041E31-83F4-4EB0-8579-9F4B19F65C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93255" y="4358410"/>
            <a:ext cx="16097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animBg="1"/>
      <p:bldP spid="26" grpId="0" animBg="1"/>
      <p:bldP spid="6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F13B31-BE21-42D3-8AE4-C51AD1E7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Empirical Interpolation method (EIM)</a:t>
            </a:r>
          </a:p>
          <a:p>
            <a:r>
              <a:rPr lang="en-GB" dirty="0"/>
              <a:t>	</a:t>
            </a:r>
            <a:r>
              <a:rPr lang="en-US" dirty="0"/>
              <a:t>– Computing non-linear component with POD is expensive</a:t>
            </a:r>
          </a:p>
          <a:p>
            <a:r>
              <a:rPr lang="en-GB" dirty="0"/>
              <a:t>	</a:t>
            </a:r>
            <a:r>
              <a:rPr lang="en-US" dirty="0"/>
              <a:t>– Interpolate it instead</a:t>
            </a:r>
            <a:endParaRPr lang="en-GB" dirty="0"/>
          </a:p>
          <a:p>
            <a:r>
              <a:rPr lang="en-GB" dirty="0"/>
              <a:t>	</a:t>
            </a:r>
            <a:r>
              <a:rPr lang="en-US" dirty="0"/>
              <a:t>–</a:t>
            </a:r>
            <a:r>
              <a:rPr lang="en-GB" dirty="0"/>
              <a:t> Discrete EIM (DEIM) uses greedy algorithm to find permutation matrix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/>
              <a:t> 1. Start with the column maximum of (non-orthogonal space) </a:t>
            </a:r>
            <a:r>
              <a:rPr lang="en-US" b="1" dirty="0"/>
              <a:t>U</a:t>
            </a:r>
          </a:p>
          <a:p>
            <a:r>
              <a:rPr lang="en-US" dirty="0"/>
              <a:t>		 2. Compute a residual from the decomposition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/>
              <a:t> 3. Get the maximum index of the residual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GB" dirty="0"/>
              <a:t>4. </a:t>
            </a:r>
            <a:r>
              <a:rPr lang="en-US" dirty="0"/>
              <a:t>Repeat from 2. until done </a:t>
            </a:r>
            <a:endParaRPr lang="en-GB" dirty="0"/>
          </a:p>
          <a:p>
            <a:r>
              <a:rPr lang="en-GB" dirty="0"/>
              <a:t>	</a:t>
            </a:r>
            <a:r>
              <a:rPr lang="en-US" dirty="0"/>
              <a:t>–</a:t>
            </a:r>
            <a:r>
              <a:rPr lang="en-GB" dirty="0"/>
              <a:t> More efficient for the non-linear component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152972-5122-4BF9-8AF3-754410BA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Data-driven methods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F4469-CEBA-4FCF-8FD4-C823865B16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F852-6229-4A45-B53F-0BC0BB037B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1" y="4854985"/>
            <a:ext cx="8785426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b="0" dirty="0">
                <a:effectLst/>
                <a:latin typeface="Arial" panose="020B0604020202020204" pitchFamily="34" charset="0"/>
              </a:rPr>
              <a:t>Survey of Methods for Model Order Reduction | </a:t>
            </a:r>
            <a:r>
              <a:rPr lang="en-US" sz="1100" b="0" dirty="0">
                <a:effectLst/>
                <a:latin typeface="Arial" panose="020B0604020202020204" pitchFamily="34" charset="0"/>
              </a:rPr>
              <a:t>Seminar High Dimensional Methods in Scientific Computing</a:t>
            </a:r>
            <a:r>
              <a:rPr lang="en-US" b="0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97E11-25FF-4A49-AAFA-05EB0670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88" y="4010911"/>
            <a:ext cx="3610479" cy="4858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834750-A27A-483B-B78A-9D4B8DBA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164" y="908685"/>
            <a:ext cx="826770" cy="13830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1F9146-FBF0-416F-A5C2-2DDA83B99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838" y="332423"/>
            <a:ext cx="333422" cy="4572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94B817-CDE7-4833-A647-6F3622DDC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175" y="908685"/>
            <a:ext cx="826770" cy="13830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D75A5F-1B44-430B-81BF-709C1B0C57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9791" y="438415"/>
            <a:ext cx="333422" cy="314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FC8AE1-DC4C-4340-A594-094171990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3097" y="3071376"/>
            <a:ext cx="1762371" cy="609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44211-1436-4CF4-B61A-1375FD6731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1617" y="908685"/>
            <a:ext cx="165138" cy="13830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E4EEBF-7DB5-414A-AC7D-CA38AB2128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8597" y="438415"/>
            <a:ext cx="238158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1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6DFD2B-5CA6-4BD0-9F00-1387DEF9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Non-linear machine learning approaches </a:t>
            </a:r>
          </a:p>
          <a:p>
            <a:r>
              <a:rPr lang="en-GB" dirty="0"/>
              <a:t>	</a:t>
            </a:r>
            <a:r>
              <a:rPr lang="en-US" dirty="0"/>
              <a:t>–</a:t>
            </a:r>
            <a:r>
              <a:rPr lang="en-GB" dirty="0"/>
              <a:t> Diffusion maps and other manifold learning</a:t>
            </a:r>
          </a:p>
          <a:p>
            <a:r>
              <a:rPr lang="en-GB" dirty="0"/>
              <a:t>	</a:t>
            </a:r>
            <a:r>
              <a:rPr lang="en-US" dirty="0"/>
              <a:t>–</a:t>
            </a:r>
            <a:r>
              <a:rPr lang="en-GB" dirty="0"/>
              <a:t> Neural networks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Koopman Operator-based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	</a:t>
            </a:r>
          </a:p>
          <a:p>
            <a:r>
              <a:rPr lang="en-GB" dirty="0"/>
              <a:t>	</a:t>
            </a:r>
            <a:r>
              <a:rPr lang="en-US" dirty="0"/>
              <a:t>– Observable </a:t>
            </a:r>
          </a:p>
          <a:p>
            <a:r>
              <a:rPr lang="en-US" dirty="0"/>
              <a:t>	– Spectral decomposition for MOR (e.g. DMD)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5ACD2C-1A89-40C0-9AB0-07C26E2B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Data-driven methods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9CD08-D3C9-44B2-9DD8-5C128082D4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1C72F-98DD-4161-B8E4-163B16BDD1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6992" y="4861148"/>
            <a:ext cx="7809256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dirty="0">
                <a:latin typeface="Arial" panose="020B0604020202020204" pitchFamily="34" charset="0"/>
              </a:rPr>
              <a:t>Survey of Methods for Model Order Reduction | Seminar High Dimensional Methods in Scientific Computing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25804-22D3-434B-A0E6-07FD0DF47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07" y="889516"/>
            <a:ext cx="2685524" cy="1852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703C0C-2758-4A5A-B1B3-F3C7BE5E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66" y="2943733"/>
            <a:ext cx="3725333" cy="1636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1584BF-BD67-4DDB-81DC-6E6F33394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42" y="3170589"/>
            <a:ext cx="4001058" cy="485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665CA0-CB3D-44C8-BF26-624CAD8A1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741" y="3565901"/>
            <a:ext cx="21910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8F59-B8EA-4F55-9517-5D7A09F4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527061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5223E9-D1AB-4949-96BD-8DB100D17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134" y="412526"/>
            <a:ext cx="3194823" cy="237534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35DB00-2BAD-4F88-96BD-B170C9341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Coupling of aerodynamic effects to the structural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 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GFEM vs stick model vs 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N/A: </a:t>
            </a:r>
            <a:r>
              <a:rPr lang="en-US" dirty="0" err="1"/>
              <a:t>Galerkin</a:t>
            </a:r>
            <a:r>
              <a:rPr lang="en-US" dirty="0"/>
              <a:t> projection, modal decomposition,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Parametric techniques: </a:t>
            </a:r>
          </a:p>
          <a:p>
            <a:r>
              <a:rPr lang="en-US" dirty="0"/>
              <a:t>	Aero-structural design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09D9F-A279-453E-940C-8F73E2DF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Application – Aeroelastic Analysis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193B1-66C8-4296-8D1A-1EB6DF2238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CB6B-40CB-4578-8A1F-0EC0BFAED7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1" y="4854985"/>
            <a:ext cx="7929795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b="0" dirty="0">
                <a:effectLst/>
                <a:latin typeface="Arial" panose="020B0604020202020204" pitchFamily="34" charset="0"/>
              </a:rPr>
              <a:t>Survey of Methods for Model Order Reduction | </a:t>
            </a:r>
            <a:r>
              <a:rPr lang="en-US" sz="1100" b="0" dirty="0">
                <a:effectLst/>
                <a:latin typeface="Arial" panose="020B0604020202020204" pitchFamily="34" charset="0"/>
              </a:rPr>
              <a:t>Seminar High Dimensional Methods in Scientific Computing</a:t>
            </a:r>
            <a:r>
              <a:rPr lang="en-US" b="0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DEF66-C3F6-4BF0-B761-43EBEE9054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99"/>
          <a:stretch/>
        </p:blipFill>
        <p:spPr>
          <a:xfrm>
            <a:off x="319090" y="208123"/>
            <a:ext cx="4108098" cy="606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1E9557-64ED-4671-80D4-69CE90250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999" y="2945530"/>
            <a:ext cx="4770911" cy="17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8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4ED2C09-1458-4F03-8E07-B9B1A0330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87"/>
          <a:stretch/>
        </p:blipFill>
        <p:spPr>
          <a:xfrm>
            <a:off x="7239062" y="3690338"/>
            <a:ext cx="1843700" cy="1025950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385E2A1-15D4-4E0A-9F8E-650FCE150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178"/>
          <a:stretch/>
        </p:blipFill>
        <p:spPr>
          <a:xfrm>
            <a:off x="5246074" y="3699468"/>
            <a:ext cx="1992988" cy="100769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06C803-1941-4977-A753-643715EF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Application: Control of Soft Robots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783A9-88D0-4C3E-B32C-261C02DF69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9FC99-EE73-41DA-9031-6D6D5B13F5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8070838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b="0" dirty="0">
                <a:effectLst/>
                <a:latin typeface="Arial" panose="020B0604020202020204" pitchFamily="34" charset="0"/>
              </a:rPr>
              <a:t>Survey of Methods for Model Order Reduction | </a:t>
            </a:r>
            <a:r>
              <a:rPr lang="en-US" sz="1100" b="0" dirty="0">
                <a:effectLst/>
                <a:latin typeface="Arial" panose="020B0604020202020204" pitchFamily="34" charset="0"/>
              </a:rPr>
              <a:t>Seminar High Dimensional Methods in Scientific Computing</a:t>
            </a:r>
            <a:r>
              <a:rPr lang="en-US" b="0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CEEFE-90BB-4B50-BF38-4E5197EEA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90" y="204753"/>
            <a:ext cx="4696480" cy="485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042C4-D43B-42E4-A424-794AB605B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654" y="2472042"/>
            <a:ext cx="4237108" cy="1093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8D0A4C-FB29-40C0-BC55-76C6EB6C5A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034"/>
          <a:stretch/>
        </p:blipFill>
        <p:spPr>
          <a:xfrm>
            <a:off x="3282944" y="3699468"/>
            <a:ext cx="1933273" cy="10147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A829A1-E075-4C3A-891B-2AF99F4950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396" y="840660"/>
            <a:ext cx="2210366" cy="14515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6254D-0540-437E-A467-427FCC84EF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0921" y="1352381"/>
            <a:ext cx="1933273" cy="955440"/>
          </a:xfrm>
          <a:prstGeom prst="rect">
            <a:avLst/>
          </a:prstGeom>
        </p:spPr>
      </p:pic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442E0AC7-CDEC-4082-9300-E83DFEA429B7}"/>
              </a:ext>
            </a:extLst>
          </p:cNvPr>
          <p:cNvSpPr txBox="1">
            <a:spLocks/>
          </p:cNvSpPr>
          <p:nvPr/>
        </p:nvSpPr>
        <p:spPr>
          <a:xfrm>
            <a:off x="319091" y="1600200"/>
            <a:ext cx="404041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Heavy offline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interaction for control system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Real-time calculation in the control loop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ROM – more efficient than coarse mesh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19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C59774-D987-46D4-B694-E66672A4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Shear stress in carotid artery bifurcation</a:t>
            </a:r>
          </a:p>
          <a:p>
            <a:r>
              <a:rPr lang="en-US" dirty="0"/>
              <a:t> 	– POD + DEIM</a:t>
            </a:r>
          </a:p>
          <a:p>
            <a:r>
              <a:rPr lang="en-US" dirty="0"/>
              <a:t>	– Parametrized Navier-Stokes</a:t>
            </a:r>
          </a:p>
          <a:p>
            <a:r>
              <a:rPr lang="en-US" dirty="0"/>
              <a:t>		– </a:t>
            </a:r>
            <a:r>
              <a:rPr lang="en-US" dirty="0" err="1"/>
              <a:t>Stensosis</a:t>
            </a:r>
            <a:r>
              <a:rPr lang="en-US" dirty="0"/>
              <a:t> (obstruction)</a:t>
            </a:r>
          </a:p>
          <a:p>
            <a:r>
              <a:rPr lang="en-US" dirty="0"/>
              <a:t>		– Input flow rate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Cardiac electrophysiology activation map</a:t>
            </a:r>
          </a:p>
          <a:p>
            <a:r>
              <a:rPr lang="en-US" dirty="0"/>
              <a:t> 	– POD + DEIM</a:t>
            </a:r>
          </a:p>
          <a:p>
            <a:r>
              <a:rPr lang="en-US" dirty="0"/>
              <a:t>	– 9 parameters:</a:t>
            </a:r>
          </a:p>
          <a:p>
            <a:r>
              <a:rPr lang="en-US" dirty="0"/>
              <a:t>	   electrical conductivity and ionic dynamics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16CA9E-F370-4ED5-BB77-843F39DE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Application: Cardiovascular System Modeling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27561-3B01-44C7-AA94-2A1D4401F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3F1BC-CEB1-4628-9FF3-DCA2B49EFD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8276578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b="0" dirty="0">
                <a:effectLst/>
                <a:latin typeface="Arial" panose="020B0604020202020204" pitchFamily="34" charset="0"/>
              </a:rPr>
              <a:t>Survey of Methods for Model Order Reduction | </a:t>
            </a:r>
            <a:r>
              <a:rPr lang="en-US" sz="1100" b="0" dirty="0">
                <a:effectLst/>
                <a:latin typeface="Arial" panose="020B0604020202020204" pitchFamily="34" charset="0"/>
              </a:rPr>
              <a:t>Seminar High Dimensional Methods in Scientific Computing</a:t>
            </a:r>
            <a:r>
              <a:rPr lang="en-US" b="0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A61CF-F2C1-4134-A5FA-C22886FF1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190464"/>
            <a:ext cx="4639322" cy="514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88F02-CBC1-493F-9B38-CEBF3F880385}"/>
              </a:ext>
            </a:extLst>
          </p:cNvPr>
          <p:cNvSpPr txBox="1"/>
          <p:nvPr/>
        </p:nvSpPr>
        <p:spPr>
          <a:xfrm>
            <a:off x="319090" y="724610"/>
            <a:ext cx="769441" cy="1446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900" dirty="0">
                <a:latin typeface="+mn-lt"/>
                <a:hlinkClick r:id="rId3"/>
              </a:rPr>
              <a:t>CC-BY-NC-ND</a:t>
            </a:r>
            <a:endParaRPr lang="en-GB" sz="900" dirty="0" err="1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0ED66F-80FF-4447-9E6F-FA39A5B5D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14" y="1441040"/>
            <a:ext cx="3682426" cy="15962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C1DC2E-5B44-41AB-940B-CA40CCCA3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747" y="2827020"/>
            <a:ext cx="2649667" cy="180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7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847ABA-9122-4D4D-BC8C-A454D31AF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robust methods for dealing with linear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Parametric modelling relevant to real-time, many-query, outer-loop:</a:t>
            </a:r>
          </a:p>
          <a:p>
            <a:pPr lvl="1" indent="0">
              <a:buNone/>
            </a:pPr>
            <a:r>
              <a:rPr lang="en-US" dirty="0"/>
              <a:t>	multidisciplinary optimization</a:t>
            </a:r>
          </a:p>
          <a:p>
            <a:pPr lvl="1" indent="0">
              <a:buNone/>
            </a:pPr>
            <a:r>
              <a:rPr lang="en-US" dirty="0"/>
              <a:t>	digital twins</a:t>
            </a:r>
          </a:p>
          <a:p>
            <a:pPr lvl="1" indent="0">
              <a:buNone/>
            </a:pPr>
            <a:r>
              <a:rPr lang="en-US" dirty="0"/>
              <a:t>	autonomous control systems</a:t>
            </a:r>
          </a:p>
          <a:p>
            <a:pPr lvl="1" indent="0">
              <a:buNone/>
            </a:pPr>
            <a:r>
              <a:rPr lang="en-US" dirty="0"/>
              <a:t>	augmented reality</a:t>
            </a:r>
          </a:p>
          <a:p>
            <a:pPr lvl="1" indent="0">
              <a:buNone/>
            </a:pPr>
            <a:r>
              <a:rPr lang="en-US" dirty="0"/>
              <a:t>	data rich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Data-driven and non-linear MOR – active research field related to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Gap between scientific advancement and industrial practice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EA772-C3BA-4C1C-B752-5809FA42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CE7CD-8960-4EC9-BC0B-CF2DF95CD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044A-9254-411A-AFF2-7A43071B68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1" y="4854985"/>
            <a:ext cx="7911665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b="0" dirty="0">
                <a:effectLst/>
                <a:latin typeface="Arial" panose="020B0604020202020204" pitchFamily="34" charset="0"/>
              </a:rPr>
              <a:t>Survey of Methods for Model Order Reduction | </a:t>
            </a:r>
            <a:r>
              <a:rPr lang="en-US" sz="1100" b="0" dirty="0">
                <a:effectLst/>
                <a:latin typeface="Arial" panose="020B0604020202020204" pitchFamily="34" charset="0"/>
              </a:rPr>
              <a:t>Seminar High Dimensional Methods in Scientific Computing</a:t>
            </a:r>
            <a:r>
              <a:rPr lang="en-US" b="0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6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FEE159-222D-4650-8B83-ABD9B454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</a:t>
            </a:r>
          </a:p>
          <a:p>
            <a:r>
              <a:rPr lang="en-US" dirty="0"/>
              <a:t>	– What is MOR and why we do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</a:t>
            </a:r>
          </a:p>
          <a:p>
            <a:r>
              <a:rPr lang="en-US" dirty="0"/>
              <a:t>	– Illustration of using MOR in structural mechanics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Highlights </a:t>
            </a:r>
          </a:p>
          <a:p>
            <a:r>
              <a:rPr lang="en-US" dirty="0"/>
              <a:t>	– Overview of  some important or up-and-coming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</a:t>
            </a:r>
          </a:p>
          <a:p>
            <a:r>
              <a:rPr lang="en-US" dirty="0"/>
              <a:t>	– Wide selection of interesting recent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 </a:t>
            </a:r>
          </a:p>
          <a:p>
            <a:r>
              <a:rPr lang="en-US" dirty="0"/>
              <a:t>	– The way forward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92C36B-A8CD-42D1-8741-C7B06129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Contents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D1385-0F3C-4613-8F6F-FF4EC0400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DD500-69F6-4EDE-B19C-54F7045EF1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1" y="4854985"/>
            <a:ext cx="7742331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b="0" dirty="0">
                <a:effectLst/>
                <a:latin typeface="Arial" panose="020B0604020202020204" pitchFamily="34" charset="0"/>
              </a:rPr>
              <a:t>Survey of Methods for Model Order Reduction | </a:t>
            </a:r>
            <a:r>
              <a:rPr lang="en-US" sz="1100" b="0" dirty="0">
                <a:effectLst/>
                <a:latin typeface="Arial" panose="020B0604020202020204" pitchFamily="34" charset="0"/>
              </a:rPr>
              <a:t>Seminar High Dimensional Methods in Scientific Computing</a:t>
            </a:r>
            <a:r>
              <a:rPr lang="en-US" b="0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8E77A03-D96B-4F03-BC2D-0DB51D2B6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62" y="3083595"/>
            <a:ext cx="4667901" cy="52394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4AA37D6-5C65-48C8-9859-B6B7EA40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Further reading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7D206-536A-434E-9378-C54DD27C7A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9B16-D3EC-403F-A387-25EFCD7E1F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1" y="4854985"/>
            <a:ext cx="7782971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b="0" dirty="0">
                <a:effectLst/>
                <a:latin typeface="Arial" panose="020B0604020202020204" pitchFamily="34" charset="0"/>
              </a:rPr>
              <a:t>Survey of Methods for Model Order Reduction | </a:t>
            </a:r>
            <a:r>
              <a:rPr lang="en-US" sz="1100" b="0" dirty="0">
                <a:effectLst/>
                <a:latin typeface="Arial" panose="020B0604020202020204" pitchFamily="34" charset="0"/>
              </a:rPr>
              <a:t>Seminar High Dimensional Methods in Scientific Computing</a:t>
            </a:r>
            <a:r>
              <a:rPr lang="en-US" b="0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1CE821-5865-4270-9D07-E9967AE7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1619250"/>
            <a:ext cx="4706007" cy="1448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D3D3C9-5C01-48BD-92B1-6EFA3C2FD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736" y="1619250"/>
            <a:ext cx="3852383" cy="12441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58A109-BA9E-45D7-8486-DB4BD5F4AF75}"/>
              </a:ext>
            </a:extLst>
          </p:cNvPr>
          <p:cNvSpPr txBox="1"/>
          <p:nvPr/>
        </p:nvSpPr>
        <p:spPr>
          <a:xfrm>
            <a:off x="6096864" y="2571750"/>
            <a:ext cx="1356140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i="1" dirty="0">
                <a:latin typeface="+mn-lt"/>
              </a:rPr>
              <a:t>Expected soon</a:t>
            </a:r>
            <a:endParaRPr lang="en-GB" sz="1600" i="1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8048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0A5067-52D3-420D-BE58-EB882F4D7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317430"/>
            <a:ext cx="4565134" cy="21411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B1993-B80A-4D2E-83DC-59313C39C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8A1F4-51E8-47F4-B49F-2F108D084B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1" y="4854985"/>
            <a:ext cx="7966205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b="0" dirty="0">
                <a:effectLst/>
                <a:latin typeface="Arial" panose="020B0604020202020204" pitchFamily="34" charset="0"/>
              </a:rPr>
              <a:t>Survey of Methods for Model Order Reduction | </a:t>
            </a:r>
            <a:r>
              <a:rPr lang="en-US" sz="1100" b="0" dirty="0">
                <a:effectLst/>
                <a:latin typeface="Arial" panose="020B0604020202020204" pitchFamily="34" charset="0"/>
              </a:rPr>
              <a:t>Seminar High Dimensional Methods in Scientific Computing</a:t>
            </a:r>
            <a:r>
              <a:rPr lang="en-US" b="0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83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36A3EB-AF8A-4FE6-9E03-98059C3B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dirty="0"/>
              <a:t>Extra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005D0-FC8E-49DD-8A65-A310DEFC82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989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C58E63-900D-4331-B0C7-8AC6CC78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 Orthogonal Decomposition (POD)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889EB-EA91-403F-B226-648DC5C4E4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D9898-4C96-4E63-978D-0C541735B8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91039" y="4829100"/>
            <a:ext cx="8115981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dirty="0">
                <a:latin typeface="Arial" panose="020B0604020202020204" pitchFamily="34" charset="0"/>
              </a:rPr>
              <a:t>Survey of Methods for Model Order Reduction | Seminar High Dimensional Methods in Scientific Computing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DF1A5-48F3-4FEF-B167-5DF6AF861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63"/>
          <a:stretch/>
        </p:blipFill>
        <p:spPr>
          <a:xfrm>
            <a:off x="3523180" y="166440"/>
            <a:ext cx="1906100" cy="733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01533-5200-47DB-8E69-2E6D7AB5A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0" y="1411356"/>
            <a:ext cx="1552792" cy="4001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1AD72B0-CFBB-42B4-B039-619BD7CED8B3}"/>
              </a:ext>
            </a:extLst>
          </p:cNvPr>
          <p:cNvSpPr/>
          <p:nvPr/>
        </p:nvSpPr>
        <p:spPr>
          <a:xfrm>
            <a:off x="3161192" y="1732191"/>
            <a:ext cx="13452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02FEE1-1E8E-4D5D-B915-9EF60A29F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88" y="3003374"/>
            <a:ext cx="1886213" cy="6954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6C4DF5-2C0C-451B-A3C6-C212F76B2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821" y="3771808"/>
            <a:ext cx="1428949" cy="342948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4D23BE-14F9-4271-ACEF-61CFFC0546E1}"/>
              </a:ext>
            </a:extLst>
          </p:cNvPr>
          <p:cNvSpPr/>
          <p:nvPr/>
        </p:nvSpPr>
        <p:spPr>
          <a:xfrm>
            <a:off x="2053819" y="1959681"/>
            <a:ext cx="978408" cy="484632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C3035AA-9BC8-4974-90FE-BDD26F1E45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208" b="8252"/>
          <a:stretch/>
        </p:blipFill>
        <p:spPr>
          <a:xfrm>
            <a:off x="1394336" y="3686376"/>
            <a:ext cx="2634418" cy="471214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DAF776CF-F0FA-484B-B289-64B3BB6EAE9A}"/>
              </a:ext>
            </a:extLst>
          </p:cNvPr>
          <p:cNvSpPr/>
          <p:nvPr/>
        </p:nvSpPr>
        <p:spPr>
          <a:xfrm>
            <a:off x="4431472" y="2137592"/>
            <a:ext cx="484632" cy="978408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00C7B-07E9-4396-8D4F-1CA9AE405ABE}"/>
              </a:ext>
            </a:extLst>
          </p:cNvPr>
          <p:cNvSpPr/>
          <p:nvPr/>
        </p:nvSpPr>
        <p:spPr>
          <a:xfrm>
            <a:off x="270318" y="1803316"/>
            <a:ext cx="335158" cy="12989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E0A58D-82B3-40B3-B0E0-247D05F6F4AB}"/>
              </a:ext>
            </a:extLst>
          </p:cNvPr>
          <p:cNvSpPr/>
          <p:nvPr/>
        </p:nvSpPr>
        <p:spPr>
          <a:xfrm>
            <a:off x="697773" y="1803316"/>
            <a:ext cx="335158" cy="12989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71379A-4717-4A42-A712-0F0295844185}"/>
              </a:ext>
            </a:extLst>
          </p:cNvPr>
          <p:cNvSpPr/>
          <p:nvPr/>
        </p:nvSpPr>
        <p:spPr>
          <a:xfrm>
            <a:off x="1151038" y="1803316"/>
            <a:ext cx="335158" cy="12989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9729C3-ABFE-4D40-A7DF-8A0CE3A6EB63}"/>
              </a:ext>
            </a:extLst>
          </p:cNvPr>
          <p:cNvSpPr/>
          <p:nvPr/>
        </p:nvSpPr>
        <p:spPr>
          <a:xfrm>
            <a:off x="1589696" y="1803316"/>
            <a:ext cx="335158" cy="12989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5D72F6-6F7A-41A8-ADCA-8760B0EB56E1}"/>
              </a:ext>
            </a:extLst>
          </p:cNvPr>
          <p:cNvSpPr/>
          <p:nvPr/>
        </p:nvSpPr>
        <p:spPr>
          <a:xfrm>
            <a:off x="4263893" y="3333322"/>
            <a:ext cx="335158" cy="12989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509242-0E7D-431A-BF5D-37E73833AC1B}"/>
              </a:ext>
            </a:extLst>
          </p:cNvPr>
          <p:cNvSpPr/>
          <p:nvPr/>
        </p:nvSpPr>
        <p:spPr>
          <a:xfrm>
            <a:off x="4702551" y="3333322"/>
            <a:ext cx="335158" cy="12989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A5FC31-AA5B-4816-B8CA-EBB34B962A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4969" y="1790891"/>
            <a:ext cx="2172003" cy="61921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3D8C10A-EB46-4037-AF0B-08A63B8524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6655" y="2588986"/>
            <a:ext cx="978408" cy="3716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CB56479-FD87-4A11-8367-119847CF4D80}"/>
              </a:ext>
            </a:extLst>
          </p:cNvPr>
          <p:cNvSpPr/>
          <p:nvPr/>
        </p:nvSpPr>
        <p:spPr>
          <a:xfrm>
            <a:off x="6607354" y="121339"/>
            <a:ext cx="1376585" cy="12989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033676-499E-4C81-A84B-629FEDA4FA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7286" y="484769"/>
            <a:ext cx="342948" cy="4286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C22598B-6F63-4060-9008-BE9822DBD046}"/>
              </a:ext>
            </a:extLst>
          </p:cNvPr>
          <p:cNvSpPr/>
          <p:nvPr/>
        </p:nvSpPr>
        <p:spPr>
          <a:xfrm>
            <a:off x="7755058" y="3293805"/>
            <a:ext cx="720202" cy="6954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C36C674-62B3-441F-B81F-3BDC379081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4158" y="3403358"/>
            <a:ext cx="362001" cy="47631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E05D671-9DF1-4EB8-ADE9-7D34D0D347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83725" y="4241690"/>
            <a:ext cx="16097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44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FFDDDC-EBA4-4352-BA7A-8B18C4ED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Data-driven example: Earth Geopotential Model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6F1F2-B0C4-4239-9885-283E37055E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27CCF-2EF2-4392-8535-D8D9EEA0558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1" y="4854985"/>
            <a:ext cx="7803291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b="0" dirty="0">
                <a:effectLst/>
                <a:latin typeface="Arial" panose="020B0604020202020204" pitchFamily="34" charset="0"/>
              </a:rPr>
              <a:t>Survey of Methods for Model Order Reduction | </a:t>
            </a:r>
            <a:r>
              <a:rPr lang="en-US" sz="1100" b="0" dirty="0">
                <a:effectLst/>
                <a:latin typeface="Arial" panose="020B0604020202020204" pitchFamily="34" charset="0"/>
              </a:rPr>
              <a:t>Seminar High Dimensional Methods in Scientific Computing</a:t>
            </a:r>
            <a:r>
              <a:rPr lang="en-US" b="0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3A76F-184E-4CFB-881B-881473855DA3}"/>
              </a:ext>
            </a:extLst>
          </p:cNvPr>
          <p:cNvSpPr txBox="1"/>
          <p:nvPr/>
        </p:nvSpPr>
        <p:spPr>
          <a:xfrm>
            <a:off x="311159" y="4331352"/>
            <a:ext cx="8442315" cy="304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900" dirty="0">
                <a:latin typeface="+mn-lt"/>
                <a:hlinkClick r:id="rId2"/>
              </a:rPr>
              <a:t>CC-BY</a:t>
            </a:r>
            <a:r>
              <a:rPr lang="en-GB" sz="900" dirty="0">
                <a:latin typeface="+mn-lt"/>
              </a:rPr>
              <a:t> </a:t>
            </a:r>
            <a:r>
              <a:rPr lang="en-US" sz="9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Ince, E. S., </a:t>
            </a:r>
            <a:r>
              <a:rPr lang="en-US" sz="9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Barthelmes</a:t>
            </a:r>
            <a:r>
              <a:rPr lang="en-US" sz="9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, F., </a:t>
            </a:r>
            <a:r>
              <a:rPr lang="en-US" sz="9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Reißland</a:t>
            </a:r>
            <a:r>
              <a:rPr lang="en-US" sz="9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, S., </a:t>
            </a:r>
            <a:r>
              <a:rPr lang="en-US" sz="9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Elger</a:t>
            </a:r>
            <a:r>
              <a:rPr lang="en-US" sz="9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, K., </a:t>
            </a:r>
            <a:r>
              <a:rPr lang="en-US" sz="9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Förste</a:t>
            </a:r>
            <a:r>
              <a:rPr lang="en-US" sz="9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, C., </a:t>
            </a:r>
            <a:r>
              <a:rPr lang="en-US" sz="900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Flechtner</a:t>
            </a:r>
            <a:r>
              <a:rPr lang="en-US" sz="9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, F., and Schuh, H.: ICGEM – 15 years of successful collection and distribution of global gravitational models, associated services, and future plans, Earth Syst. Sci. Data, 11, 647–674, </a:t>
            </a:r>
            <a:r>
              <a:rPr lang="en-GB" sz="900" dirty="0">
                <a:latin typeface="+mn-lt"/>
                <a:hlinkClick r:id="rId3"/>
              </a:rPr>
              <a:t>DOI:10.5194/essd-11-647-2019</a:t>
            </a:r>
            <a:endParaRPr lang="en-GB" sz="900" dirty="0">
              <a:latin typeface="+mn-lt"/>
            </a:endParaRPr>
          </a:p>
        </p:txBody>
      </p:sp>
      <p:pic>
        <p:nvPicPr>
          <p:cNvPr id="1030" name="Picture 6" descr="Geoid undulation computed from the EIGEN-6C4 combined gravity field model expanded up to a degree and order of 2190.">
            <a:extLst>
              <a:ext uri="{FF2B5EF4-FFF2-40B4-BE49-F238E27FC236}">
                <a16:creationId xmlns:a16="http://schemas.microsoft.com/office/drawing/2014/main" id="{88322B57-238E-4903-BEC1-D1EDD6CBC06C}"/>
              </a:ext>
            </a:extLst>
          </p:cNvPr>
          <p:cNvPicPr>
            <a:picLocks noGrp="1" noChangeAspect="1" noChangeArrowheads="1"/>
          </p:cNvPicPr>
          <p:nvPr>
            <p:ph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90" y="1778193"/>
            <a:ext cx="4181475" cy="25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DAE546-9C35-44AF-9D82-6B9310D0A29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the Earth gravitational field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terms of spherical harmonics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very large number of data-points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(actually series of models)</a:t>
            </a:r>
            <a:endParaRPr lang="en-GB" dirty="0"/>
          </a:p>
        </p:txBody>
      </p:sp>
      <p:pic>
        <p:nvPicPr>
          <p:cNvPr id="14" name="Picture 2" descr="3-D visualization of spherical harmonics as a tutorial. The images show one specific surface spherical harmonic of degree l and order m such as (a) tesseral (l = 9, m = 4), (b) sectorial (l = 9, m = 9), and (c) zonal (l = 9, m = 0) spherical harmonics.">
            <a:extLst>
              <a:ext uri="{FF2B5EF4-FFF2-40B4-BE49-F238E27FC236}">
                <a16:creationId xmlns:a16="http://schemas.microsoft.com/office/drawing/2014/main" id="{063E9377-A247-44B0-A6DB-4D05D8742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91689"/>
            <a:ext cx="4181475" cy="138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49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07E3DE-E5FA-4A81-9424-BF0C445AC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Parametric Reduced Order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situation for damage identification from photographs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order model used to train a Machine Learning classifier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02CFC-2525-4CAE-8875-5F6468B0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Application: Structural Health Monitoring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AA15B-5C64-4307-83B7-C038C38F6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20E68-5C72-41C8-9A9D-E9B590B1F0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8093698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b="0" dirty="0">
                <a:effectLst/>
                <a:latin typeface="Arial" panose="020B0604020202020204" pitchFamily="34" charset="0"/>
              </a:rPr>
              <a:t>Survey of Methods for Model Order Reduction | </a:t>
            </a:r>
            <a:r>
              <a:rPr lang="en-US" sz="1100" b="0" dirty="0">
                <a:effectLst/>
                <a:latin typeface="Arial" panose="020B0604020202020204" pitchFamily="34" charset="0"/>
              </a:rPr>
              <a:t>Seminar High Dimensional Methods in Scientific Computing</a:t>
            </a:r>
            <a:r>
              <a:rPr lang="en-US" b="0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E92EC-F747-480B-A056-7F70CDEA4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37" y="2592033"/>
            <a:ext cx="6268325" cy="1733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FB947-1236-4127-AB8F-9DB0178D3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206524"/>
            <a:ext cx="464884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3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2B4115-5947-4E58-B774-CBCB7484E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600200"/>
            <a:ext cx="5628272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Model: Useful representation of reality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Order: For mathematical models, </a:t>
            </a:r>
            <a:r>
              <a:rPr lang="en-US"/>
              <a:t>the number </a:t>
            </a:r>
            <a:r>
              <a:rPr lang="en-US" dirty="0"/>
              <a:t>of degrees of freedom </a:t>
            </a:r>
          </a:p>
          <a:p>
            <a:pPr lvl="1" indent="0">
              <a:buNone/>
            </a:pPr>
            <a:r>
              <a:rPr lang="en-US" dirty="0"/>
              <a:t> 	– Closely  related to computational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Reduction: Describe the same reality with less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32925F-13E2-4F5D-B2D1-B83ACB2A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Model Order Reduction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43623-99DB-48C0-B122-BFCD574FD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5D4DA-851E-44D4-8F36-BC6F5597EE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1" y="4854985"/>
            <a:ext cx="7830385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b="0" dirty="0">
                <a:effectLst/>
                <a:latin typeface="Arial" panose="020B0604020202020204" pitchFamily="34" charset="0"/>
              </a:rPr>
              <a:t>Survey of Methods for Model Order Reduction | </a:t>
            </a:r>
            <a:r>
              <a:rPr lang="en-US" sz="1100" b="0" dirty="0">
                <a:effectLst/>
                <a:latin typeface="Arial" panose="020B0604020202020204" pitchFamily="34" charset="0"/>
              </a:rPr>
              <a:t>Seminar High Dimensional Methods in Scientific Computing</a:t>
            </a:r>
            <a:r>
              <a:rPr lang="en-US" b="0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6D68BF-B78C-494E-9856-868DA1865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5" t="7368" r="18956" b="15284"/>
          <a:stretch/>
        </p:blipFill>
        <p:spPr>
          <a:xfrm>
            <a:off x="5947363" y="1250977"/>
            <a:ext cx="1510454" cy="906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AD2BE2-D5B4-4563-B3D3-F8B70A01A2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89" t="9979" r="13515" b="12673"/>
          <a:stretch/>
        </p:blipFill>
        <p:spPr>
          <a:xfrm>
            <a:off x="5947363" y="3330992"/>
            <a:ext cx="1510454" cy="906314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3E6651D1-848C-444E-8C57-B3BF28054B51}"/>
              </a:ext>
            </a:extLst>
          </p:cNvPr>
          <p:cNvSpPr/>
          <p:nvPr/>
        </p:nvSpPr>
        <p:spPr>
          <a:xfrm>
            <a:off x="6460274" y="2255517"/>
            <a:ext cx="484632" cy="978408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679CC7-1952-4319-A117-C97A56ACFC8F}"/>
              </a:ext>
            </a:extLst>
          </p:cNvPr>
          <p:cNvSpPr/>
          <p:nvPr/>
        </p:nvSpPr>
        <p:spPr>
          <a:xfrm>
            <a:off x="7769012" y="820800"/>
            <a:ext cx="419947" cy="2197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0CD168-978D-46C7-B50A-310BD5BC6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310" y="1783896"/>
            <a:ext cx="228632" cy="2667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005CB2A-02B1-4CF2-AF18-E58A1C4971B4}"/>
              </a:ext>
            </a:extLst>
          </p:cNvPr>
          <p:cNvSpPr/>
          <p:nvPr/>
        </p:nvSpPr>
        <p:spPr>
          <a:xfrm>
            <a:off x="7769012" y="3532848"/>
            <a:ext cx="419947" cy="6858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9F1953-85AE-4CE8-9DA7-F67372878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784" y="3731631"/>
            <a:ext cx="238158" cy="285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CA685-0987-4D6F-B956-E89A9A604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1805" y="4417782"/>
            <a:ext cx="801569" cy="3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3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EA777F-6169-4322-829D-86058DD2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Classically for large-scale simulation (weather, physics,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Increasingly applied to efficient simulation: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Real-time:</a:t>
            </a:r>
            <a:endParaRPr lang="en-GB" dirty="0"/>
          </a:p>
          <a:p>
            <a:pPr lvl="1" indent="0">
              <a:buNone/>
            </a:pPr>
            <a:r>
              <a:rPr lang="en-GB" dirty="0"/>
              <a:t>	</a:t>
            </a:r>
            <a:r>
              <a:rPr lang="en-US" dirty="0"/>
              <a:t>–</a:t>
            </a:r>
            <a:r>
              <a:rPr lang="en-GB" dirty="0"/>
              <a:t> Control systems</a:t>
            </a:r>
          </a:p>
          <a:p>
            <a:pPr lvl="1" indent="0">
              <a:buNone/>
            </a:pPr>
            <a:r>
              <a:rPr lang="en-GB" dirty="0"/>
              <a:t>	</a:t>
            </a:r>
            <a:r>
              <a:rPr lang="en-US" dirty="0"/>
              <a:t>–</a:t>
            </a:r>
            <a:r>
              <a:rPr lang="en-GB" dirty="0"/>
              <a:t> Internet of Things</a:t>
            </a:r>
          </a:p>
          <a:p>
            <a:pPr marL="461963" lvl="1" indent="-285750"/>
            <a:r>
              <a:rPr lang="en-US" dirty="0"/>
              <a:t>Many-query:</a:t>
            </a:r>
          </a:p>
          <a:p>
            <a:pPr lvl="1" indent="0">
              <a:buNone/>
            </a:pPr>
            <a:r>
              <a:rPr lang="en-US" dirty="0"/>
              <a:t>	–</a:t>
            </a:r>
            <a:r>
              <a:rPr lang="en-GB" dirty="0"/>
              <a:t> Design optimization</a:t>
            </a:r>
          </a:p>
          <a:p>
            <a:pPr lvl="1" indent="0">
              <a:buNone/>
            </a:pPr>
            <a:r>
              <a:rPr lang="en-GB" dirty="0"/>
              <a:t>	</a:t>
            </a:r>
            <a:r>
              <a:rPr lang="en-US" dirty="0"/>
              <a:t>–</a:t>
            </a:r>
            <a:r>
              <a:rPr lang="en-GB" dirty="0"/>
              <a:t> Parameter estimation</a:t>
            </a:r>
          </a:p>
          <a:p>
            <a:pPr marL="461963" lvl="1" indent="-285750"/>
            <a:r>
              <a:rPr lang="en-US" dirty="0"/>
              <a:t>Outer-loop:</a:t>
            </a:r>
          </a:p>
          <a:p>
            <a:pPr lvl="1" indent="0">
              <a:buNone/>
            </a:pPr>
            <a:r>
              <a:rPr lang="en-US" dirty="0"/>
              <a:t>	–</a:t>
            </a:r>
            <a:r>
              <a:rPr lang="en-GB" dirty="0"/>
              <a:t> Uncertainty quantification</a:t>
            </a:r>
          </a:p>
          <a:p>
            <a:pPr lvl="1" indent="0">
              <a:buNone/>
            </a:pPr>
            <a:r>
              <a:rPr lang="en-GB" dirty="0"/>
              <a:t>	</a:t>
            </a:r>
            <a:r>
              <a:rPr lang="en-US" dirty="0"/>
              <a:t>–</a:t>
            </a:r>
            <a:r>
              <a:rPr lang="en-GB" dirty="0"/>
              <a:t> Advanced  metrology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9F547B-9377-4F9E-9D79-41ED4AFD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Model Order Reduction - Future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C0971-6B7D-4D8F-B0CA-4BD1DD571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1776-4C0C-44AF-AA45-4BD0AA8157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959078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b="0" dirty="0">
                <a:effectLst/>
                <a:latin typeface="Arial" panose="020B0604020202020204" pitchFamily="34" charset="0"/>
              </a:rPr>
              <a:t>Survey of Methods for Model Order Reduction | </a:t>
            </a:r>
            <a:r>
              <a:rPr lang="en-US" sz="1100" b="0" dirty="0">
                <a:effectLst/>
                <a:latin typeface="Arial" panose="020B0604020202020204" pitchFamily="34" charset="0"/>
              </a:rPr>
              <a:t>Seminar High Dimensional Methods in Scientific Computing</a:t>
            </a:r>
            <a:r>
              <a:rPr lang="en-US" b="0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8B48D88-1964-4D97-B983-EF0F1BC00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826742"/>
              </p:ext>
            </p:extLst>
          </p:nvPr>
        </p:nvGraphicFramePr>
        <p:xfrm>
          <a:off x="5800021" y="642348"/>
          <a:ext cx="2697710" cy="246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35795E-E3B5-4004-B0B5-7028981A8DFF}"/>
              </a:ext>
            </a:extLst>
          </p:cNvPr>
          <p:cNvSpPr/>
          <p:nvPr/>
        </p:nvSpPr>
        <p:spPr>
          <a:xfrm>
            <a:off x="6285730" y="3855867"/>
            <a:ext cx="978408" cy="484632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pic>
        <p:nvPicPr>
          <p:cNvPr id="15" name="Graphic 14" descr="Download from cloud with solid fill">
            <a:extLst>
              <a:ext uri="{FF2B5EF4-FFF2-40B4-BE49-F238E27FC236}">
                <a16:creationId xmlns:a16="http://schemas.microsoft.com/office/drawing/2014/main" id="{0E0A4C92-3707-453C-A427-7549EDCB45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1621" y="3640983"/>
            <a:ext cx="914400" cy="914400"/>
          </a:xfrm>
          <a:prstGeom prst="rect">
            <a:avLst/>
          </a:prstGeom>
        </p:spPr>
      </p:pic>
      <p:pic>
        <p:nvPicPr>
          <p:cNvPr id="17" name="Graphic 16" descr="Smart Phone with solid fill">
            <a:extLst>
              <a:ext uri="{FF2B5EF4-FFF2-40B4-BE49-F238E27FC236}">
                <a16:creationId xmlns:a16="http://schemas.microsoft.com/office/drawing/2014/main" id="{E8CEB400-3A05-4416-8880-69A5B9672C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13847" y="36409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4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8F59-B8EA-4F55-9517-5D7A09F4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dirty="0"/>
              <a:t>Example: Structural Mechanics</a:t>
            </a:r>
          </a:p>
        </p:txBody>
      </p:sp>
    </p:spTree>
    <p:extLst>
      <p:ext uri="{BB962C8B-B14F-4D97-AF65-F5344CB8AC3E}">
        <p14:creationId xmlns:p14="http://schemas.microsoft.com/office/powerpoint/2010/main" val="177349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661FEA-6975-42AA-8E07-3873E31C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 industry-standard reduction method for mechanical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in commercial packages (e.g. NASTRAN and ANSYS)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of a hybrid modal reduction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Projection along physical and modal coordinate basis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Substructuring</a:t>
            </a:r>
            <a:r>
              <a:rPr lang="en-US" dirty="0"/>
              <a:t> = </a:t>
            </a:r>
            <a:r>
              <a:rPr lang="en-US" dirty="0" err="1"/>
              <a:t>Superelements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695ED9-7903-4E86-882B-3D9E6214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Example: Component Mode Synthesis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14AD7-CF86-456B-AE8D-9BF1220F44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9FF0B-7443-43CA-9AE7-0F6CC26AED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8223238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b="0" dirty="0">
                <a:effectLst/>
                <a:latin typeface="Arial" panose="020B0604020202020204" pitchFamily="34" charset="0"/>
              </a:rPr>
              <a:t>Survey of Methods for Model Order Reduction | </a:t>
            </a:r>
            <a:r>
              <a:rPr lang="en-US" sz="1100" b="0" dirty="0">
                <a:effectLst/>
                <a:latin typeface="Arial" panose="020B0604020202020204" pitchFamily="34" charset="0"/>
              </a:rPr>
              <a:t>Seminar High Dimensional Methods in Scientific Computing</a:t>
            </a:r>
            <a:r>
              <a:rPr lang="en-US" b="0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1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CD063B1-F764-4757-87C2-CB881D16F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7608" y="243236"/>
            <a:ext cx="1143160" cy="145752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6B4F32-B9FF-4F2C-B691-052BE9CC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Example: Component Mode Synthesis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031C7-52A8-4365-9627-3477A10996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8985F-0E09-403D-A5F0-7AD13A0BB3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868038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dirty="0">
                <a:latin typeface="Arial" panose="020B0604020202020204" pitchFamily="34" charset="0"/>
              </a:rPr>
              <a:t>Survey of Methods for Model Order Reduction | Seminar High Dimensional Methods in Scientific Computing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A61EC-A337-4787-968A-4EB6EE245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1600200"/>
            <a:ext cx="4944165" cy="1581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9CE213-AED8-463B-A1E9-A32D77CAE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651" y="1748901"/>
            <a:ext cx="2896004" cy="1295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751DEB-14B9-4AD6-9385-9EF9DD931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346" y="3273364"/>
            <a:ext cx="4982270" cy="13527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E7FB06-C3AC-4DCB-8672-89CD4E6035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68" y="3722962"/>
            <a:ext cx="457264" cy="2953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8AFAA6-B8D5-44C2-8B74-2657DA609A5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755" b="-11874"/>
          <a:stretch/>
        </p:blipFill>
        <p:spPr>
          <a:xfrm>
            <a:off x="6900073" y="3623954"/>
            <a:ext cx="1279127" cy="3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1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AB8C95-0301-4C0F-AB60-7B0DE9C46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583" y="2984822"/>
            <a:ext cx="4867954" cy="195289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FF4FD0-692A-4854-8F83-33565839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Substructuring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E6151-2508-4F29-807F-F39B9D6B0D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6B05-75B0-46A2-9FF7-05B6E09C82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1" y="4854985"/>
            <a:ext cx="7884571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b="0" dirty="0">
                <a:effectLst/>
                <a:latin typeface="Arial" panose="020B0604020202020204" pitchFamily="34" charset="0"/>
              </a:rPr>
              <a:t>Survey of Methods for Model Order Reduction | </a:t>
            </a:r>
            <a:r>
              <a:rPr lang="en-US" sz="1100" b="0" dirty="0">
                <a:effectLst/>
                <a:latin typeface="Arial" panose="020B0604020202020204" pitchFamily="34" charset="0"/>
              </a:rPr>
              <a:t>Seminar High Dimensional Methods in Scientific Computing</a:t>
            </a:r>
            <a:r>
              <a:rPr lang="en-US" b="0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B2601-D33D-4B01-9801-4B66EDB64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83" y="1403451"/>
            <a:ext cx="4944165" cy="1581371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3D6C0DCF-BD01-4338-974A-FDEF240699A7}"/>
              </a:ext>
            </a:extLst>
          </p:cNvPr>
          <p:cNvSpPr/>
          <p:nvPr/>
        </p:nvSpPr>
        <p:spPr>
          <a:xfrm>
            <a:off x="4136665" y="2517563"/>
            <a:ext cx="484632" cy="978408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96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77CE4A0-A9CF-4965-9215-4DBEF6521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935" y="1600289"/>
            <a:ext cx="4305300" cy="6381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99D8E3-7E4D-4475-8B1C-B45ADBDF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Example: Craig-Bampton transformation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A5AD5-EFCC-4D05-BBE4-9789AFAA9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FDCDC-D11A-4D87-96CA-280DB31D99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8299438" cy="273844"/>
          </a:xfrm>
        </p:spPr>
        <p:txBody>
          <a:bodyPr/>
          <a:lstStyle/>
          <a:p>
            <a:r>
              <a:rPr lang="de-DE" dirty="0"/>
              <a:t>Evgeni Todorov | </a:t>
            </a:r>
            <a:r>
              <a:rPr lang="en-US" b="0" dirty="0">
                <a:effectLst/>
                <a:latin typeface="Arial" panose="020B0604020202020204" pitchFamily="34" charset="0"/>
              </a:rPr>
              <a:t>Survey of Methods for Model Order Reduction | </a:t>
            </a:r>
            <a:r>
              <a:rPr lang="en-US" sz="1100" b="0" dirty="0">
                <a:effectLst/>
                <a:latin typeface="Arial" panose="020B0604020202020204" pitchFamily="34" charset="0"/>
              </a:rPr>
              <a:t>Seminar High Dimensional Methods in Scientific Computing</a:t>
            </a:r>
            <a:r>
              <a:rPr lang="en-US" b="0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B91BBC7D-2076-4BE3-B800-E774F51F6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39"/>
          <a:stretch/>
        </p:blipFill>
        <p:spPr>
          <a:xfrm>
            <a:off x="319090" y="1600200"/>
            <a:ext cx="2587844" cy="195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DF02E-4E79-4B5F-8CDB-7F9253ACC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231" y="2456295"/>
            <a:ext cx="4201111" cy="619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CC9255-ADEF-4027-899A-4E3A8A512C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1" t="7143"/>
          <a:stretch/>
        </p:blipFill>
        <p:spPr>
          <a:xfrm>
            <a:off x="1150261" y="4171500"/>
            <a:ext cx="1864596" cy="6192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D1C991-7F13-4662-9AA0-15B6FF8736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339" t="13898" b="-1"/>
          <a:stretch/>
        </p:blipFill>
        <p:spPr>
          <a:xfrm>
            <a:off x="3960001" y="4291199"/>
            <a:ext cx="4033738" cy="40191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333373A-477E-4FBF-B8E9-2D83A49E4597}"/>
              </a:ext>
            </a:extLst>
          </p:cNvPr>
          <p:cNvSpPr/>
          <p:nvPr/>
        </p:nvSpPr>
        <p:spPr>
          <a:xfrm>
            <a:off x="3587186" y="1678400"/>
            <a:ext cx="4507200" cy="2738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6F8E5B-18FD-4251-9FB7-CEB205A70761}"/>
              </a:ext>
            </a:extLst>
          </p:cNvPr>
          <p:cNvSpPr/>
          <p:nvPr/>
        </p:nvSpPr>
        <p:spPr>
          <a:xfrm>
            <a:off x="3587186" y="1946971"/>
            <a:ext cx="4507200" cy="2738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370415-7BA9-4515-A2A8-BAC1264D5D0A}"/>
              </a:ext>
            </a:extLst>
          </p:cNvPr>
          <p:cNvSpPr txBox="1"/>
          <p:nvPr/>
        </p:nvSpPr>
        <p:spPr>
          <a:xfrm>
            <a:off x="2859763" y="1662082"/>
            <a:ext cx="626775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interior</a:t>
            </a:r>
            <a:endParaRPr lang="en-GB" sz="1600" dirty="0" err="1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6167DE-883A-44A4-B1B5-4BF0A7BFBD1B}"/>
              </a:ext>
            </a:extLst>
          </p:cNvPr>
          <p:cNvSpPr txBox="1"/>
          <p:nvPr/>
        </p:nvSpPr>
        <p:spPr>
          <a:xfrm>
            <a:off x="2632137" y="1912443"/>
            <a:ext cx="85440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boundary</a:t>
            </a:r>
            <a:endParaRPr lang="en-GB" sz="1600" dirty="0" err="1"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872CF6-A8AF-4F65-BEC9-E06987E68D15}"/>
              </a:ext>
            </a:extLst>
          </p:cNvPr>
          <p:cNvSpPr/>
          <p:nvPr/>
        </p:nvSpPr>
        <p:spPr>
          <a:xfrm>
            <a:off x="1967168" y="4171500"/>
            <a:ext cx="487838" cy="487838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C852DD-391F-42E2-A474-8F31A36CC591}"/>
              </a:ext>
            </a:extLst>
          </p:cNvPr>
          <p:cNvSpPr/>
          <p:nvPr/>
        </p:nvSpPr>
        <p:spPr>
          <a:xfrm>
            <a:off x="2491012" y="4134735"/>
            <a:ext cx="487838" cy="487838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482C6D-4E5B-4265-B8C1-1B210BCF10D3}"/>
              </a:ext>
            </a:extLst>
          </p:cNvPr>
          <p:cNvSpPr txBox="1"/>
          <p:nvPr/>
        </p:nvSpPr>
        <p:spPr>
          <a:xfrm>
            <a:off x="311162" y="3567114"/>
            <a:ext cx="1607812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Constraint modes</a:t>
            </a:r>
          </a:p>
          <a:p>
            <a:pPr algn="ctr">
              <a:lnSpc>
                <a:spcPct val="114000"/>
              </a:lnSpc>
            </a:pPr>
            <a:r>
              <a:rPr lang="en-US" sz="1600" dirty="0">
                <a:latin typeface="+mn-lt"/>
              </a:rPr>
              <a:t>eigenvector</a:t>
            </a:r>
            <a:endParaRPr lang="en-GB" sz="1600" dirty="0" err="1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6738AD-5173-44C4-8C79-8929E72AAB8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680567" y="3880007"/>
            <a:ext cx="358043" cy="3629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D822C8-72BF-4C63-83C2-2823ED788BE6}"/>
              </a:ext>
            </a:extLst>
          </p:cNvPr>
          <p:cNvSpPr txBox="1"/>
          <p:nvPr/>
        </p:nvSpPr>
        <p:spPr>
          <a:xfrm>
            <a:off x="3079595" y="3704845"/>
            <a:ext cx="2085507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Fixed boundary modes</a:t>
            </a:r>
          </a:p>
          <a:p>
            <a:pPr algn="ctr">
              <a:lnSpc>
                <a:spcPct val="114000"/>
              </a:lnSpc>
            </a:pPr>
            <a:r>
              <a:rPr lang="en-US" sz="1600" dirty="0">
                <a:latin typeface="+mn-lt"/>
              </a:rPr>
              <a:t>eigenvectors matrix</a:t>
            </a:r>
            <a:endParaRPr lang="en-GB" sz="1600" dirty="0" err="1">
              <a:latin typeface="+mn-l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F04FD-0F64-4C57-98C8-CEE68EB5AF96}"/>
              </a:ext>
            </a:extLst>
          </p:cNvPr>
          <p:cNvCxnSpPr>
            <a:cxnSpLocks/>
            <a:stCxn id="26" idx="1"/>
            <a:endCxn id="21" idx="7"/>
          </p:cNvCxnSpPr>
          <p:nvPr/>
        </p:nvCxnSpPr>
        <p:spPr>
          <a:xfrm flipH="1">
            <a:off x="2907408" y="3973829"/>
            <a:ext cx="172187" cy="2323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2D94940-D661-413D-BB3D-4DA4FE238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367" y="3162518"/>
            <a:ext cx="1905266" cy="3905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2649C4-D6A6-4E56-B9D5-38287285D7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4611" y="3194952"/>
            <a:ext cx="265784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5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9" grpId="0"/>
      <p:bldP spid="20" grpId="0" animBg="1"/>
      <p:bldP spid="21" grpId="0" animBg="1"/>
      <p:bldP spid="22" grpId="0"/>
      <p:bldP spid="26" grpId="0"/>
    </p:bldLst>
  </p:timing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UM_Praesentation_p_v1_16-9.potx" id="{119B053A-E58C-4B2F-A91D-20D81C52C0C1}" vid="{D34429B1-C320-49C2-B624-5C80AA01ABD3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UM_Praesentation_p_v1_16-9.potx" id="{119B053A-E58C-4B2F-A91D-20D81C52C0C1}" vid="{9D426CAB-2AF5-49CA-BA16-01FE362A5A26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UM_Praesentation_p_v1_16-9.potx" id="{119B053A-E58C-4B2F-A91D-20D81C52C0C1}" vid="{7920EE2F-45B5-4D0D-8639-90D88D93B3EE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UM_Praesentation_p_v1_16-9.potx" id="{119B053A-E58C-4B2F-A91D-20D81C52C0C1}" vid="{B5415B52-0729-4A5D-93A6-79C2D8787CA9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UM_Praesentation_p_v1_16-9.potx" id="{119B053A-E58C-4B2F-A91D-20D81C52C0C1}" vid="{6D583F88-1F89-4D64-A151-CC66EF2E9FD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UM_Praesentation_p_v1_16-9.potx" id="{119B053A-E58C-4B2F-A91D-20D81C52C0C1}" vid="{2A058170-1149-4515-855A-5F84C9D307A4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1173</TotalTime>
  <Words>1178</Words>
  <Application>Microsoft Office PowerPoint</Application>
  <PresentationFormat>On-screen Show (16:9)</PresentationFormat>
  <Paragraphs>203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Calibri</vt:lpstr>
      <vt:lpstr>Courier New</vt:lpstr>
      <vt:lpstr>Roboto</vt:lpstr>
      <vt:lpstr>Symbol</vt:lpstr>
      <vt:lpstr>Times New Roman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Survey of Methods for Model Order Reduction For Seminar High Dimensional Methods in Scientific Computing  </vt:lpstr>
      <vt:lpstr>Contents</vt:lpstr>
      <vt:lpstr>Model Order Reduction</vt:lpstr>
      <vt:lpstr>Model Order Reduction - Future</vt:lpstr>
      <vt:lpstr>Example: Structural Mechanics</vt:lpstr>
      <vt:lpstr>Example: Component Mode Synthesis</vt:lpstr>
      <vt:lpstr>Example: Component Mode Synthesis</vt:lpstr>
      <vt:lpstr>Example: Substructuring</vt:lpstr>
      <vt:lpstr>Example: Craig-Bampton transformation</vt:lpstr>
      <vt:lpstr>Highlights:  Algorithm and Data-driven</vt:lpstr>
      <vt:lpstr>Algorithm-driven methods</vt:lpstr>
      <vt:lpstr>Data-driven methods</vt:lpstr>
      <vt:lpstr>Data-driven methods</vt:lpstr>
      <vt:lpstr>Data-driven methods</vt:lpstr>
      <vt:lpstr>Applications</vt:lpstr>
      <vt:lpstr>Application – Aeroelastic Analysis</vt:lpstr>
      <vt:lpstr>Application: Control of Soft Robots</vt:lpstr>
      <vt:lpstr>Application: Cardiovascular System Modeling</vt:lpstr>
      <vt:lpstr>Conclusion</vt:lpstr>
      <vt:lpstr>Further reading</vt:lpstr>
      <vt:lpstr>PowerPoint Presentation</vt:lpstr>
      <vt:lpstr>Extra Slides</vt:lpstr>
      <vt:lpstr>Proper Orthogonal Decomposition (POD)</vt:lpstr>
      <vt:lpstr>Data-driven example: Earth Geopotential Model</vt:lpstr>
      <vt:lpstr>Application: Structural Health Monitoring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Glance at Model Order Reduction For Seminar High Dimensional Methods in Scientific Computing</dc:title>
  <dc:creator>ge43rof</dc:creator>
  <cp:lastModifiedBy>ge43rof</cp:lastModifiedBy>
  <cp:revision>17</cp:revision>
  <cp:lastPrinted>2015-07-30T14:04:45Z</cp:lastPrinted>
  <dcterms:created xsi:type="dcterms:W3CDTF">2021-06-14T11:02:55Z</dcterms:created>
  <dcterms:modified xsi:type="dcterms:W3CDTF">2021-07-11T14:25:37Z</dcterms:modified>
</cp:coreProperties>
</file>