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Patrick Hand"/>
      <p:regular r:id="rId15"/>
    </p:embeddedFont>
    <p:embeddedFont>
      <p:font typeface="Patrick Hand"/>
      <p:regular r:id="rId16"/>
    </p:embeddedFont>
    <p:embeddedFont>
      <p:font typeface="Patrick Hand"/>
      <p:regular r:id="rId17"/>
    </p:embeddedFont>
    <p:embeddedFont>
      <p:font typeface="Patrick Hand"/>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9D9D9"/>
          </a:solidFill>
          <a:ln/>
        </p:spPr>
      </p:sp>
      <p:sp>
        <p:nvSpPr>
          <p:cNvPr id="3" name="Shape 1"/>
          <p:cNvSpPr/>
          <p:nvPr/>
        </p:nvSpPr>
        <p:spPr>
          <a:xfrm>
            <a:off x="0" y="0"/>
            <a:ext cx="14630400" cy="8229600"/>
          </a:xfrm>
          <a:prstGeom prst="rect">
            <a:avLst/>
          </a:prstGeom>
          <a:solidFill>
            <a:srgbClr val="F7F7F7"/>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3115032"/>
            <a:ext cx="7415927" cy="1234202"/>
          </a:xfrm>
          <a:prstGeom prst="rect">
            <a:avLst/>
          </a:prstGeom>
          <a:noFill/>
          <a:ln/>
        </p:spPr>
        <p:txBody>
          <a:bodyPr wrap="squar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Gesture-Based Food Ordering: HCI Using OpenCV and Mediapipe</a:t>
            </a:r>
            <a:endParaRPr lang="en-US" sz="3850" dirty="0"/>
          </a:p>
        </p:txBody>
      </p:sp>
      <p:sp>
        <p:nvSpPr>
          <p:cNvPr id="4" name="Text 1"/>
          <p:cNvSpPr/>
          <p:nvPr/>
        </p:nvSpPr>
        <p:spPr>
          <a:xfrm>
            <a:off x="6350437" y="4719518"/>
            <a:ext cx="7415927" cy="395049"/>
          </a:xfrm>
          <a:prstGeom prst="rect">
            <a:avLst/>
          </a:prstGeom>
          <a:noFill/>
          <a:ln/>
        </p:spPr>
        <p:txBody>
          <a:bodyPr wrap="none" lIns="0" tIns="0" rIns="0" bIns="0" rtlCol="0" anchor="t"/>
          <a:lstStyle/>
          <a:p>
            <a:pPr indent="0" marL="0">
              <a:lnSpc>
                <a:spcPts val="3100"/>
              </a:lnSpc>
              <a:buNone/>
            </a:pP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713792"/>
            <a:ext cx="6083141"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The Need for Touchless Interfaces</a:t>
            </a:r>
            <a:endParaRPr lang="en-US" sz="3850" dirty="0"/>
          </a:p>
        </p:txBody>
      </p:sp>
      <p:sp>
        <p:nvSpPr>
          <p:cNvPr id="3" name="Text 1"/>
          <p:cNvSpPr/>
          <p:nvPr/>
        </p:nvSpPr>
        <p:spPr>
          <a:xfrm>
            <a:off x="864037" y="3947993"/>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Hygiene</a:t>
            </a:r>
            <a:endParaRPr lang="en-US" sz="1900" dirty="0"/>
          </a:p>
        </p:txBody>
      </p:sp>
      <p:sp>
        <p:nvSpPr>
          <p:cNvPr id="4" name="Text 2"/>
          <p:cNvSpPr/>
          <p:nvPr/>
        </p:nvSpPr>
        <p:spPr>
          <a:xfrm>
            <a:off x="864037" y="4503420"/>
            <a:ext cx="6150054"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Touchless interfaces minimize physical contact. This reduces the spread of germs. It's especially important in food service.</a:t>
            </a:r>
            <a:endParaRPr lang="en-US" sz="1900" dirty="0"/>
          </a:p>
        </p:txBody>
      </p:sp>
      <p:sp>
        <p:nvSpPr>
          <p:cNvPr id="5" name="Text 3"/>
          <p:cNvSpPr/>
          <p:nvPr/>
        </p:nvSpPr>
        <p:spPr>
          <a:xfrm>
            <a:off x="7623929" y="3947993"/>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Accessibility</a:t>
            </a:r>
            <a:endParaRPr lang="en-US" sz="1900" dirty="0"/>
          </a:p>
        </p:txBody>
      </p:sp>
      <p:sp>
        <p:nvSpPr>
          <p:cNvPr id="6" name="Text 4"/>
          <p:cNvSpPr/>
          <p:nvPr/>
        </p:nvSpPr>
        <p:spPr>
          <a:xfrm>
            <a:off x="7623929" y="4503420"/>
            <a:ext cx="6150054"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Gesture control provides hands-free interaction. It benefits users with mobility challenges. It offers greater convenience.</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1664613"/>
            <a:ext cx="7415927" cy="1234202"/>
          </a:xfrm>
          <a:prstGeom prst="rect">
            <a:avLst/>
          </a:prstGeom>
          <a:noFill/>
          <a:ln/>
        </p:spPr>
        <p:txBody>
          <a:bodyPr wrap="squar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OpenCV and Mediapipe: The Technical Foundation</a:t>
            </a:r>
            <a:endParaRPr lang="en-US" sz="3850" dirty="0"/>
          </a:p>
        </p:txBody>
      </p:sp>
      <p:sp>
        <p:nvSpPr>
          <p:cNvPr id="4" name="Shape 1"/>
          <p:cNvSpPr/>
          <p:nvPr/>
        </p:nvSpPr>
        <p:spPr>
          <a:xfrm>
            <a:off x="6350437" y="3546753"/>
            <a:ext cx="555427" cy="555427"/>
          </a:xfrm>
          <a:prstGeom prst="roundRect">
            <a:avLst>
              <a:gd name="adj" fmla="val 18669"/>
            </a:avLst>
          </a:prstGeom>
          <a:solidFill>
            <a:srgbClr val="E6E6E6"/>
          </a:solidFill>
          <a:ln w="15240">
            <a:solidFill>
              <a:srgbClr val="CCCCCC"/>
            </a:solidFill>
            <a:prstDash val="solid"/>
          </a:ln>
        </p:spPr>
      </p:sp>
      <p:sp>
        <p:nvSpPr>
          <p:cNvPr id="5" name="Text 2"/>
          <p:cNvSpPr/>
          <p:nvPr/>
        </p:nvSpPr>
        <p:spPr>
          <a:xfrm>
            <a:off x="6574274" y="3676293"/>
            <a:ext cx="107633" cy="296228"/>
          </a:xfrm>
          <a:prstGeom prst="rect">
            <a:avLst/>
          </a:prstGeom>
          <a:noFill/>
          <a:ln/>
        </p:spPr>
        <p:txBody>
          <a:bodyPr wrap="none" lIns="0" tIns="0" rIns="0" bIns="0" rtlCol="0" anchor="t"/>
          <a:lstStyle/>
          <a:p>
            <a:pPr algn="ctr" indent="0" marL="0">
              <a:lnSpc>
                <a:spcPts val="2300"/>
              </a:lnSpc>
              <a:buNone/>
            </a:pPr>
            <a:r>
              <a:rPr lang="en-US" sz="2300" dirty="0">
                <a:solidFill>
                  <a:srgbClr val="383838"/>
                </a:solidFill>
                <a:latin typeface="Patrick Hand" pitchFamily="34" charset="0"/>
                <a:ea typeface="Patrick Hand" pitchFamily="34" charset="-122"/>
                <a:cs typeface="Patrick Hand" pitchFamily="34" charset="-120"/>
              </a:rPr>
              <a:t>1</a:t>
            </a:r>
            <a:endParaRPr lang="en-US" sz="2300" dirty="0"/>
          </a:p>
        </p:txBody>
      </p:sp>
      <p:sp>
        <p:nvSpPr>
          <p:cNvPr id="6" name="Text 3"/>
          <p:cNvSpPr/>
          <p:nvPr/>
        </p:nvSpPr>
        <p:spPr>
          <a:xfrm>
            <a:off x="7152680" y="3546753"/>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OpenCV</a:t>
            </a:r>
            <a:endParaRPr lang="en-US" sz="1900" dirty="0"/>
          </a:p>
        </p:txBody>
      </p:sp>
      <p:sp>
        <p:nvSpPr>
          <p:cNvPr id="7" name="Text 4"/>
          <p:cNvSpPr/>
          <p:nvPr/>
        </p:nvSpPr>
        <p:spPr>
          <a:xfrm>
            <a:off x="7152680" y="4003477"/>
            <a:ext cx="6613684"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OpenCV is used for real-time image processing. It provides tools for capturing and analyzing video input. It's essential for gesture tracking.</a:t>
            </a:r>
            <a:endParaRPr lang="en-US" sz="1900" dirty="0"/>
          </a:p>
        </p:txBody>
      </p:sp>
      <p:sp>
        <p:nvSpPr>
          <p:cNvPr id="8" name="Shape 5"/>
          <p:cNvSpPr/>
          <p:nvPr/>
        </p:nvSpPr>
        <p:spPr>
          <a:xfrm>
            <a:off x="6350437" y="5318046"/>
            <a:ext cx="555427" cy="555427"/>
          </a:xfrm>
          <a:prstGeom prst="roundRect">
            <a:avLst>
              <a:gd name="adj" fmla="val 18669"/>
            </a:avLst>
          </a:prstGeom>
          <a:solidFill>
            <a:srgbClr val="E6E6E6"/>
          </a:solidFill>
          <a:ln w="15240">
            <a:solidFill>
              <a:srgbClr val="CCCCCC"/>
            </a:solidFill>
            <a:prstDash val="solid"/>
          </a:ln>
        </p:spPr>
      </p:sp>
      <p:sp>
        <p:nvSpPr>
          <p:cNvPr id="9" name="Text 6"/>
          <p:cNvSpPr/>
          <p:nvPr/>
        </p:nvSpPr>
        <p:spPr>
          <a:xfrm>
            <a:off x="6558796" y="5447586"/>
            <a:ext cx="138708" cy="296228"/>
          </a:xfrm>
          <a:prstGeom prst="rect">
            <a:avLst/>
          </a:prstGeom>
          <a:noFill/>
          <a:ln/>
        </p:spPr>
        <p:txBody>
          <a:bodyPr wrap="none" lIns="0" tIns="0" rIns="0" bIns="0" rtlCol="0" anchor="t"/>
          <a:lstStyle/>
          <a:p>
            <a:pPr algn="ctr" indent="0" marL="0">
              <a:lnSpc>
                <a:spcPts val="2300"/>
              </a:lnSpc>
              <a:buNone/>
            </a:pPr>
            <a:r>
              <a:rPr lang="en-US" sz="2300" dirty="0">
                <a:solidFill>
                  <a:srgbClr val="383838"/>
                </a:solidFill>
                <a:latin typeface="Patrick Hand" pitchFamily="34" charset="0"/>
                <a:ea typeface="Patrick Hand" pitchFamily="34" charset="-122"/>
                <a:cs typeface="Patrick Hand" pitchFamily="34" charset="-120"/>
              </a:rPr>
              <a:t>2</a:t>
            </a:r>
            <a:endParaRPr lang="en-US" sz="2300" dirty="0"/>
          </a:p>
        </p:txBody>
      </p:sp>
      <p:sp>
        <p:nvSpPr>
          <p:cNvPr id="10" name="Text 7"/>
          <p:cNvSpPr/>
          <p:nvPr/>
        </p:nvSpPr>
        <p:spPr>
          <a:xfrm>
            <a:off x="7152680" y="5318046"/>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Mediapipe</a:t>
            </a:r>
            <a:endParaRPr lang="en-US" sz="1900" dirty="0"/>
          </a:p>
        </p:txBody>
      </p:sp>
      <p:sp>
        <p:nvSpPr>
          <p:cNvPr id="11" name="Text 8"/>
          <p:cNvSpPr/>
          <p:nvPr/>
        </p:nvSpPr>
        <p:spPr>
          <a:xfrm>
            <a:off x="7152680" y="5774769"/>
            <a:ext cx="6613684"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Mediapipe offers pre-trained machine learning models. It accurately detects hand landmarks. It facilitates gesture recognition.</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4037" y="1399222"/>
            <a:ext cx="6484501"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Gesture Recognition Implementation</a:t>
            </a:r>
            <a:endParaRPr lang="en-US" sz="3850" dirty="0"/>
          </a:p>
        </p:txBody>
      </p:sp>
      <p:pic>
        <p:nvPicPr>
          <p:cNvPr id="4" name="Image 1" descr="preencoded.png">    </p:cNvPr>
          <p:cNvPicPr>
            <a:picLocks noChangeAspect="1"/>
          </p:cNvPicPr>
          <p:nvPr/>
        </p:nvPicPr>
        <p:blipFill>
          <a:blip r:embed="rId2"/>
          <a:stretch>
            <a:fillRect/>
          </a:stretch>
        </p:blipFill>
        <p:spPr>
          <a:xfrm>
            <a:off x="864037" y="2386608"/>
            <a:ext cx="1234440" cy="1481257"/>
          </a:xfrm>
          <a:prstGeom prst="rect">
            <a:avLst/>
          </a:prstGeom>
        </p:spPr>
      </p:pic>
      <p:sp>
        <p:nvSpPr>
          <p:cNvPr id="5" name="Text 1"/>
          <p:cNvSpPr/>
          <p:nvPr/>
        </p:nvSpPr>
        <p:spPr>
          <a:xfrm>
            <a:off x="2468761" y="2633424"/>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Action Capture</a:t>
            </a:r>
            <a:endParaRPr lang="en-US" sz="1900" dirty="0"/>
          </a:p>
        </p:txBody>
      </p:sp>
      <p:sp>
        <p:nvSpPr>
          <p:cNvPr id="6" name="Text 2"/>
          <p:cNvSpPr/>
          <p:nvPr/>
        </p:nvSpPr>
        <p:spPr>
          <a:xfrm>
            <a:off x="2468761" y="3090148"/>
            <a:ext cx="5811203" cy="395049"/>
          </a:xfrm>
          <a:prstGeom prst="rect">
            <a:avLst/>
          </a:prstGeom>
          <a:noFill/>
          <a:ln/>
        </p:spPr>
        <p:txBody>
          <a:bodyPr wrap="non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Capturing hand movements using OpenCV.</a:t>
            </a:r>
            <a:endParaRPr lang="en-US" sz="1900" dirty="0"/>
          </a:p>
        </p:txBody>
      </p:sp>
      <p:pic>
        <p:nvPicPr>
          <p:cNvPr id="7" name="Image 2" descr="preencoded.png">    </p:cNvPr>
          <p:cNvPicPr>
            <a:picLocks noChangeAspect="1"/>
          </p:cNvPicPr>
          <p:nvPr/>
        </p:nvPicPr>
        <p:blipFill>
          <a:blip r:embed="rId3"/>
          <a:stretch>
            <a:fillRect/>
          </a:stretch>
        </p:blipFill>
        <p:spPr>
          <a:xfrm>
            <a:off x="864037" y="3867864"/>
            <a:ext cx="1234440" cy="1481257"/>
          </a:xfrm>
          <a:prstGeom prst="rect">
            <a:avLst/>
          </a:prstGeom>
        </p:spPr>
      </p:pic>
      <p:sp>
        <p:nvSpPr>
          <p:cNvPr id="8" name="Text 3"/>
          <p:cNvSpPr/>
          <p:nvPr/>
        </p:nvSpPr>
        <p:spPr>
          <a:xfrm>
            <a:off x="2468761" y="4114681"/>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Command Conversion</a:t>
            </a:r>
            <a:endParaRPr lang="en-US" sz="1900" dirty="0"/>
          </a:p>
        </p:txBody>
      </p:sp>
      <p:sp>
        <p:nvSpPr>
          <p:cNvPr id="9" name="Text 4"/>
          <p:cNvSpPr/>
          <p:nvPr/>
        </p:nvSpPr>
        <p:spPr>
          <a:xfrm>
            <a:off x="2468761" y="4571405"/>
            <a:ext cx="5811203" cy="395049"/>
          </a:xfrm>
          <a:prstGeom prst="rect">
            <a:avLst/>
          </a:prstGeom>
          <a:noFill/>
          <a:ln/>
        </p:spPr>
        <p:txBody>
          <a:bodyPr wrap="non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Converting actions into specific commands.</a:t>
            </a:r>
            <a:endParaRPr lang="en-US" sz="1900" dirty="0"/>
          </a:p>
        </p:txBody>
      </p:sp>
      <p:pic>
        <p:nvPicPr>
          <p:cNvPr id="10" name="Image 3" descr="preencoded.png">    </p:cNvPr>
          <p:cNvPicPr>
            <a:picLocks noChangeAspect="1"/>
          </p:cNvPicPr>
          <p:nvPr/>
        </p:nvPicPr>
        <p:blipFill>
          <a:blip r:embed="rId4"/>
          <a:stretch>
            <a:fillRect/>
          </a:stretch>
        </p:blipFill>
        <p:spPr>
          <a:xfrm>
            <a:off x="864037" y="5349121"/>
            <a:ext cx="1234440" cy="1481257"/>
          </a:xfrm>
          <a:prstGeom prst="rect">
            <a:avLst/>
          </a:prstGeom>
        </p:spPr>
      </p:pic>
      <p:sp>
        <p:nvSpPr>
          <p:cNvPr id="11" name="Text 5"/>
          <p:cNvSpPr/>
          <p:nvPr/>
        </p:nvSpPr>
        <p:spPr>
          <a:xfrm>
            <a:off x="2468761" y="5595938"/>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Execution</a:t>
            </a:r>
            <a:endParaRPr lang="en-US" sz="1900" dirty="0"/>
          </a:p>
        </p:txBody>
      </p:sp>
      <p:sp>
        <p:nvSpPr>
          <p:cNvPr id="12" name="Text 6"/>
          <p:cNvSpPr/>
          <p:nvPr/>
        </p:nvSpPr>
        <p:spPr>
          <a:xfrm>
            <a:off x="2468761" y="6052661"/>
            <a:ext cx="5811203" cy="395049"/>
          </a:xfrm>
          <a:prstGeom prst="rect">
            <a:avLst/>
          </a:prstGeom>
          <a:noFill/>
          <a:ln/>
        </p:spPr>
        <p:txBody>
          <a:bodyPr wrap="non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Executing the commands on the website.</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4037" y="1924288"/>
            <a:ext cx="5661422"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Website Navigation via Gestures</a:t>
            </a:r>
            <a:endParaRPr lang="en-US" sz="3850" dirty="0"/>
          </a:p>
        </p:txBody>
      </p:sp>
      <p:sp>
        <p:nvSpPr>
          <p:cNvPr id="4" name="Shape 1"/>
          <p:cNvSpPr/>
          <p:nvPr/>
        </p:nvSpPr>
        <p:spPr>
          <a:xfrm>
            <a:off x="864037" y="2911673"/>
            <a:ext cx="3584615" cy="1770936"/>
          </a:xfrm>
          <a:prstGeom prst="roundRect">
            <a:avLst>
              <a:gd name="adj" fmla="val 5855"/>
            </a:avLst>
          </a:prstGeom>
          <a:solidFill>
            <a:srgbClr val="E6E6E6"/>
          </a:solidFill>
          <a:ln w="15240">
            <a:solidFill>
              <a:srgbClr val="CCCCCC"/>
            </a:solidFill>
            <a:prstDash val="solid"/>
          </a:ln>
        </p:spPr>
      </p:sp>
      <p:sp>
        <p:nvSpPr>
          <p:cNvPr id="5" name="Text 2"/>
          <p:cNvSpPr/>
          <p:nvPr/>
        </p:nvSpPr>
        <p:spPr>
          <a:xfrm>
            <a:off x="1126093" y="3173730"/>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Scrolling</a:t>
            </a:r>
            <a:endParaRPr lang="en-US" sz="1900" dirty="0"/>
          </a:p>
        </p:txBody>
      </p:sp>
      <p:sp>
        <p:nvSpPr>
          <p:cNvPr id="6" name="Text 3"/>
          <p:cNvSpPr/>
          <p:nvPr/>
        </p:nvSpPr>
        <p:spPr>
          <a:xfrm>
            <a:off x="1126093" y="3630454"/>
            <a:ext cx="3060502"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Users scroll through menu options with hand waves.</a:t>
            </a:r>
            <a:endParaRPr lang="en-US" sz="1900" dirty="0"/>
          </a:p>
        </p:txBody>
      </p:sp>
      <p:sp>
        <p:nvSpPr>
          <p:cNvPr id="7" name="Shape 4"/>
          <p:cNvSpPr/>
          <p:nvPr/>
        </p:nvSpPr>
        <p:spPr>
          <a:xfrm>
            <a:off x="4695468" y="2911673"/>
            <a:ext cx="3584615" cy="1770936"/>
          </a:xfrm>
          <a:prstGeom prst="roundRect">
            <a:avLst>
              <a:gd name="adj" fmla="val 5855"/>
            </a:avLst>
          </a:prstGeom>
          <a:solidFill>
            <a:srgbClr val="E6E6E6"/>
          </a:solidFill>
          <a:ln w="15240">
            <a:solidFill>
              <a:srgbClr val="CCCCCC"/>
            </a:solidFill>
            <a:prstDash val="solid"/>
          </a:ln>
        </p:spPr>
      </p:sp>
      <p:sp>
        <p:nvSpPr>
          <p:cNvPr id="8" name="Text 5"/>
          <p:cNvSpPr/>
          <p:nvPr/>
        </p:nvSpPr>
        <p:spPr>
          <a:xfrm>
            <a:off x="4957524" y="3173730"/>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Selection</a:t>
            </a:r>
            <a:endParaRPr lang="en-US" sz="1900" dirty="0"/>
          </a:p>
        </p:txBody>
      </p:sp>
      <p:sp>
        <p:nvSpPr>
          <p:cNvPr id="9" name="Text 6"/>
          <p:cNvSpPr/>
          <p:nvPr/>
        </p:nvSpPr>
        <p:spPr>
          <a:xfrm>
            <a:off x="4957524" y="3630454"/>
            <a:ext cx="3060502"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Specific gestures select items for ordering.</a:t>
            </a:r>
            <a:endParaRPr lang="en-US" sz="1900" dirty="0"/>
          </a:p>
        </p:txBody>
      </p:sp>
      <p:sp>
        <p:nvSpPr>
          <p:cNvPr id="10" name="Shape 7"/>
          <p:cNvSpPr/>
          <p:nvPr/>
        </p:nvSpPr>
        <p:spPr>
          <a:xfrm>
            <a:off x="864037" y="4929426"/>
            <a:ext cx="7415927" cy="1375886"/>
          </a:xfrm>
          <a:prstGeom prst="roundRect">
            <a:avLst>
              <a:gd name="adj" fmla="val 7536"/>
            </a:avLst>
          </a:prstGeom>
          <a:solidFill>
            <a:srgbClr val="E6E6E6"/>
          </a:solidFill>
          <a:ln w="15240">
            <a:solidFill>
              <a:srgbClr val="CCCCCC"/>
            </a:solidFill>
            <a:prstDash val="solid"/>
          </a:ln>
        </p:spPr>
      </p:sp>
      <p:sp>
        <p:nvSpPr>
          <p:cNvPr id="11" name="Text 8"/>
          <p:cNvSpPr/>
          <p:nvPr/>
        </p:nvSpPr>
        <p:spPr>
          <a:xfrm>
            <a:off x="1126093" y="5191482"/>
            <a:ext cx="2468880" cy="308610"/>
          </a:xfrm>
          <a:prstGeom prst="rect">
            <a:avLst/>
          </a:prstGeom>
          <a:noFill/>
          <a:ln/>
        </p:spPr>
        <p:txBody>
          <a:bodyPr wrap="none" lIns="0" tIns="0" rIns="0" bIns="0" rtlCol="0" anchor="t"/>
          <a:lstStyle/>
          <a:p>
            <a:pP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Confirmation</a:t>
            </a:r>
            <a:endParaRPr lang="en-US" sz="1900" dirty="0"/>
          </a:p>
        </p:txBody>
      </p:sp>
      <p:sp>
        <p:nvSpPr>
          <p:cNvPr id="12" name="Text 9"/>
          <p:cNvSpPr/>
          <p:nvPr/>
        </p:nvSpPr>
        <p:spPr>
          <a:xfrm>
            <a:off x="1126093" y="5648206"/>
            <a:ext cx="6891814" cy="395049"/>
          </a:xfrm>
          <a:prstGeom prst="rect">
            <a:avLst/>
          </a:prstGeom>
          <a:noFill/>
          <a:ln/>
        </p:spPr>
        <p:txBody>
          <a:bodyPr wrap="non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Gestures confirm and finalize the order.</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767596"/>
            <a:ext cx="4997768"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Ordering Food with Gestures</a:t>
            </a:r>
            <a:endParaRPr lang="en-US" sz="3850" dirty="0"/>
          </a:p>
        </p:txBody>
      </p:sp>
      <p:sp>
        <p:nvSpPr>
          <p:cNvPr id="3" name="Text 1"/>
          <p:cNvSpPr/>
          <p:nvPr/>
        </p:nvSpPr>
        <p:spPr>
          <a:xfrm>
            <a:off x="2218134" y="2760464"/>
            <a:ext cx="2468880" cy="308610"/>
          </a:xfrm>
          <a:prstGeom prst="rect">
            <a:avLst/>
          </a:prstGeom>
          <a:noFill/>
          <a:ln/>
        </p:spPr>
        <p:txBody>
          <a:bodyPr wrap="none" lIns="0" tIns="0" rIns="0" bIns="0" rtlCol="0" anchor="t"/>
          <a:lstStyle/>
          <a:p>
            <a:pPr algn="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Initiate</a:t>
            </a:r>
            <a:endParaRPr lang="en-US" sz="1900" dirty="0"/>
          </a:p>
        </p:txBody>
      </p:sp>
      <p:pic>
        <p:nvPicPr>
          <p:cNvPr id="4" name="Image 0" descr="preencoded.png">    </p:cNvPr>
          <p:cNvPicPr>
            <a:picLocks noChangeAspect="1"/>
          </p:cNvPicPr>
          <p:nvPr/>
        </p:nvPicPr>
        <p:blipFill>
          <a:blip r:embed="rId1"/>
          <a:stretch>
            <a:fillRect/>
          </a:stretch>
        </p:blipFill>
        <p:spPr>
          <a:xfrm>
            <a:off x="5057299" y="1878449"/>
            <a:ext cx="4515803" cy="4515803"/>
          </a:xfrm>
          <a:prstGeom prst="rect">
            <a:avLst/>
          </a:prstGeom>
        </p:spPr>
      </p:pic>
      <p:sp>
        <p:nvSpPr>
          <p:cNvPr id="5" name="Text 2"/>
          <p:cNvSpPr/>
          <p:nvPr/>
        </p:nvSpPr>
        <p:spPr>
          <a:xfrm>
            <a:off x="6350198" y="2596277"/>
            <a:ext cx="112038" cy="493752"/>
          </a:xfrm>
          <a:prstGeom prst="rect">
            <a:avLst/>
          </a:prstGeom>
          <a:noFill/>
          <a:ln/>
        </p:spPr>
        <p:txBody>
          <a:bodyPr wrap="none" lIns="0" tIns="0" rIns="0" bIns="0" rtlCol="0" anchor="t"/>
          <a:lstStyle/>
          <a:p>
            <a:pPr indent="0" marL="0">
              <a:lnSpc>
                <a:spcPts val="3850"/>
              </a:lnSpc>
              <a:buNone/>
            </a:pPr>
            <a:r>
              <a:rPr lang="en-US" sz="2400" dirty="0">
                <a:solidFill>
                  <a:srgbClr val="383838"/>
                </a:solidFill>
                <a:latin typeface="Patrick Hand" pitchFamily="34" charset="0"/>
                <a:ea typeface="Patrick Hand" pitchFamily="34" charset="-122"/>
                <a:cs typeface="Patrick Hand" pitchFamily="34" charset="-120"/>
              </a:rPr>
              <a:t>1</a:t>
            </a:r>
            <a:endParaRPr lang="en-US" sz="2400" dirty="0"/>
          </a:p>
        </p:txBody>
      </p:sp>
      <p:sp>
        <p:nvSpPr>
          <p:cNvPr id="6" name="Text 3"/>
          <p:cNvSpPr/>
          <p:nvPr/>
        </p:nvSpPr>
        <p:spPr>
          <a:xfrm>
            <a:off x="9943386" y="2760464"/>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Browse</a:t>
            </a:r>
            <a:endParaRPr lang="en-US" sz="1900" dirty="0"/>
          </a:p>
        </p:txBody>
      </p:sp>
      <p:pic>
        <p:nvPicPr>
          <p:cNvPr id="7" name="Image 1" descr="preencoded.png">    </p:cNvPr>
          <p:cNvPicPr>
            <a:picLocks noChangeAspect="1"/>
          </p:cNvPicPr>
          <p:nvPr/>
        </p:nvPicPr>
        <p:blipFill>
          <a:blip r:embed="rId2"/>
          <a:stretch>
            <a:fillRect/>
          </a:stretch>
        </p:blipFill>
        <p:spPr>
          <a:xfrm>
            <a:off x="5057299" y="1878449"/>
            <a:ext cx="4515803" cy="4515803"/>
          </a:xfrm>
          <a:prstGeom prst="rect">
            <a:avLst/>
          </a:prstGeom>
        </p:spPr>
      </p:pic>
      <p:sp>
        <p:nvSpPr>
          <p:cNvPr id="8" name="Text 4"/>
          <p:cNvSpPr/>
          <p:nvPr/>
        </p:nvSpPr>
        <p:spPr>
          <a:xfrm>
            <a:off x="8535948" y="2980492"/>
            <a:ext cx="144542" cy="493752"/>
          </a:xfrm>
          <a:prstGeom prst="rect">
            <a:avLst/>
          </a:prstGeom>
          <a:noFill/>
          <a:ln/>
        </p:spPr>
        <p:txBody>
          <a:bodyPr wrap="none" lIns="0" tIns="0" rIns="0" bIns="0" rtlCol="0" anchor="t"/>
          <a:lstStyle/>
          <a:p>
            <a:pPr indent="0" marL="0">
              <a:lnSpc>
                <a:spcPts val="3850"/>
              </a:lnSpc>
              <a:buNone/>
            </a:pPr>
            <a:r>
              <a:rPr lang="en-US" sz="2400" dirty="0">
                <a:solidFill>
                  <a:srgbClr val="383838"/>
                </a:solidFill>
                <a:latin typeface="Patrick Hand" pitchFamily="34" charset="0"/>
                <a:ea typeface="Patrick Hand" pitchFamily="34" charset="-122"/>
                <a:cs typeface="Patrick Hand" pitchFamily="34" charset="-120"/>
              </a:rPr>
              <a:t>2</a:t>
            </a:r>
            <a:endParaRPr lang="en-US" sz="2400" dirty="0"/>
          </a:p>
        </p:txBody>
      </p:sp>
      <p:sp>
        <p:nvSpPr>
          <p:cNvPr id="9" name="Text 5"/>
          <p:cNvSpPr/>
          <p:nvPr/>
        </p:nvSpPr>
        <p:spPr>
          <a:xfrm>
            <a:off x="9943386" y="5203508"/>
            <a:ext cx="246888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Select</a:t>
            </a:r>
            <a:endParaRPr lang="en-US" sz="1900" dirty="0"/>
          </a:p>
        </p:txBody>
      </p:sp>
      <p:pic>
        <p:nvPicPr>
          <p:cNvPr id="10" name="Image 2" descr="preencoded.png">    </p:cNvPr>
          <p:cNvPicPr>
            <a:picLocks noChangeAspect="1"/>
          </p:cNvPicPr>
          <p:nvPr/>
        </p:nvPicPr>
        <p:blipFill>
          <a:blip r:embed="rId3"/>
          <a:stretch>
            <a:fillRect/>
          </a:stretch>
        </p:blipFill>
        <p:spPr>
          <a:xfrm>
            <a:off x="5057299" y="1878449"/>
            <a:ext cx="4515803" cy="4515803"/>
          </a:xfrm>
          <a:prstGeom prst="rect">
            <a:avLst/>
          </a:prstGeom>
        </p:spPr>
      </p:pic>
      <p:sp>
        <p:nvSpPr>
          <p:cNvPr id="11" name="Text 6"/>
          <p:cNvSpPr/>
          <p:nvPr/>
        </p:nvSpPr>
        <p:spPr>
          <a:xfrm>
            <a:off x="8154829" y="5182433"/>
            <a:ext cx="138351" cy="493752"/>
          </a:xfrm>
          <a:prstGeom prst="rect">
            <a:avLst/>
          </a:prstGeom>
          <a:noFill/>
          <a:ln/>
        </p:spPr>
        <p:txBody>
          <a:bodyPr wrap="none" lIns="0" tIns="0" rIns="0" bIns="0" rtlCol="0" anchor="t"/>
          <a:lstStyle/>
          <a:p>
            <a:pPr indent="0" marL="0">
              <a:lnSpc>
                <a:spcPts val="3850"/>
              </a:lnSpc>
              <a:buNone/>
            </a:pPr>
            <a:r>
              <a:rPr lang="en-US" sz="2400" dirty="0">
                <a:solidFill>
                  <a:srgbClr val="383838"/>
                </a:solidFill>
                <a:latin typeface="Patrick Hand" pitchFamily="34" charset="0"/>
                <a:ea typeface="Patrick Hand" pitchFamily="34" charset="-122"/>
                <a:cs typeface="Patrick Hand" pitchFamily="34" charset="-120"/>
              </a:rPr>
              <a:t>3</a:t>
            </a:r>
            <a:endParaRPr lang="en-US" sz="2400" dirty="0"/>
          </a:p>
        </p:txBody>
      </p:sp>
      <p:sp>
        <p:nvSpPr>
          <p:cNvPr id="12" name="Text 7"/>
          <p:cNvSpPr/>
          <p:nvPr/>
        </p:nvSpPr>
        <p:spPr>
          <a:xfrm>
            <a:off x="2218134" y="5203508"/>
            <a:ext cx="2468880" cy="308610"/>
          </a:xfrm>
          <a:prstGeom prst="rect">
            <a:avLst/>
          </a:prstGeom>
          <a:noFill/>
          <a:ln/>
        </p:spPr>
        <p:txBody>
          <a:bodyPr wrap="none" lIns="0" tIns="0" rIns="0" bIns="0" rtlCol="0" anchor="t"/>
          <a:lstStyle/>
          <a:p>
            <a:pPr algn="r"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Confirm</a:t>
            </a:r>
            <a:endParaRPr lang="en-US" sz="1900" dirty="0"/>
          </a:p>
        </p:txBody>
      </p:sp>
      <p:pic>
        <p:nvPicPr>
          <p:cNvPr id="13" name="Image 3" descr="preencoded.png">    </p:cNvPr>
          <p:cNvPicPr>
            <a:picLocks noChangeAspect="1"/>
          </p:cNvPicPr>
          <p:nvPr/>
        </p:nvPicPr>
        <p:blipFill>
          <a:blip r:embed="rId4"/>
          <a:stretch>
            <a:fillRect/>
          </a:stretch>
        </p:blipFill>
        <p:spPr>
          <a:xfrm>
            <a:off x="5057299" y="1878449"/>
            <a:ext cx="4515803" cy="4515803"/>
          </a:xfrm>
          <a:prstGeom prst="rect">
            <a:avLst/>
          </a:prstGeom>
        </p:spPr>
      </p:pic>
      <p:sp>
        <p:nvSpPr>
          <p:cNvPr id="14" name="Text 8"/>
          <p:cNvSpPr/>
          <p:nvPr/>
        </p:nvSpPr>
        <p:spPr>
          <a:xfrm>
            <a:off x="5964198" y="4798219"/>
            <a:ext cx="115729" cy="493752"/>
          </a:xfrm>
          <a:prstGeom prst="rect">
            <a:avLst/>
          </a:prstGeom>
          <a:noFill/>
          <a:ln/>
        </p:spPr>
        <p:txBody>
          <a:bodyPr wrap="none" lIns="0" tIns="0" rIns="0" bIns="0" rtlCol="0" anchor="t"/>
          <a:lstStyle/>
          <a:p>
            <a:pPr indent="0" marL="0">
              <a:lnSpc>
                <a:spcPts val="3850"/>
              </a:lnSpc>
              <a:buNone/>
            </a:pPr>
            <a:r>
              <a:rPr lang="en-US" sz="2400" dirty="0">
                <a:solidFill>
                  <a:srgbClr val="383838"/>
                </a:solidFill>
                <a:latin typeface="Patrick Hand" pitchFamily="34" charset="0"/>
                <a:ea typeface="Patrick Hand" pitchFamily="34" charset="-122"/>
                <a:cs typeface="Patrick Hand" pitchFamily="34" charset="-120"/>
              </a:rPr>
              <a:t>4</a:t>
            </a:r>
            <a:endParaRPr lang="en-US" sz="2400" dirty="0"/>
          </a:p>
        </p:txBody>
      </p:sp>
      <p:sp>
        <p:nvSpPr>
          <p:cNvPr id="15" name="Text 9"/>
          <p:cNvSpPr/>
          <p:nvPr/>
        </p:nvSpPr>
        <p:spPr>
          <a:xfrm>
            <a:off x="864037" y="6671905"/>
            <a:ext cx="12902327" cy="790099"/>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This demo showcases the practical application of the gesture-based system. See how users can effortlessly order food hands-free. It's innovative and intuitive.</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2596158"/>
            <a:ext cx="4937760"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Benefits and Advantages</a:t>
            </a:r>
            <a:endParaRPr lang="en-US" sz="3850" dirty="0"/>
          </a:p>
        </p:txBody>
      </p:sp>
      <p:pic>
        <p:nvPicPr>
          <p:cNvPr id="4" name="Image 1" descr="preencoded.png">    </p:cNvPr>
          <p:cNvPicPr>
            <a:picLocks noChangeAspect="1"/>
          </p:cNvPicPr>
          <p:nvPr/>
        </p:nvPicPr>
        <p:blipFill>
          <a:blip r:embed="rId2"/>
          <a:stretch>
            <a:fillRect/>
          </a:stretch>
        </p:blipFill>
        <p:spPr>
          <a:xfrm>
            <a:off x="6350437" y="3583543"/>
            <a:ext cx="556260" cy="556260"/>
          </a:xfrm>
          <a:prstGeom prst="rect">
            <a:avLst/>
          </a:prstGeom>
        </p:spPr>
      </p:pic>
      <p:sp>
        <p:nvSpPr>
          <p:cNvPr id="5" name="Text 1"/>
          <p:cNvSpPr/>
          <p:nvPr/>
        </p:nvSpPr>
        <p:spPr>
          <a:xfrm>
            <a:off x="6350437" y="4386620"/>
            <a:ext cx="222504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Hygiene</a:t>
            </a:r>
            <a:endParaRPr lang="en-US" sz="1900" dirty="0"/>
          </a:p>
        </p:txBody>
      </p:sp>
      <p:sp>
        <p:nvSpPr>
          <p:cNvPr id="6" name="Text 2"/>
          <p:cNvSpPr/>
          <p:nvPr/>
        </p:nvSpPr>
        <p:spPr>
          <a:xfrm>
            <a:off x="6350437" y="4843343"/>
            <a:ext cx="2225040"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Reduces contact, promoting cleanliness.</a:t>
            </a:r>
            <a:endParaRPr lang="en-US" sz="1900" dirty="0"/>
          </a:p>
        </p:txBody>
      </p:sp>
      <p:pic>
        <p:nvPicPr>
          <p:cNvPr id="7" name="Image 2" descr="preencoded.png">    </p:cNvPr>
          <p:cNvPicPr>
            <a:picLocks noChangeAspect="1"/>
          </p:cNvPicPr>
          <p:nvPr/>
        </p:nvPicPr>
        <p:blipFill>
          <a:blip r:embed="rId3"/>
          <a:stretch>
            <a:fillRect/>
          </a:stretch>
        </p:blipFill>
        <p:spPr>
          <a:xfrm>
            <a:off x="8945761" y="3583543"/>
            <a:ext cx="556260" cy="556260"/>
          </a:xfrm>
          <a:prstGeom prst="rect">
            <a:avLst/>
          </a:prstGeom>
        </p:spPr>
      </p:pic>
      <p:sp>
        <p:nvSpPr>
          <p:cNvPr id="8" name="Text 3"/>
          <p:cNvSpPr/>
          <p:nvPr/>
        </p:nvSpPr>
        <p:spPr>
          <a:xfrm>
            <a:off x="8945761" y="4386620"/>
            <a:ext cx="2225159"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Accessibility</a:t>
            </a:r>
            <a:endParaRPr lang="en-US" sz="1900" dirty="0"/>
          </a:p>
        </p:txBody>
      </p:sp>
      <p:sp>
        <p:nvSpPr>
          <p:cNvPr id="9" name="Text 4"/>
          <p:cNvSpPr/>
          <p:nvPr/>
        </p:nvSpPr>
        <p:spPr>
          <a:xfrm>
            <a:off x="8945761" y="4843343"/>
            <a:ext cx="2225159"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Offers easier use for all individuals.</a:t>
            </a:r>
            <a:endParaRPr lang="en-US" sz="1900" dirty="0"/>
          </a:p>
        </p:txBody>
      </p:sp>
      <p:pic>
        <p:nvPicPr>
          <p:cNvPr id="10" name="Image 3" descr="preencoded.png">    </p:cNvPr>
          <p:cNvPicPr>
            <a:picLocks noChangeAspect="1"/>
          </p:cNvPicPr>
          <p:nvPr/>
        </p:nvPicPr>
        <p:blipFill>
          <a:blip r:embed="rId4"/>
          <a:stretch>
            <a:fillRect/>
          </a:stretch>
        </p:blipFill>
        <p:spPr>
          <a:xfrm>
            <a:off x="11541204" y="3583543"/>
            <a:ext cx="556260" cy="556260"/>
          </a:xfrm>
          <a:prstGeom prst="rect">
            <a:avLst/>
          </a:prstGeom>
        </p:spPr>
      </p:pic>
      <p:sp>
        <p:nvSpPr>
          <p:cNvPr id="11" name="Text 5"/>
          <p:cNvSpPr/>
          <p:nvPr/>
        </p:nvSpPr>
        <p:spPr>
          <a:xfrm>
            <a:off x="11541204" y="4386620"/>
            <a:ext cx="2225040" cy="308610"/>
          </a:xfrm>
          <a:prstGeom prst="rect">
            <a:avLst/>
          </a:prstGeom>
          <a:noFill/>
          <a:ln/>
        </p:spPr>
        <p:txBody>
          <a:bodyPr wrap="none" lIns="0" tIns="0" rIns="0" bIns="0" rtlCol="0" anchor="t"/>
          <a:lstStyle/>
          <a:p>
            <a:pPr algn="l" indent="0" marL="0">
              <a:lnSpc>
                <a:spcPts val="2400"/>
              </a:lnSpc>
              <a:buNone/>
            </a:pPr>
            <a:r>
              <a:rPr lang="en-US" sz="1900" dirty="0">
                <a:solidFill>
                  <a:srgbClr val="383838"/>
                </a:solidFill>
                <a:latin typeface="Patrick Hand" pitchFamily="34" charset="0"/>
                <a:ea typeface="Patrick Hand" pitchFamily="34" charset="-122"/>
                <a:cs typeface="Patrick Hand" pitchFamily="34" charset="-120"/>
              </a:rPr>
              <a:t>Efficiency</a:t>
            </a:r>
            <a:endParaRPr lang="en-US" sz="1900" dirty="0"/>
          </a:p>
        </p:txBody>
      </p:sp>
      <p:sp>
        <p:nvSpPr>
          <p:cNvPr id="12" name="Text 6"/>
          <p:cNvSpPr/>
          <p:nvPr/>
        </p:nvSpPr>
        <p:spPr>
          <a:xfrm>
            <a:off x="11541204" y="4843343"/>
            <a:ext cx="2225040" cy="790099"/>
          </a:xfrm>
          <a:prstGeom prst="rect">
            <a:avLst/>
          </a:prstGeom>
          <a:noFill/>
          <a:ln/>
        </p:spPr>
        <p:txBody>
          <a:bodyPr wrap="square" lIns="0" tIns="0" rIns="0" bIns="0" rtlCol="0" anchor="t"/>
          <a:lstStyle/>
          <a:p>
            <a:pPr algn="l"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Streamlines the ordering process.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3028474"/>
            <a:ext cx="5047655" cy="617101"/>
          </a:xfrm>
          <a:prstGeom prst="rect">
            <a:avLst/>
          </a:prstGeom>
          <a:noFill/>
          <a:ln/>
        </p:spPr>
        <p:txBody>
          <a:bodyPr wrap="none" lIns="0" tIns="0" rIns="0" bIns="0" rtlCol="0" anchor="t"/>
          <a:lstStyle/>
          <a:p>
            <a:pPr indent="0" marL="0">
              <a:lnSpc>
                <a:spcPts val="4850"/>
              </a:lnSpc>
              <a:buNone/>
            </a:pPr>
            <a:r>
              <a:rPr lang="en-US" sz="3850" dirty="0">
                <a:solidFill>
                  <a:srgbClr val="383838"/>
                </a:solidFill>
                <a:latin typeface="Patrick Hand" pitchFamily="34" charset="0"/>
                <a:ea typeface="Patrick Hand" pitchFamily="34" charset="-122"/>
                <a:cs typeface="Patrick Hand" pitchFamily="34" charset="-120"/>
              </a:rPr>
              <a:t>Future Scope and Conclusion</a:t>
            </a:r>
            <a:endParaRPr lang="en-US" sz="3850" dirty="0"/>
          </a:p>
        </p:txBody>
      </p:sp>
      <p:sp>
        <p:nvSpPr>
          <p:cNvPr id="4" name="Text 1"/>
          <p:cNvSpPr/>
          <p:nvPr/>
        </p:nvSpPr>
        <p:spPr>
          <a:xfrm>
            <a:off x="6350437" y="4015859"/>
            <a:ext cx="7415927" cy="1185148"/>
          </a:xfrm>
          <a:prstGeom prst="rect">
            <a:avLst/>
          </a:prstGeom>
          <a:noFill/>
          <a:ln/>
        </p:spPr>
        <p:txBody>
          <a:bodyPr wrap="square" lIns="0" tIns="0" rIns="0" bIns="0" rtlCol="0" anchor="t"/>
          <a:lstStyle/>
          <a:p>
            <a:pPr indent="0" marL="0">
              <a:lnSpc>
                <a:spcPts val="3100"/>
              </a:lnSpc>
              <a:buNone/>
            </a:pPr>
            <a:r>
              <a:rPr lang="en-US" sz="1900" dirty="0">
                <a:solidFill>
                  <a:srgbClr val="383838"/>
                </a:solidFill>
                <a:latin typeface="Patrick Hand" pitchFamily="34" charset="0"/>
                <a:ea typeface="Patrick Hand" pitchFamily="34" charset="-122"/>
                <a:cs typeface="Patrick Hand" pitchFamily="34" charset="-120"/>
              </a:rPr>
              <a:t>Gesture-based HCI offers vast potential for various applications. Expanding to more complex commands and integrating with other systems is possible. This technology is set to revolutionize how we interact with computers.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2025-02-15T08:13:21Z</dcterms:created>
  <dcterms:modified xsi:type="dcterms:W3CDTF">2025-02-15T08:13:21Z</dcterms:modified>
</cp:coreProperties>
</file>