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PT Serif"/>
      <p:regular r:id="rId19"/>
      <p:bold r:id="rId20"/>
      <p:italic r:id="rId21"/>
      <p:boldItalic r:id="rId22"/>
    </p:embeddedFont>
    <p:embeddedFont>
      <p:font typeface="Assistant Light"/>
      <p:regular r:id="rId23"/>
      <p:bold r:id="rId24"/>
    </p:embeddedFont>
    <p:embeddedFont>
      <p:font typeface="Assistant"/>
      <p:regular r:id="rId25"/>
      <p:bold r:id="rId26"/>
    </p:embeddedFont>
    <p:embeddedFont>
      <p:font typeface="Thasadith"/>
      <p:regular r:id="rId27"/>
      <p:bold r:id="rId28"/>
      <p:italic r:id="rId29"/>
      <p:boldItalic r:id="rId30"/>
    </p:embeddedFont>
    <p:embeddedFont>
      <p:font typeface="Marv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erif-bold.fntdata"/><Relationship Id="rId22" Type="http://schemas.openxmlformats.org/officeDocument/2006/relationships/font" Target="fonts/PTSerif-boldItalic.fntdata"/><Relationship Id="rId21" Type="http://schemas.openxmlformats.org/officeDocument/2006/relationships/font" Target="fonts/PTSerif-italic.fntdata"/><Relationship Id="rId24" Type="http://schemas.openxmlformats.org/officeDocument/2006/relationships/font" Target="fonts/AssistantLight-bold.fntdata"/><Relationship Id="rId23" Type="http://schemas.openxmlformats.org/officeDocument/2006/relationships/font" Target="fonts/Assistant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Thasadith-bold.fntdata"/><Relationship Id="rId27" Type="http://schemas.openxmlformats.org/officeDocument/2006/relationships/font" Target="fonts/Thasadith-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hasadith-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rvel-regular.fntdata"/><Relationship Id="rId30" Type="http://schemas.openxmlformats.org/officeDocument/2006/relationships/font" Target="fonts/Thasadith-boldItalic.fntdata"/><Relationship Id="rId11" Type="http://schemas.openxmlformats.org/officeDocument/2006/relationships/slide" Target="slides/slide7.xml"/><Relationship Id="rId33" Type="http://schemas.openxmlformats.org/officeDocument/2006/relationships/font" Target="fonts/Marvel-italic.fntdata"/><Relationship Id="rId10" Type="http://schemas.openxmlformats.org/officeDocument/2006/relationships/slide" Target="slides/slide6.xml"/><Relationship Id="rId32" Type="http://schemas.openxmlformats.org/officeDocument/2006/relationships/font" Target="fonts/Marvel-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arvel-boldItalic.fntdata"/><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PTSerif-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7c3e16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7c3e16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background: Clinical background in Pediatrics and Maternal Fetal Care. Full Spectrum Doula , that is a person who provides direct support to the birthing person in prenatal, active childbirth, postpartum, pregnancy loss and termination. Perinatal is a commonly used term, that you will hear during this presentation, refers to the entire arc of birthing process. As a music therapist, integrated mental health care and biopsychosocial music-based interventions to support clinical goals while inpatient.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 question entering this course. How can Data Science </a:t>
            </a:r>
            <a:r>
              <a:rPr lang="en"/>
              <a:t>improve access and efficacy of perinatal care delivery and patient outcomes? </a:t>
            </a:r>
            <a:endParaRPr/>
          </a:p>
          <a:p>
            <a:pPr indent="0" lvl="0" marL="0" rtl="0" algn="l">
              <a:spcBef>
                <a:spcPts val="0"/>
              </a:spcBef>
              <a:spcAft>
                <a:spcPts val="0"/>
              </a:spcAft>
              <a:buNone/>
            </a:pPr>
            <a:r>
              <a:rPr lang="en"/>
              <a:t>In line with that question, I chose a fetal health data set from Kaggle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Primary aim: orienting this presentation as argument for Hospital X / OBGYN / MaternalFetal Care departments to integerate the use of Cardiotocogram + implementing a machine learning predictive model to inform clinical decisions/  </a:t>
            </a:r>
            <a:r>
              <a:rPr lang="en"/>
              <a:t>improve overall health outcomes for neonates and the birthing person.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bd6ebcaa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bd6ebcaa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a131ff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a131ff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The data set that I used was located on Kaggle and is part of a research study conducted in Portugal by </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Diogo Ayres de Campos university of Lisboa</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Joao Bernardes University of Porto</a:t>
            </a:r>
            <a:endParaRPr sz="1650">
              <a:solidFill>
                <a:srgbClr val="1F1F1F"/>
              </a:solidFill>
              <a:highlight>
                <a:srgbClr val="FFFFFF"/>
              </a:highlight>
            </a:endParaRPr>
          </a:p>
          <a:p>
            <a:pPr indent="0" lvl="0" marL="0" rtl="0" algn="l">
              <a:lnSpc>
                <a:spcPct val="120000"/>
              </a:lnSpc>
              <a:spcBef>
                <a:spcPts val="900"/>
              </a:spcBef>
              <a:spcAft>
                <a:spcPts val="0"/>
              </a:spcAft>
              <a:buClr>
                <a:schemeClr val="dk1"/>
              </a:buClr>
              <a:buSzPts val="1100"/>
              <a:buFont typeface="Arial"/>
              <a:buNone/>
            </a:pPr>
            <a:r>
              <a:rPr lang="en" sz="1650">
                <a:solidFill>
                  <a:srgbClr val="1F1F1F"/>
                </a:solidFill>
                <a:highlight>
                  <a:srgbClr val="FFFFFF"/>
                </a:highlight>
              </a:rPr>
              <a:t>Who were interested in creating a program for automated analysis of CTG’s to be implemented in Maternal Fetal Health Care Services. </a:t>
            </a:r>
            <a:endParaRPr sz="1650">
              <a:solidFill>
                <a:srgbClr val="1F1F1F"/>
              </a:solidFill>
              <a:highlight>
                <a:srgbClr val="FFFFFF"/>
              </a:highlight>
            </a:endParaRPr>
          </a:p>
          <a:p>
            <a:pPr indent="-301625" lvl="0" marL="457200" rtl="0" algn="l">
              <a:lnSpc>
                <a:spcPct val="115000"/>
              </a:lnSpc>
              <a:spcBef>
                <a:spcPts val="900"/>
              </a:spcBef>
              <a:spcAft>
                <a:spcPts val="0"/>
              </a:spcAft>
              <a:buClr>
                <a:schemeClr val="dk1"/>
              </a:buClr>
              <a:buSzPts val="1150"/>
              <a:buFont typeface="Arial"/>
              <a:buChar char="●"/>
            </a:pPr>
            <a:r>
              <a:rPr lang="en" sz="1200">
                <a:solidFill>
                  <a:srgbClr val="BDC1C6"/>
                </a:solidFill>
                <a:highlight>
                  <a:srgbClr val="202124"/>
                </a:highlight>
                <a:latin typeface="Roboto"/>
                <a:ea typeface="Roboto"/>
                <a:cs typeface="Roboto"/>
                <a:sym typeface="Roboto"/>
              </a:rPr>
              <a:t>The maternal mortality rate in the United States is three times higher than that in neighboring Canada and six times higher than in Scandinavia.</a:t>
            </a:r>
            <a:endParaRPr sz="1200">
              <a:solidFill>
                <a:srgbClr val="BDC1C6"/>
              </a:solidFill>
              <a:highlight>
                <a:srgbClr val="202124"/>
              </a:highlight>
              <a:latin typeface="Roboto"/>
              <a:ea typeface="Roboto"/>
              <a:cs typeface="Roboto"/>
              <a:sym typeface="Roboto"/>
            </a:endParaRPr>
          </a:p>
          <a:p>
            <a:pPr indent="-304800" lvl="0" marL="457200" rtl="0" algn="l">
              <a:lnSpc>
                <a:spcPct val="115000"/>
              </a:lnSpc>
              <a:spcBef>
                <a:spcPts val="0"/>
              </a:spcBef>
              <a:spcAft>
                <a:spcPts val="0"/>
              </a:spcAft>
              <a:buClr>
                <a:srgbClr val="BDC1C6"/>
              </a:buClr>
              <a:buSzPts val="1200"/>
              <a:buFont typeface="Roboto"/>
              <a:buChar char="●"/>
            </a:pPr>
            <a:r>
              <a:rPr lang="en" sz="1200">
                <a:solidFill>
                  <a:srgbClr val="BDC1C6"/>
                </a:solidFill>
                <a:highlight>
                  <a:srgbClr val="202124"/>
                </a:highlight>
                <a:latin typeface="Roboto"/>
                <a:ea typeface="Roboto"/>
                <a:cs typeface="Roboto"/>
                <a:sym typeface="Roboto"/>
              </a:rPr>
              <a:t>Black women are twice as likely to die in childbirth (42 per 100k) , so enhanced perinatal health services  can have a significant impact on underreousrced communities. Social justice / access </a:t>
            </a:r>
            <a:endParaRPr sz="1200">
              <a:solidFill>
                <a:srgbClr val="BDC1C6"/>
              </a:solidFill>
              <a:highlight>
                <a:srgbClr val="202124"/>
              </a:highlight>
              <a:latin typeface="Roboto"/>
              <a:ea typeface="Roboto"/>
              <a:cs typeface="Roboto"/>
              <a:sym typeface="Roboto"/>
            </a:endParaRPr>
          </a:p>
          <a:p>
            <a:pPr indent="0" lvl="0" marL="0" rtl="0" algn="l">
              <a:lnSpc>
                <a:spcPct val="150000"/>
              </a:lnSpc>
              <a:spcBef>
                <a:spcPts val="800"/>
              </a:spcBef>
              <a:spcAft>
                <a:spcPts val="0"/>
              </a:spcAft>
              <a:buClr>
                <a:schemeClr val="dk1"/>
              </a:buClr>
              <a:buSzPts val="1100"/>
              <a:buFont typeface="Arial"/>
              <a:buNone/>
            </a:pPr>
            <a:r>
              <a:t/>
            </a:r>
            <a:endParaRPr sz="1650">
              <a:solidFill>
                <a:srgbClr val="1F1F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t/>
            </a:r>
            <a:endParaRPr sz="1650">
              <a:solidFill>
                <a:srgbClr val="1F1F1F"/>
              </a:solidFill>
              <a:highlight>
                <a:srgbClr val="FFFFFF"/>
              </a:highlight>
            </a:endParaRPr>
          </a:p>
          <a:p>
            <a:pPr indent="0" lvl="0" marL="0" rtl="0" algn="l">
              <a:lnSpc>
                <a:spcPct val="150000"/>
              </a:lnSpc>
              <a:spcBef>
                <a:spcPts val="1200"/>
              </a:spcBef>
              <a:spcAft>
                <a:spcPts val="0"/>
              </a:spcAft>
              <a:buClr>
                <a:schemeClr val="dk1"/>
              </a:buClr>
              <a:buSzPts val="1100"/>
              <a:buFont typeface="Arial"/>
              <a:buNone/>
            </a:pPr>
            <a:r>
              <a:rPr lang="en" sz="1650">
                <a:solidFill>
                  <a:srgbClr val="1F1F1F"/>
                </a:solidFill>
                <a:highlight>
                  <a:srgbClr val="FFFFFF"/>
                </a:highlight>
              </a:rPr>
              <a:t>Im sure it seems very clear to you ‘why’ we must improve maternal fetal health care - but you might be wondering what exactly is cardiotography and how is a cardiotocogram administered? </a:t>
            </a:r>
            <a:endParaRPr sz="1650">
              <a:solidFill>
                <a:srgbClr val="1F1F1F"/>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b2335a7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b2335a7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Widely used and available device for cardiotography.</a:t>
            </a:r>
            <a:endParaRPr/>
          </a:p>
          <a:p>
            <a:pPr indent="0" lvl="0" marL="0" rtl="0" algn="l">
              <a:spcBef>
                <a:spcPts val="0"/>
              </a:spcBef>
              <a:spcAft>
                <a:spcPts val="0"/>
              </a:spcAft>
              <a:buNone/>
            </a:pPr>
            <a:r>
              <a:rPr lang="en"/>
              <a:t>Often referred to as a fetal heart monitor or doppler, using an ultrasound transducer to capture the fetal heart rate in presence or absence of uterine contractions.</a:t>
            </a:r>
            <a:endParaRPr/>
          </a:p>
          <a:p>
            <a:pPr indent="0" lvl="0" marL="0" rtl="0" algn="l">
              <a:spcBef>
                <a:spcPts val="0"/>
              </a:spcBef>
              <a:spcAft>
                <a:spcPts val="0"/>
              </a:spcAft>
              <a:buNone/>
            </a:pPr>
            <a:r>
              <a:rPr lang="en"/>
              <a:t>For a long time, expert obstetricians have been utilizing the cardiotocographic information to inform their clinical decisions and analyse the fetal health status. </a:t>
            </a:r>
            <a:endParaRPr/>
          </a:p>
          <a:p>
            <a:pPr indent="0" lvl="0" marL="0" rtl="0" algn="l">
              <a:spcBef>
                <a:spcPts val="0"/>
              </a:spcBef>
              <a:spcAft>
                <a:spcPts val="0"/>
              </a:spcAft>
              <a:buNone/>
            </a:pPr>
            <a:r>
              <a:rPr lang="en"/>
              <a:t>Now Let’s talk about fetal health data and how predictive modeling can potentially improve our </a:t>
            </a:r>
            <a:r>
              <a:rPr lang="en"/>
              <a:t>clinical approach to fetal health in a cost effective way.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67b793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67b793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7b7936f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7b7936f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51508d8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51508d8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1 NORMAL 1646</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2 SUSPECT 292 </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3 PATHOLOGICAL 175</a:t>
            </a:r>
            <a:endParaRPr sz="900">
              <a:solidFill>
                <a:srgbClr val="5F6368"/>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51508d8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51508d8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F6368"/>
                </a:solidFill>
                <a:highlight>
                  <a:srgbClr val="FFFFFF"/>
                </a:highlight>
              </a:rPr>
              <a:t>Through exploratory data analysis techniques, it was clear that there were correlations of poor fetal health outcomes with heart rate accelerations/ and </a:t>
            </a:r>
            <a:r>
              <a:rPr lang="en" sz="900">
                <a:solidFill>
                  <a:srgbClr val="5F6368"/>
                </a:solidFill>
                <a:highlight>
                  <a:srgbClr val="FFFFFF"/>
                </a:highlight>
              </a:rPr>
              <a:t>prolonged</a:t>
            </a:r>
            <a:r>
              <a:rPr lang="en" sz="900">
                <a:solidFill>
                  <a:srgbClr val="5F6368"/>
                </a:solidFill>
                <a:highlight>
                  <a:srgbClr val="FFFFFF"/>
                </a:highlight>
              </a:rPr>
              <a:t> decelerations. This follows current </a:t>
            </a:r>
            <a:r>
              <a:rPr lang="en" sz="900">
                <a:solidFill>
                  <a:srgbClr val="5F6368"/>
                </a:solidFill>
                <a:highlight>
                  <a:srgbClr val="FFFFFF"/>
                </a:highlight>
              </a:rPr>
              <a:t>prognostic</a:t>
            </a:r>
            <a:r>
              <a:rPr lang="en" sz="900">
                <a:solidFill>
                  <a:srgbClr val="5F6368"/>
                </a:solidFill>
                <a:highlight>
                  <a:srgbClr val="FFFFFF"/>
                </a:highlight>
              </a:rPr>
              <a:t> trends in OBGYN medicine. So this data seemed like a good candidate for predictive modeling.</a:t>
            </a:r>
            <a:endParaRPr sz="900">
              <a:solidFill>
                <a:srgbClr val="5F6368"/>
              </a:solidFill>
              <a:highlight>
                <a:srgbClr val="FFFFFF"/>
              </a:highlight>
            </a:endParaRPr>
          </a:p>
          <a:p>
            <a:pPr indent="0" lvl="0" marL="0" rtl="0" algn="l">
              <a:spcBef>
                <a:spcPts val="0"/>
              </a:spcBef>
              <a:spcAft>
                <a:spcPts val="0"/>
              </a:spcAft>
              <a:buNone/>
            </a:pPr>
            <a:r>
              <a:t/>
            </a:r>
            <a:endParaRPr sz="900">
              <a:solidFill>
                <a:srgbClr val="5F6368"/>
              </a:solidFill>
              <a:highlight>
                <a:srgbClr val="FFFFFF"/>
              </a:highlight>
            </a:endParaRPr>
          </a:p>
          <a:p>
            <a:pPr indent="0" lvl="0" marL="0" rtl="0" algn="l">
              <a:spcBef>
                <a:spcPts val="0"/>
              </a:spcBef>
              <a:spcAft>
                <a:spcPts val="0"/>
              </a:spcAft>
              <a:buNone/>
            </a:pPr>
            <a:r>
              <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Baseline Fetal Heart Rate (FHR)</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accelerations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fetal movements per second</a:t>
            </a:r>
            <a:br>
              <a:rPr lang="en" sz="900">
                <a:solidFill>
                  <a:srgbClr val="5F6368"/>
                </a:solidFill>
                <a:highlight>
                  <a:srgbClr val="FFFFFF"/>
                </a:highlight>
              </a:rPr>
            </a:br>
            <a:r>
              <a:rPr lang="en" sz="900">
                <a:solidFill>
                  <a:srgbClr val="5F6368"/>
                </a:solidFill>
                <a:highlight>
                  <a:srgbClr val="FFFFFF"/>
                </a:highlight>
              </a:rPr>
              <a:t>Number of uterine contractions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LDs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SDs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Number of PDs per second</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Mean value of short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Percentage of time with abnormal long term variability</a:t>
            </a:r>
            <a:endParaRPr sz="900">
              <a:solidFill>
                <a:srgbClr val="5F6368"/>
              </a:solidFill>
              <a:highlight>
                <a:srgbClr val="FFFFFF"/>
              </a:highlight>
            </a:endParaRPr>
          </a:p>
          <a:p>
            <a:pPr indent="0" lvl="0" marL="0" rtl="0" algn="l">
              <a:spcBef>
                <a:spcPts val="0"/>
              </a:spcBef>
              <a:spcAft>
                <a:spcPts val="0"/>
              </a:spcAft>
              <a:buNone/>
            </a:pPr>
            <a:r>
              <a:rPr lang="en" sz="900">
                <a:solidFill>
                  <a:srgbClr val="5F6368"/>
                </a:solidFill>
                <a:highlight>
                  <a:srgbClr val="FFFFFF"/>
                </a:highlight>
              </a:rPr>
              <a:t>Fetal Health - 1normal, 2suspect, 3pathological</a:t>
            </a:r>
            <a:endParaRPr sz="900">
              <a:solidFill>
                <a:srgbClr val="5F6368"/>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0a131ff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0a131ff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a </a:t>
            </a:r>
            <a:r>
              <a:rPr lang="en"/>
              <a:t>classification</a:t>
            </a:r>
            <a:r>
              <a:rPr lang="en"/>
              <a:t> problem, because the aim is to predict the poor fetal health outcomes (suspect and pathological) so as to improve OBGYN diagnostic process and more efficiently attend to high </a:t>
            </a:r>
            <a:r>
              <a:rPr lang="en"/>
              <a:t>risk</a:t>
            </a:r>
            <a:r>
              <a:rPr lang="en"/>
              <a:t> pregnancies and birth outcomes.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Evaluation metrics included the mean </a:t>
            </a:r>
            <a:r>
              <a:rPr lang="en"/>
              <a:t>absolute</a:t>
            </a:r>
            <a:r>
              <a:rPr lang="en"/>
              <a:t> error, mse, rmse, r2 and accuracy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67b7936f6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67b7936f6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more dedicated time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413900" y="2822600"/>
            <a:ext cx="2913300" cy="26100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898825" y="40770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rot="896">
            <a:off x="1043701" y="907800"/>
            <a:ext cx="6904200" cy="2052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50" name="Shape 50"/>
        <p:cNvGrpSpPr/>
        <p:nvPr/>
      </p:nvGrpSpPr>
      <p:grpSpPr>
        <a:xfrm>
          <a:off x="0" y="0"/>
          <a:ext cx="0" cy="0"/>
          <a:chOff x="0" y="0"/>
          <a:chExt cx="0" cy="0"/>
        </a:xfrm>
      </p:grpSpPr>
      <p:sp>
        <p:nvSpPr>
          <p:cNvPr id="51" name="Google Shape;51;p11"/>
          <p:cNvSpPr/>
          <p:nvPr/>
        </p:nvSpPr>
        <p:spPr>
          <a:xfrm>
            <a:off x="3905250" y="402050"/>
            <a:ext cx="5990400" cy="31179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6000">
                <a:solidFill>
                  <a:schemeClr val="lt1"/>
                </a:solidFill>
              </a:defRPr>
            </a:lvl1pPr>
            <a:lvl2pPr lvl="1"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
        <p:nvSpPr>
          <p:cNvPr id="53" name="Google Shape;53;p11"/>
          <p:cNvSpPr txBox="1"/>
          <p:nvPr>
            <p:ph idx="2" type="title"/>
          </p:nvPr>
        </p:nvSpPr>
        <p:spPr>
          <a:xfrm>
            <a:off x="637750" y="540000"/>
            <a:ext cx="3325500" cy="797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txBox="1"/>
          <p:nvPr>
            <p:ph hasCustomPrompt="1" type="title"/>
          </p:nvPr>
        </p:nvSpPr>
        <p:spPr>
          <a:xfrm rot="121">
            <a:off x="345816" y="2356616"/>
            <a:ext cx="85206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subTitle"/>
          </p:nvPr>
        </p:nvSpPr>
        <p:spPr>
          <a:xfrm flipH="1">
            <a:off x="3482150" y="1567376"/>
            <a:ext cx="2179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57"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fmla="val 13861" name="adj"/>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309250" y="184141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flipH="1">
            <a:off x="7371856" y="2213414"/>
            <a:ext cx="1209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p:nvPr>
            <p:ph idx="1" type="subTitle"/>
          </p:nvPr>
        </p:nvSpPr>
        <p:spPr>
          <a:xfrm flipH="1">
            <a:off x="2078142" y="247783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13"/>
          <p:cNvSpPr txBox="1"/>
          <p:nvPr>
            <p:ph idx="2" type="subTitle"/>
          </p:nvPr>
        </p:nvSpPr>
        <p:spPr>
          <a:xfrm>
            <a:off x="4937908" y="2477830"/>
            <a:ext cx="21570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13"/>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5" name="Google Shape;65;p13"/>
          <p:cNvSpPr txBox="1"/>
          <p:nvPr>
            <p:ph idx="4" type="subTitle"/>
          </p:nvPr>
        </p:nvSpPr>
        <p:spPr>
          <a:xfrm flipH="1">
            <a:off x="2078142" y="343946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3"/>
          <p:cNvSpPr txBox="1"/>
          <p:nvPr>
            <p:ph idx="5" type="subTitle"/>
          </p:nvPr>
        </p:nvSpPr>
        <p:spPr>
          <a:xfrm>
            <a:off x="5052207" y="3439460"/>
            <a:ext cx="20427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3"/>
          <p:cNvSpPr txBox="1"/>
          <p:nvPr>
            <p:ph idx="6" type="subTitle"/>
          </p:nvPr>
        </p:nvSpPr>
        <p:spPr>
          <a:xfrm flipH="1">
            <a:off x="2078080" y="1905938"/>
            <a:ext cx="31302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8" name="Google Shape;68;p13"/>
          <p:cNvSpPr txBox="1"/>
          <p:nvPr>
            <p:ph idx="7" type="subTitle"/>
          </p:nvPr>
        </p:nvSpPr>
        <p:spPr>
          <a:xfrm>
            <a:off x="4937982" y="1905938"/>
            <a:ext cx="2157000" cy="74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9" name="Google Shape;69;p13"/>
          <p:cNvSpPr txBox="1"/>
          <p:nvPr>
            <p:ph idx="8" type="subTitle"/>
          </p:nvPr>
        </p:nvSpPr>
        <p:spPr>
          <a:xfrm flipH="1">
            <a:off x="2078080" y="3156197"/>
            <a:ext cx="3130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0" name="Google Shape;70;p13"/>
          <p:cNvSpPr txBox="1"/>
          <p:nvPr>
            <p:ph idx="9" type="subTitle"/>
          </p:nvPr>
        </p:nvSpPr>
        <p:spPr>
          <a:xfrm>
            <a:off x="5156980" y="3156197"/>
            <a:ext cx="19380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1" name="Google Shape;71;p13"/>
          <p:cNvSpPr txBox="1"/>
          <p:nvPr>
            <p:ph hasCustomPrompt="1" idx="13" type="title"/>
          </p:nvPr>
        </p:nvSpPr>
        <p:spPr>
          <a:xfrm>
            <a:off x="430634" y="3188375"/>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p:nvPr>
            <p:ph hasCustomPrompt="1" idx="14" type="title"/>
          </p:nvPr>
        </p:nvSpPr>
        <p:spPr>
          <a:xfrm flipH="1">
            <a:off x="7371856" y="3188375"/>
            <a:ext cx="1323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p:nvPr>
            <p:ph hasCustomPrompt="1" idx="15" type="title"/>
          </p:nvPr>
        </p:nvSpPr>
        <p:spPr>
          <a:xfrm>
            <a:off x="430634" y="2213414"/>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74"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ctrTitle"/>
          </p:nvPr>
        </p:nvSpPr>
        <p:spPr>
          <a:xfrm flipH="1">
            <a:off x="4329625" y="115900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4"/>
          <p:cNvSpPr txBox="1"/>
          <p:nvPr>
            <p:ph idx="1" type="subTitle"/>
          </p:nvPr>
        </p:nvSpPr>
        <p:spPr>
          <a:xfrm flipH="1">
            <a:off x="4329625" y="1574383"/>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4"/>
          <p:cNvSpPr txBox="1"/>
          <p:nvPr>
            <p:ph idx="2" type="ctrTitle"/>
          </p:nvPr>
        </p:nvSpPr>
        <p:spPr>
          <a:xfrm flipH="1">
            <a:off x="5520250" y="325954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9" name="Google Shape;79;p14"/>
          <p:cNvSpPr txBox="1"/>
          <p:nvPr>
            <p:ph idx="3" type="subTitle"/>
          </p:nvPr>
        </p:nvSpPr>
        <p:spPr>
          <a:xfrm flipH="1">
            <a:off x="5520250" y="3686221"/>
            <a:ext cx="2439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4"/>
          <p:cNvSpPr txBox="1"/>
          <p:nvPr>
            <p:ph idx="4" type="ctrTitle"/>
          </p:nvPr>
        </p:nvSpPr>
        <p:spPr>
          <a:xfrm flipH="1">
            <a:off x="4939225" y="2230130"/>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4"/>
          <p:cNvSpPr txBox="1"/>
          <p:nvPr>
            <p:ph idx="5" type="subTitle"/>
          </p:nvPr>
        </p:nvSpPr>
        <p:spPr>
          <a:xfrm flipH="1">
            <a:off x="4939225" y="2651881"/>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2" name="Google Shape;82;p14"/>
          <p:cNvSpPr txBox="1"/>
          <p:nvPr>
            <p:ph idx="6"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83"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subTitle"/>
          </p:nvPr>
        </p:nvSpPr>
        <p:spPr>
          <a:xfrm flipH="1">
            <a:off x="5108325" y="2292100"/>
            <a:ext cx="3041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5"/>
          <p:cNvSpPr txBox="1"/>
          <p:nvPr>
            <p:ph idx="2" type="subTitle"/>
          </p:nvPr>
        </p:nvSpPr>
        <p:spPr>
          <a:xfrm flipH="1">
            <a:off x="872325" y="2286475"/>
            <a:ext cx="3101100" cy="105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5"/>
          <p:cNvSpPr txBox="1"/>
          <p:nvPr>
            <p:ph type="title"/>
          </p:nvPr>
        </p:nvSpPr>
        <p:spPr>
          <a:xfrm>
            <a:off x="3842525" y="354225"/>
            <a:ext cx="4674900" cy="634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88" name="Google Shape;88;p15"/>
          <p:cNvSpPr txBox="1"/>
          <p:nvPr>
            <p:ph idx="3" type="subTitle"/>
          </p:nvPr>
        </p:nvSpPr>
        <p:spPr>
          <a:xfrm flipH="1">
            <a:off x="5170232" y="3921525"/>
            <a:ext cx="1649700" cy="63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89" name="Google Shape;89;p15"/>
          <p:cNvSpPr txBox="1"/>
          <p:nvPr>
            <p:ph idx="4" type="subTitle"/>
          </p:nvPr>
        </p:nvSpPr>
        <p:spPr>
          <a:xfrm flipH="1">
            <a:off x="2291625" y="3921514"/>
            <a:ext cx="1681800" cy="63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ctrTitle"/>
          </p:nvPr>
        </p:nvSpPr>
        <p:spPr>
          <a:xfrm flipH="1">
            <a:off x="6605688"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6"/>
          <p:cNvSpPr txBox="1"/>
          <p:nvPr>
            <p:ph idx="2" type="ctrTitle"/>
          </p:nvPr>
        </p:nvSpPr>
        <p:spPr>
          <a:xfrm flipH="1">
            <a:off x="977706"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3" type="subTitle"/>
          </p:nvPr>
        </p:nvSpPr>
        <p:spPr>
          <a:xfrm flipH="1">
            <a:off x="877501" y="2911450"/>
            <a:ext cx="17610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6"/>
          <p:cNvSpPr txBox="1"/>
          <p:nvPr>
            <p:ph idx="4" type="ctrTitle"/>
          </p:nvPr>
        </p:nvSpPr>
        <p:spPr>
          <a:xfrm flipH="1">
            <a:off x="3664356" y="2489339"/>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6"/>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 name="Shape 99"/>
        <p:cNvGrpSpPr/>
        <p:nvPr/>
      </p:nvGrpSpPr>
      <p:grpSpPr>
        <a:xfrm>
          <a:off x="0" y="0"/>
          <a:ext cx="0" cy="0"/>
          <a:chOff x="0" y="0"/>
          <a:chExt cx="0" cy="0"/>
        </a:xfrm>
      </p:grpSpPr>
      <p:sp>
        <p:nvSpPr>
          <p:cNvPr id="100" name="Google Shape;100;p1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2" name="Google Shape;102;p17"/>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7"/>
          <p:cNvSpPr txBox="1"/>
          <p:nvPr>
            <p:ph idx="2" type="ctrTitle"/>
          </p:nvPr>
        </p:nvSpPr>
        <p:spPr>
          <a:xfrm flipH="1">
            <a:off x="3817913" y="152681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4" name="Google Shape;104;p17"/>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7"/>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6" name="Google Shape;106;p17"/>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7"/>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8" name="Google Shape;108;p17"/>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7"/>
          <p:cNvSpPr txBox="1"/>
          <p:nvPr>
            <p:ph idx="8" type="ctrTitle"/>
          </p:nvPr>
        </p:nvSpPr>
        <p:spPr>
          <a:xfrm flipH="1">
            <a:off x="3817913"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7"/>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7"/>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2" name="Google Shape;112;p17"/>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7"/>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4">
    <p:spTree>
      <p:nvGrpSpPr>
        <p:cNvPr id="114"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hasCustomPrompt="1" type="title"/>
          </p:nvPr>
        </p:nvSpPr>
        <p:spPr>
          <a:xfrm>
            <a:off x="616850" y="3390750"/>
            <a:ext cx="3414600" cy="82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7" name="Google Shape;117;p18"/>
          <p:cNvSpPr txBox="1"/>
          <p:nvPr>
            <p:ph hasCustomPrompt="1" idx="2" type="title"/>
          </p:nvPr>
        </p:nvSpPr>
        <p:spPr>
          <a:xfrm>
            <a:off x="2152775" y="1767150"/>
            <a:ext cx="3545700" cy="9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8" name="Google Shape;118;p18"/>
          <p:cNvSpPr txBox="1"/>
          <p:nvPr>
            <p:ph idx="1" type="subTitle"/>
          </p:nvPr>
        </p:nvSpPr>
        <p:spPr>
          <a:xfrm flipH="1">
            <a:off x="4628375" y="3234752"/>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9" name="Google Shape;119;p18"/>
          <p:cNvSpPr txBox="1"/>
          <p:nvPr>
            <p:ph idx="3" type="subTitle"/>
          </p:nvPr>
        </p:nvSpPr>
        <p:spPr>
          <a:xfrm flipH="1">
            <a:off x="5925775" y="1739777"/>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8"/>
          <p:cNvSpPr txBox="1"/>
          <p:nvPr>
            <p:ph idx="4"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10">
    <p:spTree>
      <p:nvGrpSpPr>
        <p:cNvPr id="121" name="Shape 121"/>
        <p:cNvGrpSpPr/>
        <p:nvPr/>
      </p:nvGrpSpPr>
      <p:grpSpPr>
        <a:xfrm>
          <a:off x="0" y="0"/>
          <a:ext cx="0" cy="0"/>
          <a:chOff x="0" y="0"/>
          <a:chExt cx="0" cy="0"/>
        </a:xfrm>
      </p:grpSpPr>
      <p:sp>
        <p:nvSpPr>
          <p:cNvPr id="122" name="Google Shape;122;p19"/>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flipH="1">
            <a:off x="623531" y="1232948"/>
            <a:ext cx="1797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4" name="Google Shape;124;p19"/>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5" name="Shape 125"/>
        <p:cNvGrpSpPr/>
        <p:nvPr/>
      </p:nvGrpSpPr>
      <p:grpSpPr>
        <a:xfrm>
          <a:off x="0" y="0"/>
          <a:ext cx="0" cy="0"/>
          <a:chOff x="0" y="0"/>
          <a:chExt cx="0" cy="0"/>
        </a:xfrm>
      </p:grpSpPr>
      <p:sp>
        <p:nvSpPr>
          <p:cNvPr id="126" name="Google Shape;126;p2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49925" y="1709125"/>
            <a:ext cx="2855100" cy="2553900"/>
          </a:xfrm>
          <a:prstGeom prst="roundRect">
            <a:avLst>
              <a:gd fmla="val 785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2305135" y="14333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29" name="Google Shape;129;p2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124450" y="4016925"/>
            <a:ext cx="4476000" cy="149100"/>
          </a:xfrm>
          <a:prstGeom prst="roundRect">
            <a:avLst>
              <a:gd fmla="val 50000"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08100" y="2227200"/>
            <a:ext cx="36159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flipH="1">
            <a:off x="5803800" y="3069000"/>
            <a:ext cx="2620200" cy="153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9" name="Google Shape;19;p3"/>
          <p:cNvSpPr txBox="1"/>
          <p:nvPr>
            <p:ph hasCustomPrompt="1" idx="2" type="title"/>
          </p:nvPr>
        </p:nvSpPr>
        <p:spPr>
          <a:xfrm>
            <a:off x="-77106" y="440775"/>
            <a:ext cx="32301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5">
    <p:spTree>
      <p:nvGrpSpPr>
        <p:cNvPr id="130"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fmla="val 13861"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2585266" y="2021066"/>
            <a:ext cx="5375700" cy="2727300"/>
          </a:xfrm>
          <a:prstGeom prst="rect">
            <a:avLst/>
          </a:prstGeom>
        </p:spPr>
        <p:txBody>
          <a:bodyPr anchorCtr="0" anchor="t" bIns="91425" lIns="91425" spcFirstLastPara="1" rIns="91425" wrap="square" tIns="91425">
            <a:noAutofit/>
          </a:bodyPr>
          <a:lstStyle>
            <a:lvl1pPr indent="-330200" lvl="0" marL="457200" rtl="0">
              <a:lnSpc>
                <a:spcPct val="150000"/>
              </a:lnSpc>
              <a:spcBef>
                <a:spcPts val="0"/>
              </a:spcBef>
              <a:spcAft>
                <a:spcPts val="0"/>
              </a:spcAft>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34" name="Google Shape;134;p21"/>
          <p:cNvSpPr txBox="1"/>
          <p:nvPr>
            <p:ph type="title"/>
          </p:nvPr>
        </p:nvSpPr>
        <p:spPr>
          <a:xfrm>
            <a:off x="594651" y="355650"/>
            <a:ext cx="58881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35"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105275" y="-232625"/>
            <a:ext cx="7013100" cy="25143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52700" y="4356550"/>
            <a:ext cx="1971600" cy="10761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2"/>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
        <p:nvSpPr>
          <p:cNvPr id="141" name="Google Shape;141;p22"/>
          <p:cNvSpPr txBox="1"/>
          <p:nvPr/>
        </p:nvSpPr>
        <p:spPr>
          <a:xfrm>
            <a:off x="5732218" y="3504375"/>
            <a:ext cx="27687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dk1"/>
                </a:solidFill>
                <a:latin typeface="Assistant"/>
                <a:ea typeface="Assistant"/>
                <a:cs typeface="Assistant"/>
                <a:sym typeface="Assistant"/>
              </a:rPr>
              <a:t>, including icons by </a:t>
            </a:r>
            <a:r>
              <a:rPr b="1" lang="en" sz="10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dk1"/>
              </a:solidFill>
              <a:latin typeface="Assistant"/>
              <a:ea typeface="Assistant"/>
              <a:cs typeface="Assistant"/>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142"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145" name="Shape 14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4064375" y="3780725"/>
            <a:ext cx="5877000" cy="96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19000" y="1904250"/>
            <a:ext cx="2558400" cy="13350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4000575" y="1587725"/>
            <a:ext cx="4276800" cy="2788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Raleway SemiBold"/>
              <a:buChar char="●"/>
              <a:defRPr/>
            </a:lvl1pPr>
            <a:lvl2pPr indent="-330200" lvl="1" marL="914400">
              <a:spcBef>
                <a:spcPts val="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24" name="Google Shape;24;p4"/>
          <p:cNvSpPr txBox="1"/>
          <p:nvPr>
            <p:ph type="title"/>
          </p:nvPr>
        </p:nvSpPr>
        <p:spPr>
          <a:xfrm>
            <a:off x="670850" y="2302053"/>
            <a:ext cx="3155400" cy="804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ctrTitle"/>
          </p:nvPr>
        </p:nvSpPr>
        <p:spPr>
          <a:xfrm flipH="1">
            <a:off x="5623705" y="1995919"/>
            <a:ext cx="15606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 name="Google Shape;27;p5"/>
          <p:cNvSpPr txBox="1"/>
          <p:nvPr>
            <p:ph idx="1" type="subTitle"/>
          </p:nvPr>
        </p:nvSpPr>
        <p:spPr>
          <a:xfrm flipH="1">
            <a:off x="5623768" y="2402167"/>
            <a:ext cx="2516100" cy="17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 name="Google Shape;28;p5"/>
          <p:cNvSpPr txBox="1"/>
          <p:nvPr>
            <p:ph idx="2" type="ctrTitle"/>
          </p:nvPr>
        </p:nvSpPr>
        <p:spPr>
          <a:xfrm flipH="1">
            <a:off x="1702544" y="1995914"/>
            <a:ext cx="1817700" cy="45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 name="Google Shape;29;p5"/>
          <p:cNvSpPr txBox="1"/>
          <p:nvPr>
            <p:ph idx="3" type="subTitle"/>
          </p:nvPr>
        </p:nvSpPr>
        <p:spPr>
          <a:xfrm flipH="1">
            <a:off x="1004132" y="2402167"/>
            <a:ext cx="2516100" cy="17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0" name="Google Shape;30;p5"/>
          <p:cNvSpPr txBox="1"/>
          <p:nvPr>
            <p:ph idx="4"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subTitle"/>
          </p:nvPr>
        </p:nvSpPr>
        <p:spPr>
          <a:xfrm flipH="1">
            <a:off x="62475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4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7" name="Google Shape;37;p7"/>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a:off x="1860825" y="-83950"/>
            <a:ext cx="7823400" cy="4096500"/>
          </a:xfrm>
          <a:prstGeom prst="roundRect">
            <a:avLst>
              <a:gd fmla="val 16667" name="adj"/>
            </a:avLst>
          </a:prstGeom>
          <a:solidFill>
            <a:srgbClr val="EE8C94">
              <a:alpha val="6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355425" y="2689375"/>
            <a:ext cx="2915400" cy="1835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5400000">
            <a:off x="6573275" y="4327150"/>
            <a:ext cx="2111400" cy="1952400"/>
          </a:xfrm>
          <a:prstGeom prst="roundRect">
            <a:avLst>
              <a:gd fmla="val 16667" name="adj"/>
            </a:avLst>
          </a:prstGeom>
          <a:solidFill>
            <a:srgbClr val="AED7E8">
              <a:alpha val="52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2961225" y="997550"/>
            <a:ext cx="3739800" cy="1926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a:off x="-123750" y="-40925"/>
            <a:ext cx="1514400" cy="1058100"/>
          </a:xfrm>
          <a:prstGeom prst="roundRect">
            <a:avLst>
              <a:gd fmla="val 16667" name="adj"/>
            </a:avLst>
          </a:prstGeom>
          <a:solidFill>
            <a:srgbClr val="EE8C94">
              <a:alpha val="252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 type="subTitle"/>
          </p:nvPr>
        </p:nvSpPr>
        <p:spPr>
          <a:xfrm flipH="1">
            <a:off x="609580" y="1236280"/>
            <a:ext cx="2237100" cy="25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49" name="Google Shape;49;p10"/>
          <p:cNvSpPr txBox="1"/>
          <p:nvPr>
            <p:ph type="title"/>
          </p:nvPr>
        </p:nvSpPr>
        <p:spPr>
          <a:xfrm>
            <a:off x="594651" y="355645"/>
            <a:ext cx="2558100" cy="577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indent="-317500" lvl="1" marL="914400">
              <a:lnSpc>
                <a:spcPct val="115000"/>
              </a:lnSpc>
              <a:spcBef>
                <a:spcPts val="160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indent="-304800" lvl="2" marL="1371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indent="-304800" lvl="3" marL="1828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indent="-304800" lvl="4" marL="22860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indent="-304800" lvl="5" marL="27432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indent="-304800" lvl="6" marL="32004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indent="-304800" lvl="7" marL="3657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indent="-304800" lvl="8" marL="411480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subTitle"/>
          </p:nvPr>
        </p:nvSpPr>
        <p:spPr>
          <a:xfrm rot="1552">
            <a:off x="5609374" y="3940825"/>
            <a:ext cx="2657400" cy="10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can we use machine learning to enhance </a:t>
            </a:r>
            <a:r>
              <a:rPr lang="en"/>
              <a:t>clinical decisions and increase viability</a:t>
            </a:r>
            <a:endParaRPr/>
          </a:p>
        </p:txBody>
      </p:sp>
      <p:sp>
        <p:nvSpPr>
          <p:cNvPr id="152" name="Google Shape;152;p26"/>
          <p:cNvSpPr txBox="1"/>
          <p:nvPr>
            <p:ph type="ctrTitle"/>
          </p:nvPr>
        </p:nvSpPr>
        <p:spPr>
          <a:xfrm rot="889">
            <a:off x="265475" y="133625"/>
            <a:ext cx="69588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Improving Fetal Health Outcomes by combining Cardiotocograms and Data Science Predictions</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2298475" y="540350"/>
            <a:ext cx="6507000" cy="19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br>
              <a:rPr lang="en"/>
            </a:b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Email questions:</a:t>
            </a:r>
            <a:endParaRPr/>
          </a:p>
          <a:p>
            <a:pPr indent="0" lvl="0" marL="0" rtl="0" algn="l">
              <a:spcBef>
                <a:spcPts val="0"/>
              </a:spcBef>
              <a:spcAft>
                <a:spcPts val="0"/>
              </a:spcAft>
              <a:buNone/>
            </a:pPr>
            <a:r>
              <a:rPr lang="en"/>
              <a:t>eva.vukich@gmail.com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42250" y="1997250"/>
            <a:ext cx="1900800" cy="14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a:t>
            </a:r>
            <a:endParaRPr/>
          </a:p>
        </p:txBody>
      </p:sp>
      <p:sp>
        <p:nvSpPr>
          <p:cNvPr id="158" name="Google Shape;158;p27"/>
          <p:cNvSpPr txBox="1"/>
          <p:nvPr>
            <p:ph idx="1" type="body"/>
          </p:nvPr>
        </p:nvSpPr>
        <p:spPr>
          <a:xfrm>
            <a:off x="2647850" y="368525"/>
            <a:ext cx="5934300" cy="3617100"/>
          </a:xfrm>
          <a:prstGeom prst="rect">
            <a:avLst/>
          </a:prstGeom>
        </p:spPr>
        <p:txBody>
          <a:bodyPr anchorCtr="0" anchor="t" bIns="91425" lIns="91425" spcFirstLastPara="1" rIns="91425" wrap="square" tIns="91425">
            <a:noAutofit/>
          </a:bodyPr>
          <a:lstStyle/>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Reduction of child mortality is a key indicator of human progress  </a:t>
            </a:r>
            <a:endParaRPr b="1" sz="115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Global goal to end preventable deaths of newborns and children under 5 years. At least as low as 25 per 1000 births by 2030 (UN)</a:t>
            </a: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0" lvl="0" marL="457200" rtl="0" algn="l">
              <a:lnSpc>
                <a:spcPct val="100000"/>
              </a:lnSpc>
              <a:spcBef>
                <a:spcPts val="800"/>
              </a:spcBef>
              <a:spcAft>
                <a:spcPts val="0"/>
              </a:spcAft>
              <a:buNone/>
            </a:pP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Decreasing </a:t>
            </a:r>
            <a:r>
              <a:rPr b="1" lang="en" sz="1150">
                <a:solidFill>
                  <a:srgbClr val="000000"/>
                </a:solidFill>
                <a:latin typeface="Arial"/>
                <a:ea typeface="Arial"/>
                <a:cs typeface="Arial"/>
                <a:sym typeface="Arial"/>
              </a:rPr>
              <a:t>maternal mortality rate, which is currently highest in OECD 26.4 per 100,000 births in the US. The vast majority of these deaths (94%) occurred in low-resource settings, and most could have been prevented.</a:t>
            </a:r>
            <a:endParaRPr b="1" sz="1150">
              <a:solidFill>
                <a:srgbClr val="000000"/>
              </a:solidFill>
              <a:latin typeface="Arial"/>
              <a:ea typeface="Arial"/>
              <a:cs typeface="Arial"/>
              <a:sym typeface="Arial"/>
            </a:endParaRPr>
          </a:p>
          <a:p>
            <a:pPr indent="0" lvl="0" marL="457200" rtl="0" algn="l">
              <a:lnSpc>
                <a:spcPct val="100000"/>
              </a:lnSpc>
              <a:spcBef>
                <a:spcPts val="800"/>
              </a:spcBef>
              <a:spcAft>
                <a:spcPts val="0"/>
              </a:spcAft>
              <a:buNone/>
            </a:pPr>
            <a:r>
              <a:rPr b="1" lang="en" sz="1150">
                <a:solidFill>
                  <a:srgbClr val="000000"/>
                </a:solidFill>
                <a:latin typeface="Arial"/>
                <a:ea typeface="Arial"/>
                <a:cs typeface="Arial"/>
                <a:sym typeface="Arial"/>
              </a:rPr>
              <a:t> </a:t>
            </a:r>
            <a:endParaRPr b="1" sz="1150">
              <a:solidFill>
                <a:srgbClr val="000000"/>
              </a:solidFill>
              <a:latin typeface="Arial"/>
              <a:ea typeface="Arial"/>
              <a:cs typeface="Arial"/>
              <a:sym typeface="Arial"/>
            </a:endParaRPr>
          </a:p>
          <a:p>
            <a:pPr indent="-301625" lvl="0" marL="457200" rtl="0" algn="l">
              <a:lnSpc>
                <a:spcPct val="100000"/>
              </a:lnSpc>
              <a:spcBef>
                <a:spcPts val="800"/>
              </a:spcBef>
              <a:spcAft>
                <a:spcPts val="0"/>
              </a:spcAft>
              <a:buClr>
                <a:srgbClr val="000000"/>
              </a:buClr>
              <a:buSzPts val="1150"/>
              <a:buFont typeface="Arial"/>
              <a:buChar char="●"/>
            </a:pPr>
            <a:r>
              <a:rPr b="1" lang="en" sz="1150">
                <a:solidFill>
                  <a:srgbClr val="000000"/>
                </a:solidFill>
                <a:latin typeface="Arial"/>
                <a:ea typeface="Arial"/>
                <a:cs typeface="Arial"/>
                <a:sym typeface="Arial"/>
              </a:rPr>
              <a:t>“Cardiotocograms (CTGs) are a simple and cost accessible option to assess fetal health, allowing healthcare professionals to take action in order to prevent child and maternal mortality. The equipment itself works by sending ultrasound pulses and reading its response, thus shedding light on fetal heart rate (FHR), fetal movements, uterine contractions and more.”</a:t>
            </a:r>
            <a:endParaRPr b="1" sz="1150">
              <a:solidFill>
                <a:srgbClr val="000000"/>
              </a:solidFill>
              <a:latin typeface="Arial"/>
              <a:ea typeface="Arial"/>
              <a:cs typeface="Arial"/>
              <a:sym typeface="Arial"/>
            </a:endParaRPr>
          </a:p>
          <a:p>
            <a:pPr indent="0" lvl="0" marL="0" rtl="0" algn="l">
              <a:lnSpc>
                <a:spcPct val="100000"/>
              </a:lnSpc>
              <a:spcBef>
                <a:spcPts val="800"/>
              </a:spcBef>
              <a:spcAft>
                <a:spcPts val="0"/>
              </a:spcAft>
              <a:buNone/>
            </a:pPr>
            <a:r>
              <a:t/>
            </a:r>
            <a:endParaRPr b="1" sz="1900">
              <a:latin typeface="Assistant"/>
              <a:ea typeface="Assistant"/>
              <a:cs typeface="Assistant"/>
              <a:sym typeface="Assistant"/>
            </a:endParaRPr>
          </a:p>
        </p:txBody>
      </p:sp>
      <p:sp>
        <p:nvSpPr>
          <p:cNvPr id="159" name="Google Shape;159;p27"/>
          <p:cNvSpPr txBox="1"/>
          <p:nvPr/>
        </p:nvSpPr>
        <p:spPr>
          <a:xfrm>
            <a:off x="945750" y="4065650"/>
            <a:ext cx="8198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highlight>
                  <a:srgbClr val="F8F8F8"/>
                </a:highlight>
              </a:rPr>
              <a:t>Ayres de Campos et al. (2000) SisPorto 2.0 A Program for Automated Analysis of Cardiotocograms. J Matern Fetal Med 5:311-318</a:t>
            </a:r>
            <a:endParaRPr>
              <a:latin typeface="Assistant Light"/>
              <a:ea typeface="Assistant Light"/>
              <a:cs typeface="Assistant Light"/>
              <a:sym typeface="Assistan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4748375" y="235550"/>
            <a:ext cx="4224900" cy="38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Cardiotocograph</a:t>
            </a:r>
            <a:endParaRPr sz="4800"/>
          </a:p>
          <a:p>
            <a:pPr indent="0" lvl="0" marL="0" rtl="0" algn="l">
              <a:spcBef>
                <a:spcPts val="0"/>
              </a:spcBef>
              <a:spcAft>
                <a:spcPts val="0"/>
              </a:spcAft>
              <a:buNone/>
            </a:pPr>
            <a:r>
              <a:rPr lang="en" sz="4800"/>
              <a:t>(CTGs)</a:t>
            </a:r>
            <a:endParaRPr sz="4800"/>
          </a:p>
        </p:txBody>
      </p:sp>
      <p:pic>
        <p:nvPicPr>
          <p:cNvPr id="165" name="Google Shape;165;p28"/>
          <p:cNvPicPr preferRelativeResize="0"/>
          <p:nvPr/>
        </p:nvPicPr>
        <p:blipFill>
          <a:blip r:embed="rId4">
            <a:alphaModFix/>
          </a:blip>
          <a:stretch>
            <a:fillRect/>
          </a:stretch>
        </p:blipFill>
        <p:spPr>
          <a:xfrm>
            <a:off x="0" y="76200"/>
            <a:ext cx="4572808" cy="498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p:nvPr/>
        </p:nvSpPr>
        <p:spPr>
          <a:xfrm>
            <a:off x="3895655"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p:nvPr/>
        </p:nvSpPr>
        <p:spPr>
          <a:xfrm>
            <a:off x="6431485"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1359838" y="31740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a:off x="3895655"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6431485"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1359838" y="1554650"/>
            <a:ext cx="1352700" cy="5778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177" name="Google Shape;177;p29"/>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Fetal Movement</a:t>
            </a:r>
            <a:endParaRPr/>
          </a:p>
        </p:txBody>
      </p:sp>
      <p:sp>
        <p:nvSpPr>
          <p:cNvPr id="178" name="Google Shape;178;p29"/>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a:t>
            </a:r>
            <a:endParaRPr/>
          </a:p>
        </p:txBody>
      </p:sp>
      <p:sp>
        <p:nvSpPr>
          <p:cNvPr id="179" name="Google Shape;179;p29"/>
          <p:cNvSpPr txBox="1"/>
          <p:nvPr>
            <p:ph idx="2" type="ctrTitle"/>
          </p:nvPr>
        </p:nvSpPr>
        <p:spPr>
          <a:xfrm flipH="1">
            <a:off x="3766925" y="1526800"/>
            <a:ext cx="1611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Accelerations</a:t>
            </a:r>
            <a:endParaRPr/>
          </a:p>
        </p:txBody>
      </p:sp>
      <p:sp>
        <p:nvSpPr>
          <p:cNvPr id="180" name="Google Shape;180;p29"/>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	</a:t>
            </a:r>
            <a:endParaRPr/>
          </a:p>
        </p:txBody>
      </p:sp>
      <p:sp>
        <p:nvSpPr>
          <p:cNvPr id="181" name="Google Shape;181;p29"/>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Fetal Health</a:t>
            </a:r>
            <a:endParaRPr/>
          </a:p>
        </p:txBody>
      </p:sp>
      <p:sp>
        <p:nvSpPr>
          <p:cNvPr id="182" name="Google Shape;182;p29"/>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 </a:t>
            </a:r>
            <a:endParaRPr/>
          </a:p>
          <a:p>
            <a:pPr indent="0" lvl="0" marL="0" rtl="0" algn="ctr">
              <a:spcBef>
                <a:spcPts val="0"/>
              </a:spcBef>
              <a:spcAft>
                <a:spcPts val="0"/>
              </a:spcAft>
              <a:buNone/>
            </a:pPr>
            <a:r>
              <a:rPr lang="en"/>
              <a:t>Suspect, </a:t>
            </a:r>
            <a:endParaRPr/>
          </a:p>
          <a:p>
            <a:pPr indent="0" lvl="0" marL="0" rtl="0" algn="ctr">
              <a:spcBef>
                <a:spcPts val="0"/>
              </a:spcBef>
              <a:spcAft>
                <a:spcPts val="0"/>
              </a:spcAft>
              <a:buNone/>
            </a:pPr>
            <a:r>
              <a:rPr lang="en"/>
              <a:t>Pathological</a:t>
            </a:r>
            <a:endParaRPr/>
          </a:p>
        </p:txBody>
      </p:sp>
      <p:sp>
        <p:nvSpPr>
          <p:cNvPr id="183" name="Google Shape;183;p29"/>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Fetal Heart Rate</a:t>
            </a:r>
            <a:endParaRPr b="0"/>
          </a:p>
        </p:txBody>
      </p:sp>
      <p:sp>
        <p:nvSpPr>
          <p:cNvPr id="184" name="Google Shape;184;p29"/>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a:t>
            </a:r>
            <a:endParaRPr/>
          </a:p>
        </p:txBody>
      </p:sp>
      <p:sp>
        <p:nvSpPr>
          <p:cNvPr id="185" name="Google Shape;185;p29"/>
          <p:cNvSpPr txBox="1"/>
          <p:nvPr>
            <p:ph idx="8" type="ctrTitle"/>
          </p:nvPr>
        </p:nvSpPr>
        <p:spPr>
          <a:xfrm flipH="1">
            <a:off x="3766926" y="3137775"/>
            <a:ext cx="1611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Decelerations</a:t>
            </a:r>
            <a:endParaRPr/>
          </a:p>
        </p:txBody>
      </p:sp>
      <p:sp>
        <p:nvSpPr>
          <p:cNvPr id="186" name="Google Shape;186;p29"/>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Light, </a:t>
            </a:r>
            <a:endParaRPr/>
          </a:p>
          <a:p>
            <a:pPr indent="0" lvl="0" marL="0" rtl="0" algn="ctr">
              <a:spcBef>
                <a:spcPts val="0"/>
              </a:spcBef>
              <a:spcAft>
                <a:spcPts val="0"/>
              </a:spcAft>
              <a:buNone/>
            </a:pPr>
            <a:r>
              <a:rPr lang="en"/>
              <a:t>Severe, </a:t>
            </a:r>
            <a:endParaRPr/>
          </a:p>
          <a:p>
            <a:pPr indent="0" lvl="0" marL="0" rtl="0" algn="ctr">
              <a:spcBef>
                <a:spcPts val="0"/>
              </a:spcBef>
              <a:spcAft>
                <a:spcPts val="0"/>
              </a:spcAft>
              <a:buNone/>
            </a:pPr>
            <a:r>
              <a:rPr lang="en"/>
              <a:t>Prolongued</a:t>
            </a:r>
            <a:endParaRPr/>
          </a:p>
        </p:txBody>
      </p:sp>
      <p:sp>
        <p:nvSpPr>
          <p:cNvPr id="187" name="Google Shape;187;p29"/>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Uterine Contractions</a:t>
            </a:r>
            <a:endParaRPr/>
          </a:p>
        </p:txBody>
      </p:sp>
      <p:sp>
        <p:nvSpPr>
          <p:cNvPr id="188" name="Google Shape;188;p29"/>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 second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594650" y="355645"/>
            <a:ext cx="3123900" cy="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Science Process</a:t>
            </a:r>
            <a:endParaRPr/>
          </a:p>
        </p:txBody>
      </p:sp>
      <p:sp>
        <p:nvSpPr>
          <p:cNvPr id="194" name="Google Shape;194;p30"/>
          <p:cNvSpPr txBox="1"/>
          <p:nvPr/>
        </p:nvSpPr>
        <p:spPr>
          <a:xfrm>
            <a:off x="2901025"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2</a:t>
            </a:r>
            <a:endParaRPr b="1" sz="1800">
              <a:solidFill>
                <a:schemeClr val="dk1"/>
              </a:solidFill>
              <a:latin typeface="Marvel"/>
              <a:ea typeface="Marvel"/>
              <a:cs typeface="Marvel"/>
              <a:sym typeface="Marvel"/>
            </a:endParaRPr>
          </a:p>
        </p:txBody>
      </p:sp>
      <p:sp>
        <p:nvSpPr>
          <p:cNvPr id="195" name="Google Shape;195;p30"/>
          <p:cNvSpPr txBox="1"/>
          <p:nvPr/>
        </p:nvSpPr>
        <p:spPr>
          <a:xfrm>
            <a:off x="4920849"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3</a:t>
            </a:r>
            <a:endParaRPr b="1" sz="1800">
              <a:solidFill>
                <a:schemeClr val="dk1"/>
              </a:solidFill>
              <a:latin typeface="Marvel"/>
              <a:ea typeface="Marvel"/>
              <a:cs typeface="Marvel"/>
              <a:sym typeface="Marvel"/>
            </a:endParaRPr>
          </a:p>
        </p:txBody>
      </p:sp>
      <p:sp>
        <p:nvSpPr>
          <p:cNvPr id="196" name="Google Shape;196;p30"/>
          <p:cNvSpPr txBox="1"/>
          <p:nvPr/>
        </p:nvSpPr>
        <p:spPr>
          <a:xfrm>
            <a:off x="6940925" y="1322052"/>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4</a:t>
            </a:r>
            <a:endParaRPr b="1" sz="1800">
              <a:solidFill>
                <a:schemeClr val="dk1"/>
              </a:solidFill>
              <a:latin typeface="Marvel"/>
              <a:ea typeface="Marvel"/>
              <a:cs typeface="Marvel"/>
              <a:sym typeface="Marvel"/>
            </a:endParaRPr>
          </a:p>
        </p:txBody>
      </p:sp>
      <p:sp>
        <p:nvSpPr>
          <p:cNvPr id="197" name="Google Shape;197;p30"/>
          <p:cNvSpPr txBox="1"/>
          <p:nvPr/>
        </p:nvSpPr>
        <p:spPr>
          <a:xfrm>
            <a:off x="958038" y="1325427"/>
            <a:ext cx="1233900" cy="3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arvel"/>
                <a:ea typeface="Marvel"/>
                <a:cs typeface="Marvel"/>
                <a:sym typeface="Marvel"/>
              </a:rPr>
              <a:t>PHASE 1</a:t>
            </a:r>
            <a:endParaRPr b="1" sz="1800">
              <a:solidFill>
                <a:schemeClr val="dk1"/>
              </a:solidFill>
              <a:latin typeface="Marvel"/>
              <a:ea typeface="Marvel"/>
              <a:cs typeface="Marvel"/>
              <a:sym typeface="Marvel"/>
            </a:endParaRPr>
          </a:p>
        </p:txBody>
      </p:sp>
      <p:sp>
        <p:nvSpPr>
          <p:cNvPr id="198" name="Google Shape;198;p30"/>
          <p:cNvSpPr txBox="1"/>
          <p:nvPr/>
        </p:nvSpPr>
        <p:spPr>
          <a:xfrm>
            <a:off x="958050"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Data Cleaning </a:t>
            </a:r>
            <a:endParaRPr>
              <a:solidFill>
                <a:schemeClr val="dk1"/>
              </a:solidFill>
              <a:latin typeface="Assistant Light"/>
              <a:ea typeface="Assistant Light"/>
              <a:cs typeface="Assistant Light"/>
              <a:sym typeface="Assistant Light"/>
            </a:endParaRPr>
          </a:p>
        </p:txBody>
      </p:sp>
      <p:sp>
        <p:nvSpPr>
          <p:cNvPr id="199" name="Google Shape;199;p30"/>
          <p:cNvSpPr txBox="1"/>
          <p:nvPr/>
        </p:nvSpPr>
        <p:spPr>
          <a:xfrm>
            <a:off x="4920849"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Preprocessing 	</a:t>
            </a:r>
            <a:endParaRPr>
              <a:solidFill>
                <a:schemeClr val="dk1"/>
              </a:solidFill>
              <a:latin typeface="Assistant Light"/>
              <a:ea typeface="Assistant Light"/>
              <a:cs typeface="Assistant Light"/>
              <a:sym typeface="Assistant Light"/>
            </a:endParaRPr>
          </a:p>
        </p:txBody>
      </p:sp>
      <p:sp>
        <p:nvSpPr>
          <p:cNvPr id="200" name="Google Shape;200;p30"/>
          <p:cNvSpPr txBox="1"/>
          <p:nvPr/>
        </p:nvSpPr>
        <p:spPr>
          <a:xfrm>
            <a:off x="6940925" y="1724605"/>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Machine Learning</a:t>
            </a:r>
            <a:endParaRPr>
              <a:solidFill>
                <a:schemeClr val="dk1"/>
              </a:solidFill>
              <a:latin typeface="Assistant Light"/>
              <a:ea typeface="Assistant Light"/>
              <a:cs typeface="Assistant Light"/>
              <a:sym typeface="Assistant Light"/>
            </a:endParaRPr>
          </a:p>
        </p:txBody>
      </p:sp>
      <p:sp>
        <p:nvSpPr>
          <p:cNvPr id="201" name="Google Shape;201;p30"/>
          <p:cNvSpPr txBox="1"/>
          <p:nvPr/>
        </p:nvSpPr>
        <p:spPr>
          <a:xfrm>
            <a:off x="2901025" y="1727830"/>
            <a:ext cx="1233900" cy="2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ssistant Light"/>
                <a:ea typeface="Assistant Light"/>
                <a:cs typeface="Assistant Light"/>
                <a:sym typeface="Assistant Light"/>
              </a:rPr>
              <a:t>Exploratory Data Analysis</a:t>
            </a:r>
            <a:endParaRPr>
              <a:solidFill>
                <a:schemeClr val="dk1"/>
              </a:solidFill>
              <a:latin typeface="Assistant Light"/>
              <a:ea typeface="Assistant Light"/>
              <a:cs typeface="Assistant Light"/>
              <a:sym typeface="Assistant Light"/>
            </a:endParaRPr>
          </a:p>
        </p:txBody>
      </p:sp>
      <p:sp>
        <p:nvSpPr>
          <p:cNvPr id="202" name="Google Shape;202;p30"/>
          <p:cNvSpPr/>
          <p:nvPr/>
        </p:nvSpPr>
        <p:spPr>
          <a:xfrm>
            <a:off x="2662975"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4682799"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6702875"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720000" y="2343125"/>
            <a:ext cx="1710000" cy="22605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txBox="1"/>
          <p:nvPr/>
        </p:nvSpPr>
        <p:spPr>
          <a:xfrm>
            <a:off x="7025825" y="3046375"/>
            <a:ext cx="10641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ssistant Light"/>
              <a:ea typeface="Assistant Light"/>
              <a:cs typeface="Assistant Light"/>
              <a:sym typeface="Assistant Light"/>
            </a:endParaRPr>
          </a:p>
        </p:txBody>
      </p:sp>
      <p:sp>
        <p:nvSpPr>
          <p:cNvPr id="207" name="Google Shape;207;p30"/>
          <p:cNvSpPr txBox="1"/>
          <p:nvPr/>
        </p:nvSpPr>
        <p:spPr>
          <a:xfrm>
            <a:off x="6886175" y="3883350"/>
            <a:ext cx="13434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ssistant Light"/>
              <a:ea typeface="Assistant Light"/>
              <a:cs typeface="Assistant Light"/>
              <a:sym typeface="Assistant Light"/>
            </a:endParaRPr>
          </a:p>
        </p:txBody>
      </p:sp>
      <p:grpSp>
        <p:nvGrpSpPr>
          <p:cNvPr id="208" name="Google Shape;208;p30"/>
          <p:cNvGrpSpPr/>
          <p:nvPr/>
        </p:nvGrpSpPr>
        <p:grpSpPr>
          <a:xfrm>
            <a:off x="2169240" y="2847447"/>
            <a:ext cx="6000012" cy="3201184"/>
            <a:chOff x="4686757" y="1395510"/>
            <a:chExt cx="2570699" cy="1672510"/>
          </a:xfrm>
        </p:grpSpPr>
        <p:sp>
          <p:nvSpPr>
            <p:cNvPr id="209" name="Google Shape;209;p30"/>
            <p:cNvSpPr/>
            <p:nvPr/>
          </p:nvSpPr>
          <p:spPr>
            <a:xfrm>
              <a:off x="6728805" y="1395510"/>
              <a:ext cx="528652" cy="573922"/>
            </a:xfrm>
            <a:custGeom>
              <a:rect b="b" l="l" r="r" t="t"/>
              <a:pathLst>
                <a:path extrusionOk="0" h="14243" w="13444">
                  <a:moveTo>
                    <a:pt x="4822" y="3727"/>
                  </a:moveTo>
                  <a:lnTo>
                    <a:pt x="6361" y="4608"/>
                  </a:lnTo>
                  <a:lnTo>
                    <a:pt x="4822" y="5482"/>
                  </a:lnTo>
                  <a:lnTo>
                    <a:pt x="4822" y="3727"/>
                  </a:lnTo>
                  <a:close/>
                  <a:moveTo>
                    <a:pt x="8741" y="3727"/>
                  </a:moveTo>
                  <a:lnTo>
                    <a:pt x="8741" y="5482"/>
                  </a:lnTo>
                  <a:lnTo>
                    <a:pt x="7201" y="4608"/>
                  </a:lnTo>
                  <a:lnTo>
                    <a:pt x="8741" y="3727"/>
                  </a:lnTo>
                  <a:close/>
                  <a:moveTo>
                    <a:pt x="2685" y="2797"/>
                  </a:moveTo>
                  <a:cubicBezTo>
                    <a:pt x="3448" y="2797"/>
                    <a:pt x="3844" y="3207"/>
                    <a:pt x="4405" y="3484"/>
                  </a:cubicBezTo>
                  <a:lnTo>
                    <a:pt x="4405" y="5725"/>
                  </a:lnTo>
                  <a:lnTo>
                    <a:pt x="2422" y="6862"/>
                  </a:lnTo>
                  <a:lnTo>
                    <a:pt x="1707" y="6453"/>
                  </a:lnTo>
                  <a:cubicBezTo>
                    <a:pt x="937" y="6016"/>
                    <a:pt x="563" y="5107"/>
                    <a:pt x="792" y="4247"/>
                  </a:cubicBezTo>
                  <a:cubicBezTo>
                    <a:pt x="1021" y="3394"/>
                    <a:pt x="1797" y="2797"/>
                    <a:pt x="2685" y="2797"/>
                  </a:cubicBezTo>
                  <a:close/>
                  <a:moveTo>
                    <a:pt x="10870" y="2797"/>
                  </a:moveTo>
                  <a:cubicBezTo>
                    <a:pt x="11758" y="2797"/>
                    <a:pt x="12535" y="3394"/>
                    <a:pt x="12764" y="4247"/>
                  </a:cubicBezTo>
                  <a:cubicBezTo>
                    <a:pt x="12992" y="5107"/>
                    <a:pt x="12618" y="6009"/>
                    <a:pt x="11848" y="6453"/>
                  </a:cubicBezTo>
                  <a:lnTo>
                    <a:pt x="11140" y="6862"/>
                  </a:lnTo>
                  <a:lnTo>
                    <a:pt x="9150" y="5725"/>
                  </a:lnTo>
                  <a:lnTo>
                    <a:pt x="9150" y="3484"/>
                  </a:lnTo>
                  <a:cubicBezTo>
                    <a:pt x="9725" y="3200"/>
                    <a:pt x="10114" y="2797"/>
                    <a:pt x="10870" y="2797"/>
                  </a:cubicBezTo>
                  <a:close/>
                  <a:moveTo>
                    <a:pt x="4398" y="6203"/>
                  </a:moveTo>
                  <a:lnTo>
                    <a:pt x="4398" y="7993"/>
                  </a:lnTo>
                  <a:lnTo>
                    <a:pt x="2838" y="7098"/>
                  </a:lnTo>
                  <a:lnTo>
                    <a:pt x="4398" y="6203"/>
                  </a:lnTo>
                  <a:close/>
                  <a:moveTo>
                    <a:pt x="9150" y="6203"/>
                  </a:moveTo>
                  <a:lnTo>
                    <a:pt x="10710" y="7098"/>
                  </a:lnTo>
                  <a:lnTo>
                    <a:pt x="9150" y="7993"/>
                  </a:lnTo>
                  <a:lnTo>
                    <a:pt x="9150" y="6203"/>
                  </a:lnTo>
                  <a:close/>
                  <a:moveTo>
                    <a:pt x="6778" y="4844"/>
                  </a:moveTo>
                  <a:lnTo>
                    <a:pt x="8741" y="5967"/>
                  </a:lnTo>
                  <a:lnTo>
                    <a:pt x="8741" y="8235"/>
                  </a:lnTo>
                  <a:lnTo>
                    <a:pt x="6778" y="9352"/>
                  </a:lnTo>
                  <a:lnTo>
                    <a:pt x="4822" y="8235"/>
                  </a:lnTo>
                  <a:lnTo>
                    <a:pt x="4822" y="5967"/>
                  </a:lnTo>
                  <a:lnTo>
                    <a:pt x="6778" y="4844"/>
                  </a:lnTo>
                  <a:close/>
                  <a:moveTo>
                    <a:pt x="4822" y="8721"/>
                  </a:moveTo>
                  <a:lnTo>
                    <a:pt x="6354" y="9595"/>
                  </a:lnTo>
                  <a:lnTo>
                    <a:pt x="4822" y="10476"/>
                  </a:lnTo>
                  <a:lnTo>
                    <a:pt x="4822" y="8721"/>
                  </a:lnTo>
                  <a:close/>
                  <a:moveTo>
                    <a:pt x="8734" y="8714"/>
                  </a:moveTo>
                  <a:lnTo>
                    <a:pt x="8734" y="10476"/>
                  </a:lnTo>
                  <a:lnTo>
                    <a:pt x="7201" y="9595"/>
                  </a:lnTo>
                  <a:lnTo>
                    <a:pt x="8734" y="8714"/>
                  </a:lnTo>
                  <a:close/>
                  <a:moveTo>
                    <a:pt x="11140" y="7341"/>
                  </a:moveTo>
                  <a:lnTo>
                    <a:pt x="11855" y="7743"/>
                  </a:lnTo>
                  <a:cubicBezTo>
                    <a:pt x="12306" y="8007"/>
                    <a:pt x="12632" y="8430"/>
                    <a:pt x="12764" y="8929"/>
                  </a:cubicBezTo>
                  <a:cubicBezTo>
                    <a:pt x="13125" y="10254"/>
                    <a:pt x="12073" y="11406"/>
                    <a:pt x="10873" y="11406"/>
                  </a:cubicBezTo>
                  <a:cubicBezTo>
                    <a:pt x="10553" y="11406"/>
                    <a:pt x="10223" y="11324"/>
                    <a:pt x="9906" y="11142"/>
                  </a:cubicBezTo>
                  <a:lnTo>
                    <a:pt x="9157" y="10712"/>
                  </a:lnTo>
                  <a:lnTo>
                    <a:pt x="9157" y="8478"/>
                  </a:lnTo>
                  <a:lnTo>
                    <a:pt x="11140" y="7341"/>
                  </a:lnTo>
                  <a:close/>
                  <a:moveTo>
                    <a:pt x="6778" y="9838"/>
                  </a:moveTo>
                  <a:lnTo>
                    <a:pt x="8741" y="10954"/>
                  </a:lnTo>
                  <a:lnTo>
                    <a:pt x="8741" y="11821"/>
                  </a:lnTo>
                  <a:cubicBezTo>
                    <a:pt x="8734" y="12903"/>
                    <a:pt x="7860" y="13777"/>
                    <a:pt x="6778" y="13777"/>
                  </a:cubicBezTo>
                  <a:cubicBezTo>
                    <a:pt x="5702" y="13777"/>
                    <a:pt x="4822" y="12903"/>
                    <a:pt x="4822" y="11821"/>
                  </a:cubicBezTo>
                  <a:lnTo>
                    <a:pt x="4822" y="10954"/>
                  </a:lnTo>
                  <a:lnTo>
                    <a:pt x="6778" y="9838"/>
                  </a:lnTo>
                  <a:close/>
                  <a:moveTo>
                    <a:pt x="6767" y="0"/>
                  </a:moveTo>
                  <a:cubicBezTo>
                    <a:pt x="6533" y="0"/>
                    <a:pt x="6296" y="35"/>
                    <a:pt x="6063" y="106"/>
                  </a:cubicBezTo>
                  <a:cubicBezTo>
                    <a:pt x="5071" y="418"/>
                    <a:pt x="4398" y="1334"/>
                    <a:pt x="4398" y="2374"/>
                  </a:cubicBezTo>
                  <a:lnTo>
                    <a:pt x="4398" y="3006"/>
                  </a:lnTo>
                  <a:lnTo>
                    <a:pt x="3851" y="2693"/>
                  </a:lnTo>
                  <a:cubicBezTo>
                    <a:pt x="3488" y="2491"/>
                    <a:pt x="3094" y="2395"/>
                    <a:pt x="2706" y="2395"/>
                  </a:cubicBezTo>
                  <a:cubicBezTo>
                    <a:pt x="1881" y="2395"/>
                    <a:pt x="1080" y="2827"/>
                    <a:pt x="646" y="3595"/>
                  </a:cubicBezTo>
                  <a:cubicBezTo>
                    <a:pt x="1" y="4719"/>
                    <a:pt x="375" y="6155"/>
                    <a:pt x="1492" y="6814"/>
                  </a:cubicBezTo>
                  <a:lnTo>
                    <a:pt x="1992" y="7098"/>
                  </a:lnTo>
                  <a:lnTo>
                    <a:pt x="1499" y="7389"/>
                  </a:lnTo>
                  <a:cubicBezTo>
                    <a:pt x="597" y="7902"/>
                    <a:pt x="140" y="8943"/>
                    <a:pt x="369" y="9956"/>
                  </a:cubicBezTo>
                  <a:cubicBezTo>
                    <a:pt x="591" y="10968"/>
                    <a:pt x="1444" y="11717"/>
                    <a:pt x="2477" y="11808"/>
                  </a:cubicBezTo>
                  <a:lnTo>
                    <a:pt x="2491" y="11808"/>
                  </a:lnTo>
                  <a:cubicBezTo>
                    <a:pt x="2495" y="11808"/>
                    <a:pt x="2500" y="11808"/>
                    <a:pt x="2504" y="11808"/>
                  </a:cubicBezTo>
                  <a:cubicBezTo>
                    <a:pt x="2769" y="11808"/>
                    <a:pt x="2785" y="11398"/>
                    <a:pt x="2512" y="11391"/>
                  </a:cubicBezTo>
                  <a:cubicBezTo>
                    <a:pt x="1659" y="11315"/>
                    <a:pt x="958" y="10698"/>
                    <a:pt x="778" y="9865"/>
                  </a:cubicBezTo>
                  <a:cubicBezTo>
                    <a:pt x="591" y="9033"/>
                    <a:pt x="965" y="8173"/>
                    <a:pt x="1707" y="7750"/>
                  </a:cubicBezTo>
                  <a:lnTo>
                    <a:pt x="2415" y="7341"/>
                  </a:lnTo>
                  <a:lnTo>
                    <a:pt x="4405" y="8478"/>
                  </a:lnTo>
                  <a:lnTo>
                    <a:pt x="4405" y="10712"/>
                  </a:lnTo>
                  <a:cubicBezTo>
                    <a:pt x="3740" y="11079"/>
                    <a:pt x="3587" y="11211"/>
                    <a:pt x="3261" y="11315"/>
                  </a:cubicBezTo>
                  <a:cubicBezTo>
                    <a:pt x="3014" y="11391"/>
                    <a:pt x="3097" y="11727"/>
                    <a:pt x="3319" y="11727"/>
                  </a:cubicBezTo>
                  <a:cubicBezTo>
                    <a:pt x="3340" y="11727"/>
                    <a:pt x="3362" y="11724"/>
                    <a:pt x="3386" y="11717"/>
                  </a:cubicBezTo>
                  <a:cubicBezTo>
                    <a:pt x="3760" y="11599"/>
                    <a:pt x="3948" y="11447"/>
                    <a:pt x="4405" y="11197"/>
                  </a:cubicBezTo>
                  <a:lnTo>
                    <a:pt x="4405" y="11821"/>
                  </a:lnTo>
                  <a:cubicBezTo>
                    <a:pt x="4378" y="13153"/>
                    <a:pt x="5446" y="14242"/>
                    <a:pt x="6778" y="14242"/>
                  </a:cubicBezTo>
                  <a:cubicBezTo>
                    <a:pt x="8109" y="14242"/>
                    <a:pt x="9178" y="13153"/>
                    <a:pt x="9157" y="11821"/>
                  </a:cubicBezTo>
                  <a:lnTo>
                    <a:pt x="9157" y="11197"/>
                  </a:lnTo>
                  <a:cubicBezTo>
                    <a:pt x="9517" y="11371"/>
                    <a:pt x="10003" y="11821"/>
                    <a:pt x="10877" y="11821"/>
                  </a:cubicBezTo>
                  <a:cubicBezTo>
                    <a:pt x="11952" y="11821"/>
                    <a:pt x="12888" y="11093"/>
                    <a:pt x="13166" y="10053"/>
                  </a:cubicBezTo>
                  <a:cubicBezTo>
                    <a:pt x="13443" y="9019"/>
                    <a:pt x="12985" y="7923"/>
                    <a:pt x="12056" y="7389"/>
                  </a:cubicBezTo>
                  <a:lnTo>
                    <a:pt x="11564" y="7105"/>
                  </a:lnTo>
                  <a:lnTo>
                    <a:pt x="12056" y="6820"/>
                  </a:lnTo>
                  <a:cubicBezTo>
                    <a:pt x="12791" y="6390"/>
                    <a:pt x="13249" y="5600"/>
                    <a:pt x="13249" y="4747"/>
                  </a:cubicBezTo>
                  <a:cubicBezTo>
                    <a:pt x="13249" y="3375"/>
                    <a:pt x="12106" y="2377"/>
                    <a:pt x="10863" y="2377"/>
                  </a:cubicBezTo>
                  <a:cubicBezTo>
                    <a:pt x="10471" y="2377"/>
                    <a:pt x="10070" y="2476"/>
                    <a:pt x="9691" y="2693"/>
                  </a:cubicBezTo>
                  <a:lnTo>
                    <a:pt x="9150" y="3006"/>
                  </a:lnTo>
                  <a:cubicBezTo>
                    <a:pt x="9136" y="2485"/>
                    <a:pt x="9178" y="2250"/>
                    <a:pt x="9087" y="1861"/>
                  </a:cubicBezTo>
                  <a:cubicBezTo>
                    <a:pt x="9064" y="1748"/>
                    <a:pt x="8979" y="1698"/>
                    <a:pt x="8892" y="1698"/>
                  </a:cubicBezTo>
                  <a:cubicBezTo>
                    <a:pt x="8771" y="1698"/>
                    <a:pt x="8646" y="1794"/>
                    <a:pt x="8678" y="1951"/>
                  </a:cubicBezTo>
                  <a:cubicBezTo>
                    <a:pt x="8754" y="2284"/>
                    <a:pt x="8720" y="2471"/>
                    <a:pt x="8727" y="3241"/>
                  </a:cubicBezTo>
                  <a:lnTo>
                    <a:pt x="6771" y="4365"/>
                  </a:lnTo>
                  <a:lnTo>
                    <a:pt x="4815" y="3241"/>
                  </a:lnTo>
                  <a:lnTo>
                    <a:pt x="4815" y="2374"/>
                  </a:lnTo>
                  <a:cubicBezTo>
                    <a:pt x="4815" y="1521"/>
                    <a:pt x="5370" y="765"/>
                    <a:pt x="6188" y="509"/>
                  </a:cubicBezTo>
                  <a:cubicBezTo>
                    <a:pt x="6381" y="448"/>
                    <a:pt x="6578" y="419"/>
                    <a:pt x="6773" y="419"/>
                  </a:cubicBezTo>
                  <a:cubicBezTo>
                    <a:pt x="7401" y="419"/>
                    <a:pt x="8004" y="724"/>
                    <a:pt x="8380" y="1265"/>
                  </a:cubicBezTo>
                  <a:cubicBezTo>
                    <a:pt x="8426" y="1330"/>
                    <a:pt x="8487" y="1358"/>
                    <a:pt x="8547" y="1358"/>
                  </a:cubicBezTo>
                  <a:cubicBezTo>
                    <a:pt x="8697" y="1358"/>
                    <a:pt x="8840" y="1190"/>
                    <a:pt x="8727" y="1022"/>
                  </a:cubicBezTo>
                  <a:cubicBezTo>
                    <a:pt x="8270" y="369"/>
                    <a:pt x="7533" y="0"/>
                    <a:pt x="6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4843656" y="2919134"/>
              <a:ext cx="62161" cy="59244"/>
            </a:xfrm>
            <a:custGeom>
              <a:rect b="b" l="l" r="r" t="t"/>
              <a:pathLst>
                <a:path extrusionOk="0" h="2255" w="2366">
                  <a:moveTo>
                    <a:pt x="1191" y="0"/>
                  </a:moveTo>
                  <a:cubicBezTo>
                    <a:pt x="667" y="0"/>
                    <a:pt x="146" y="346"/>
                    <a:pt x="70" y="991"/>
                  </a:cubicBezTo>
                  <a:cubicBezTo>
                    <a:pt x="0" y="1504"/>
                    <a:pt x="306" y="2004"/>
                    <a:pt x="791" y="2184"/>
                  </a:cubicBezTo>
                  <a:cubicBezTo>
                    <a:pt x="920" y="2232"/>
                    <a:pt x="1053" y="2255"/>
                    <a:pt x="1185" y="2255"/>
                  </a:cubicBezTo>
                  <a:cubicBezTo>
                    <a:pt x="1552" y="2255"/>
                    <a:pt x="1909" y="2077"/>
                    <a:pt x="2123" y="1761"/>
                  </a:cubicBezTo>
                  <a:cubicBezTo>
                    <a:pt x="2324" y="1456"/>
                    <a:pt x="2366" y="1081"/>
                    <a:pt x="2248" y="741"/>
                  </a:cubicBezTo>
                  <a:cubicBezTo>
                    <a:pt x="2062" y="238"/>
                    <a:pt x="1626" y="0"/>
                    <a:pt x="119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4686757" y="2827311"/>
              <a:ext cx="62660" cy="48473"/>
            </a:xfrm>
            <a:custGeom>
              <a:rect b="b" l="l" r="r" t="t"/>
              <a:pathLst>
                <a:path extrusionOk="0" h="1845" w="2385">
                  <a:moveTo>
                    <a:pt x="1207" y="1"/>
                  </a:moveTo>
                  <a:cubicBezTo>
                    <a:pt x="1147" y="1"/>
                    <a:pt x="1084" y="7"/>
                    <a:pt x="1020" y="19"/>
                  </a:cubicBezTo>
                  <a:cubicBezTo>
                    <a:pt x="215" y="172"/>
                    <a:pt x="0" y="1226"/>
                    <a:pt x="680" y="1691"/>
                  </a:cubicBezTo>
                  <a:cubicBezTo>
                    <a:pt x="770" y="1746"/>
                    <a:pt x="867" y="1795"/>
                    <a:pt x="978" y="1816"/>
                  </a:cubicBezTo>
                  <a:cubicBezTo>
                    <a:pt x="1054" y="1835"/>
                    <a:pt x="1130" y="1845"/>
                    <a:pt x="1205" y="1845"/>
                  </a:cubicBezTo>
                  <a:cubicBezTo>
                    <a:pt x="1503" y="1845"/>
                    <a:pt x="1786" y="1696"/>
                    <a:pt x="1963" y="1441"/>
                  </a:cubicBezTo>
                  <a:cubicBezTo>
                    <a:pt x="2385" y="809"/>
                    <a:pt x="1913" y="1"/>
                    <a:pt x="1207"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5005600" y="3019416"/>
              <a:ext cx="52020" cy="48604"/>
            </a:xfrm>
            <a:custGeom>
              <a:rect b="b" l="l" r="r" t="t"/>
              <a:pathLst>
                <a:path extrusionOk="0" h="1850" w="1980">
                  <a:moveTo>
                    <a:pt x="1025" y="1"/>
                  </a:moveTo>
                  <a:cubicBezTo>
                    <a:pt x="613" y="1"/>
                    <a:pt x="203" y="258"/>
                    <a:pt x="114" y="760"/>
                  </a:cubicBezTo>
                  <a:cubicBezTo>
                    <a:pt x="0" y="1404"/>
                    <a:pt x="513" y="1850"/>
                    <a:pt x="1039" y="1850"/>
                  </a:cubicBezTo>
                  <a:cubicBezTo>
                    <a:pt x="1317" y="1850"/>
                    <a:pt x="1598" y="1725"/>
                    <a:pt x="1792" y="1440"/>
                  </a:cubicBezTo>
                  <a:cubicBezTo>
                    <a:pt x="1938" y="1225"/>
                    <a:pt x="1980" y="954"/>
                    <a:pt x="1924" y="705"/>
                  </a:cubicBezTo>
                  <a:cubicBezTo>
                    <a:pt x="1806" y="232"/>
                    <a:pt x="1415" y="1"/>
                    <a:pt x="102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4857476" y="2936946"/>
              <a:ext cx="48341" cy="41484"/>
            </a:xfrm>
            <a:custGeom>
              <a:rect b="b" l="l" r="r" t="t"/>
              <a:pathLst>
                <a:path extrusionOk="0" h="1579" w="1840">
                  <a:moveTo>
                    <a:pt x="1332" y="1"/>
                  </a:moveTo>
                  <a:cubicBezTo>
                    <a:pt x="592" y="1"/>
                    <a:pt x="1" y="749"/>
                    <a:pt x="279" y="1513"/>
                  </a:cubicBezTo>
                  <a:cubicBezTo>
                    <a:pt x="403" y="1557"/>
                    <a:pt x="531" y="1579"/>
                    <a:pt x="657" y="1579"/>
                  </a:cubicBezTo>
                  <a:cubicBezTo>
                    <a:pt x="1025" y="1579"/>
                    <a:pt x="1380" y="1398"/>
                    <a:pt x="1597" y="1083"/>
                  </a:cubicBezTo>
                  <a:cubicBezTo>
                    <a:pt x="1791" y="785"/>
                    <a:pt x="1840" y="410"/>
                    <a:pt x="1722" y="70"/>
                  </a:cubicBezTo>
                  <a:cubicBezTo>
                    <a:pt x="1590" y="23"/>
                    <a:pt x="1459" y="1"/>
                    <a:pt x="1332"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4708563" y="2844940"/>
              <a:ext cx="34890" cy="30844"/>
            </a:xfrm>
            <a:custGeom>
              <a:rect b="b" l="l" r="r" t="t"/>
              <a:pathLst>
                <a:path extrusionOk="0" h="1174" w="1328">
                  <a:moveTo>
                    <a:pt x="1040" y="0"/>
                  </a:moveTo>
                  <a:cubicBezTo>
                    <a:pt x="464" y="0"/>
                    <a:pt x="1" y="548"/>
                    <a:pt x="148" y="1145"/>
                  </a:cubicBezTo>
                  <a:cubicBezTo>
                    <a:pt x="224" y="1164"/>
                    <a:pt x="300" y="1174"/>
                    <a:pt x="375" y="1174"/>
                  </a:cubicBezTo>
                  <a:cubicBezTo>
                    <a:pt x="673" y="1174"/>
                    <a:pt x="956" y="1025"/>
                    <a:pt x="1133" y="770"/>
                  </a:cubicBezTo>
                  <a:cubicBezTo>
                    <a:pt x="1279" y="548"/>
                    <a:pt x="1328" y="285"/>
                    <a:pt x="1265" y="28"/>
                  </a:cubicBezTo>
                  <a:cubicBezTo>
                    <a:pt x="1189" y="9"/>
                    <a:pt x="1114" y="0"/>
                    <a:pt x="10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022914" y="3037176"/>
              <a:ext cx="34890" cy="30765"/>
            </a:xfrm>
            <a:custGeom>
              <a:rect b="b" l="l" r="r" t="t"/>
              <a:pathLst>
                <a:path extrusionOk="0" h="1171" w="1328">
                  <a:moveTo>
                    <a:pt x="1040" y="1"/>
                  </a:moveTo>
                  <a:cubicBezTo>
                    <a:pt x="464" y="1"/>
                    <a:pt x="1" y="549"/>
                    <a:pt x="148" y="1145"/>
                  </a:cubicBezTo>
                  <a:cubicBezTo>
                    <a:pt x="220" y="1163"/>
                    <a:pt x="293" y="1171"/>
                    <a:pt x="364" y="1171"/>
                  </a:cubicBezTo>
                  <a:cubicBezTo>
                    <a:pt x="668" y="1171"/>
                    <a:pt x="959" y="1022"/>
                    <a:pt x="1133" y="764"/>
                  </a:cubicBezTo>
                  <a:cubicBezTo>
                    <a:pt x="1279" y="549"/>
                    <a:pt x="1328" y="278"/>
                    <a:pt x="1265" y="29"/>
                  </a:cubicBezTo>
                  <a:cubicBezTo>
                    <a:pt x="1189" y="10"/>
                    <a:pt x="1114" y="1"/>
                    <a:pt x="104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30"/>
          <p:cNvGrpSpPr/>
          <p:nvPr/>
        </p:nvGrpSpPr>
        <p:grpSpPr>
          <a:xfrm>
            <a:off x="1162099" y="3142625"/>
            <a:ext cx="825794" cy="661499"/>
            <a:chOff x="4179067" y="2811495"/>
            <a:chExt cx="286475" cy="274390"/>
          </a:xfrm>
        </p:grpSpPr>
        <p:sp>
          <p:nvSpPr>
            <p:cNvPr id="217" name="Google Shape;217;p30"/>
            <p:cNvSpPr/>
            <p:nvPr/>
          </p:nvSpPr>
          <p:spPr>
            <a:xfrm>
              <a:off x="4333786" y="2956651"/>
              <a:ext cx="69990" cy="69990"/>
            </a:xfrm>
            <a:custGeom>
              <a:rect b="b" l="l" r="r" t="t"/>
              <a:pathLst>
                <a:path extrusionOk="0" h="2664" w="2664">
                  <a:moveTo>
                    <a:pt x="493" y="0"/>
                  </a:moveTo>
                  <a:lnTo>
                    <a:pt x="0" y="493"/>
                  </a:lnTo>
                  <a:lnTo>
                    <a:pt x="2171" y="2664"/>
                  </a:lnTo>
                  <a:lnTo>
                    <a:pt x="2664" y="2171"/>
                  </a:lnTo>
                  <a:lnTo>
                    <a:pt x="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363290" y="2987022"/>
              <a:ext cx="102253" cy="98785"/>
            </a:xfrm>
            <a:custGeom>
              <a:rect b="b" l="l" r="r" t="t"/>
              <a:pathLst>
                <a:path extrusionOk="0" h="3760" w="3892">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4363474" y="2993826"/>
              <a:ext cx="98259" cy="92059"/>
            </a:xfrm>
            <a:custGeom>
              <a:rect b="b" l="l" r="r" t="t"/>
              <a:pathLst>
                <a:path extrusionOk="0" h="3504" w="374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4179067" y="2811495"/>
              <a:ext cx="215408" cy="196282"/>
            </a:xfrm>
            <a:custGeom>
              <a:rect b="b" l="l" r="r" t="t"/>
              <a:pathLst>
                <a:path extrusionOk="0" h="7471" w="8199">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4204210" y="2834405"/>
              <a:ext cx="165123" cy="150463"/>
            </a:xfrm>
            <a:custGeom>
              <a:rect b="b" l="l" r="r" t="t"/>
              <a:pathLst>
                <a:path extrusionOk="0" h="5727" w="6285">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4204210" y="2850037"/>
              <a:ext cx="142160" cy="133175"/>
            </a:xfrm>
            <a:custGeom>
              <a:rect b="b" l="l" r="r" t="t"/>
              <a:pathLst>
                <a:path extrusionOk="0" h="5069" w="5411">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4246666" y="2855186"/>
              <a:ext cx="81103" cy="22883"/>
            </a:xfrm>
            <a:custGeom>
              <a:rect b="b" l="l" r="r" t="t"/>
              <a:pathLst>
                <a:path extrusionOk="0" h="871" w="3087">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4363290" y="2987022"/>
              <a:ext cx="41589" cy="40722"/>
            </a:xfrm>
            <a:custGeom>
              <a:rect b="b" l="l" r="r" t="t"/>
              <a:pathLst>
                <a:path extrusionOk="0" h="1550" w="1583">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4363474" y="2993826"/>
              <a:ext cx="29189" cy="33918"/>
            </a:xfrm>
            <a:custGeom>
              <a:rect b="b" l="l" r="r" t="t"/>
              <a:pathLst>
                <a:path extrusionOk="0" h="1291" w="1111">
                  <a:moveTo>
                    <a:pt x="438" y="0"/>
                  </a:moveTo>
                  <a:lnTo>
                    <a:pt x="112" y="326"/>
                  </a:lnTo>
                  <a:cubicBezTo>
                    <a:pt x="1" y="437"/>
                    <a:pt x="1" y="604"/>
                    <a:pt x="98" y="721"/>
                  </a:cubicBezTo>
                  <a:lnTo>
                    <a:pt x="590" y="1290"/>
                  </a:lnTo>
                  <a:lnTo>
                    <a:pt x="1110" y="770"/>
                  </a:lnTo>
                  <a:lnTo>
                    <a:pt x="4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30"/>
          <p:cNvGrpSpPr/>
          <p:nvPr/>
        </p:nvGrpSpPr>
        <p:grpSpPr>
          <a:xfrm>
            <a:off x="5079232" y="2835502"/>
            <a:ext cx="917398" cy="1142489"/>
            <a:chOff x="842683" y="2394751"/>
            <a:chExt cx="345640" cy="356660"/>
          </a:xfrm>
        </p:grpSpPr>
        <p:sp>
          <p:nvSpPr>
            <p:cNvPr id="227" name="Google Shape;227;p30"/>
            <p:cNvSpPr/>
            <p:nvPr/>
          </p:nvSpPr>
          <p:spPr>
            <a:xfrm>
              <a:off x="1099042" y="2499888"/>
              <a:ext cx="89266" cy="107353"/>
            </a:xfrm>
            <a:custGeom>
              <a:rect b="b" l="l" r="r" t="t"/>
              <a:pathLst>
                <a:path extrusionOk="0" h="7170" w="5962">
                  <a:moveTo>
                    <a:pt x="2977"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603" y="7124"/>
                    <a:pt x="5663" y="7166"/>
                    <a:pt x="5742" y="7169"/>
                  </a:cubicBezTo>
                  <a:lnTo>
                    <a:pt x="5742" y="7169"/>
                  </a:lnTo>
                  <a:cubicBezTo>
                    <a:pt x="5882" y="7163"/>
                    <a:pt x="5961" y="7019"/>
                    <a:pt x="5900" y="6896"/>
                  </a:cubicBezTo>
                  <a:lnTo>
                    <a:pt x="3145" y="126"/>
                  </a:lnTo>
                  <a:cubicBezTo>
                    <a:pt x="3114" y="42"/>
                    <a:pt x="3046" y="0"/>
                    <a:pt x="2977" y="0"/>
                  </a:cubicBezTo>
                  <a:close/>
                  <a:moveTo>
                    <a:pt x="5742" y="7169"/>
                  </a:moveTo>
                  <a:lnTo>
                    <a:pt x="5742" y="7169"/>
                  </a:lnTo>
                  <a:cubicBezTo>
                    <a:pt x="5738" y="7170"/>
                    <a:pt x="5735" y="7170"/>
                    <a:pt x="5731" y="7170"/>
                  </a:cubicBezTo>
                  <a:lnTo>
                    <a:pt x="5752" y="7170"/>
                  </a:lnTo>
                  <a:cubicBezTo>
                    <a:pt x="5749" y="7170"/>
                    <a:pt x="5745" y="7170"/>
                    <a:pt x="5742" y="71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1098908" y="2603138"/>
              <a:ext cx="89416" cy="47852"/>
            </a:xfrm>
            <a:custGeom>
              <a:rect b="b" l="l" r="r" t="t"/>
              <a:pathLst>
                <a:path extrusionOk="0" h="3196" w="5972">
                  <a:moveTo>
                    <a:pt x="43" y="0"/>
                  </a:moveTo>
                  <a:cubicBezTo>
                    <a:pt x="22" y="0"/>
                    <a:pt x="1" y="21"/>
                    <a:pt x="1" y="42"/>
                  </a:cubicBezTo>
                  <a:lnTo>
                    <a:pt x="1" y="358"/>
                  </a:lnTo>
                  <a:cubicBezTo>
                    <a:pt x="1" y="1935"/>
                    <a:pt x="1283" y="3196"/>
                    <a:pt x="2860" y="3196"/>
                  </a:cubicBezTo>
                  <a:lnTo>
                    <a:pt x="3133" y="3196"/>
                  </a:lnTo>
                  <a:cubicBezTo>
                    <a:pt x="4689" y="3196"/>
                    <a:pt x="5972" y="1935"/>
                    <a:pt x="5972" y="358"/>
                  </a:cubicBezTo>
                  <a:lnTo>
                    <a:pt x="5972" y="42"/>
                  </a:lnTo>
                  <a:cubicBezTo>
                    <a:pt x="5972" y="21"/>
                    <a:pt x="5951" y="0"/>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1127236" y="2603138"/>
              <a:ext cx="61088" cy="48182"/>
            </a:xfrm>
            <a:custGeom>
              <a:rect b="b" l="l" r="r" t="t"/>
              <a:pathLst>
                <a:path extrusionOk="0" h="3218" w="4080">
                  <a:moveTo>
                    <a:pt x="1830" y="0"/>
                  </a:moveTo>
                  <a:cubicBezTo>
                    <a:pt x="1851" y="0"/>
                    <a:pt x="1872" y="21"/>
                    <a:pt x="1872" y="42"/>
                  </a:cubicBezTo>
                  <a:lnTo>
                    <a:pt x="1872" y="358"/>
                  </a:lnTo>
                  <a:cubicBezTo>
                    <a:pt x="1872" y="1556"/>
                    <a:pt x="1115" y="2628"/>
                    <a:pt x="1" y="3049"/>
                  </a:cubicBezTo>
                  <a:cubicBezTo>
                    <a:pt x="295" y="3154"/>
                    <a:pt x="632" y="3217"/>
                    <a:pt x="947" y="3217"/>
                  </a:cubicBezTo>
                  <a:lnTo>
                    <a:pt x="1220" y="3217"/>
                  </a:lnTo>
                  <a:cubicBezTo>
                    <a:pt x="2797" y="3217"/>
                    <a:pt x="4080" y="1935"/>
                    <a:pt x="4080" y="358"/>
                  </a:cubicBezTo>
                  <a:lnTo>
                    <a:pt x="4080" y="42"/>
                  </a:lnTo>
                  <a:cubicBezTo>
                    <a:pt x="4080" y="21"/>
                    <a:pt x="4059" y="0"/>
                    <a:pt x="4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842803" y="2499888"/>
              <a:ext cx="89281" cy="107353"/>
            </a:xfrm>
            <a:custGeom>
              <a:rect b="b" l="l" r="r" t="t"/>
              <a:pathLst>
                <a:path extrusionOk="0" h="7170" w="5963">
                  <a:moveTo>
                    <a:pt x="2980" y="0"/>
                  </a:moveTo>
                  <a:cubicBezTo>
                    <a:pt x="2909" y="0"/>
                    <a:pt x="2841" y="42"/>
                    <a:pt x="2809" y="126"/>
                  </a:cubicBezTo>
                  <a:lnTo>
                    <a:pt x="55" y="6896"/>
                  </a:lnTo>
                  <a:cubicBezTo>
                    <a:pt x="1" y="7045"/>
                    <a:pt x="112" y="7151"/>
                    <a:pt x="227" y="7151"/>
                  </a:cubicBezTo>
                  <a:cubicBezTo>
                    <a:pt x="290" y="7151"/>
                    <a:pt x="354" y="7118"/>
                    <a:pt x="391" y="7043"/>
                  </a:cubicBezTo>
                  <a:lnTo>
                    <a:pt x="2977" y="694"/>
                  </a:lnTo>
                  <a:lnTo>
                    <a:pt x="5563" y="7043"/>
                  </a:lnTo>
                  <a:cubicBezTo>
                    <a:pt x="5584" y="7128"/>
                    <a:pt x="5669" y="7170"/>
                    <a:pt x="5732" y="7170"/>
                  </a:cubicBezTo>
                  <a:cubicBezTo>
                    <a:pt x="5879" y="7170"/>
                    <a:pt x="5963" y="7022"/>
                    <a:pt x="5921" y="6896"/>
                  </a:cubicBezTo>
                  <a:lnTo>
                    <a:pt x="3167" y="126"/>
                  </a:lnTo>
                  <a:cubicBezTo>
                    <a:pt x="3125" y="42"/>
                    <a:pt x="3051" y="0"/>
                    <a:pt x="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842683" y="2603138"/>
              <a:ext cx="89715" cy="47867"/>
            </a:xfrm>
            <a:custGeom>
              <a:rect b="b" l="l" r="r" t="t"/>
              <a:pathLst>
                <a:path extrusionOk="0" h="3197" w="5992">
                  <a:moveTo>
                    <a:pt x="42" y="0"/>
                  </a:moveTo>
                  <a:cubicBezTo>
                    <a:pt x="21" y="0"/>
                    <a:pt x="0" y="21"/>
                    <a:pt x="0" y="42"/>
                  </a:cubicBezTo>
                  <a:lnTo>
                    <a:pt x="0" y="358"/>
                  </a:lnTo>
                  <a:cubicBezTo>
                    <a:pt x="0" y="1922"/>
                    <a:pt x="1262" y="3196"/>
                    <a:pt x="2821" y="3196"/>
                  </a:cubicBezTo>
                  <a:cubicBezTo>
                    <a:pt x="2834" y="3196"/>
                    <a:pt x="2847" y="3196"/>
                    <a:pt x="2859" y="3196"/>
                  </a:cubicBezTo>
                  <a:lnTo>
                    <a:pt x="3133" y="3196"/>
                  </a:lnTo>
                  <a:cubicBezTo>
                    <a:pt x="4709" y="3196"/>
                    <a:pt x="5992" y="1935"/>
                    <a:pt x="5992" y="358"/>
                  </a:cubicBezTo>
                  <a:lnTo>
                    <a:pt x="5992" y="42"/>
                  </a:lnTo>
                  <a:cubicBezTo>
                    <a:pt x="5992" y="21"/>
                    <a:pt x="5971" y="0"/>
                    <a:pt x="5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871011" y="2603138"/>
              <a:ext cx="61073" cy="48182"/>
            </a:xfrm>
            <a:custGeom>
              <a:rect b="b" l="l" r="r" t="t"/>
              <a:pathLst>
                <a:path extrusionOk="0" h="3218" w="4079">
                  <a:moveTo>
                    <a:pt x="1829" y="0"/>
                  </a:moveTo>
                  <a:cubicBezTo>
                    <a:pt x="1850" y="0"/>
                    <a:pt x="1871" y="21"/>
                    <a:pt x="1871" y="42"/>
                  </a:cubicBezTo>
                  <a:lnTo>
                    <a:pt x="1871" y="358"/>
                  </a:lnTo>
                  <a:cubicBezTo>
                    <a:pt x="1871" y="1556"/>
                    <a:pt x="1114" y="2628"/>
                    <a:pt x="0" y="3028"/>
                  </a:cubicBezTo>
                  <a:cubicBezTo>
                    <a:pt x="295" y="3154"/>
                    <a:pt x="631" y="3217"/>
                    <a:pt x="967" y="3217"/>
                  </a:cubicBezTo>
                  <a:lnTo>
                    <a:pt x="1220" y="3217"/>
                  </a:lnTo>
                  <a:cubicBezTo>
                    <a:pt x="2796" y="3217"/>
                    <a:pt x="4079" y="1935"/>
                    <a:pt x="4079" y="358"/>
                  </a:cubicBezTo>
                  <a:lnTo>
                    <a:pt x="4079" y="42"/>
                  </a:lnTo>
                  <a:cubicBezTo>
                    <a:pt x="4079" y="21"/>
                    <a:pt x="4058" y="0"/>
                    <a:pt x="4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1003533" y="2433470"/>
              <a:ext cx="23941" cy="274506"/>
            </a:xfrm>
            <a:custGeom>
              <a:rect b="b" l="l" r="r" t="t"/>
              <a:pathLst>
                <a:path extrusionOk="0" h="18334" w="1599">
                  <a:moveTo>
                    <a:pt x="0" y="0"/>
                  </a:moveTo>
                  <a:lnTo>
                    <a:pt x="0" y="18333"/>
                  </a:lnTo>
                  <a:lnTo>
                    <a:pt x="1598" y="18333"/>
                  </a:lnTo>
                  <a:lnTo>
                    <a:pt x="1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015496" y="2433470"/>
              <a:ext cx="11978" cy="274506"/>
            </a:xfrm>
            <a:custGeom>
              <a:rect b="b" l="l" r="r" t="t"/>
              <a:pathLst>
                <a:path extrusionOk="0" h="18334" w="800">
                  <a:moveTo>
                    <a:pt x="0" y="0"/>
                  </a:moveTo>
                  <a:lnTo>
                    <a:pt x="0" y="18333"/>
                  </a:lnTo>
                  <a:lnTo>
                    <a:pt x="799" y="18333"/>
                  </a:lnTo>
                  <a:lnTo>
                    <a:pt x="7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932698" y="2697570"/>
              <a:ext cx="165910" cy="34646"/>
            </a:xfrm>
            <a:custGeom>
              <a:rect b="b" l="l" r="r" t="t"/>
              <a:pathLst>
                <a:path extrusionOk="0" h="2314" w="11081">
                  <a:moveTo>
                    <a:pt x="737" y="1"/>
                  </a:moveTo>
                  <a:cubicBezTo>
                    <a:pt x="337" y="1"/>
                    <a:pt x="1" y="337"/>
                    <a:pt x="1" y="736"/>
                  </a:cubicBezTo>
                  <a:lnTo>
                    <a:pt x="1" y="2313"/>
                  </a:lnTo>
                  <a:lnTo>
                    <a:pt x="11081" y="2313"/>
                  </a:lnTo>
                  <a:lnTo>
                    <a:pt x="11081" y="736"/>
                  </a:lnTo>
                  <a:cubicBezTo>
                    <a:pt x="11060" y="316"/>
                    <a:pt x="10723" y="1"/>
                    <a:pt x="103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993771" y="2394751"/>
              <a:ext cx="43465" cy="43450"/>
            </a:xfrm>
            <a:custGeom>
              <a:rect b="b" l="l" r="r" t="t"/>
              <a:pathLst>
                <a:path extrusionOk="0" h="2902" w="2903">
                  <a:moveTo>
                    <a:pt x="1451" y="0"/>
                  </a:moveTo>
                  <a:cubicBezTo>
                    <a:pt x="652" y="0"/>
                    <a:pt x="1" y="652"/>
                    <a:pt x="1" y="1451"/>
                  </a:cubicBezTo>
                  <a:cubicBezTo>
                    <a:pt x="1" y="2250"/>
                    <a:pt x="652" y="2902"/>
                    <a:pt x="1451" y="2902"/>
                  </a:cubicBezTo>
                  <a:cubicBezTo>
                    <a:pt x="2250" y="2902"/>
                    <a:pt x="2902" y="2250"/>
                    <a:pt x="2902" y="1451"/>
                  </a:cubicBezTo>
                  <a:cubicBezTo>
                    <a:pt x="2902" y="652"/>
                    <a:pt x="2250" y="0"/>
                    <a:pt x="14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996286" y="2397266"/>
              <a:ext cx="45037" cy="40950"/>
            </a:xfrm>
            <a:custGeom>
              <a:rect b="b" l="l" r="r" t="t"/>
              <a:pathLst>
                <a:path extrusionOk="0" h="2735" w="3008">
                  <a:moveTo>
                    <a:pt x="1935" y="0"/>
                  </a:moveTo>
                  <a:cubicBezTo>
                    <a:pt x="2452" y="1017"/>
                    <a:pt x="1655" y="2105"/>
                    <a:pt x="668" y="2105"/>
                  </a:cubicBezTo>
                  <a:cubicBezTo>
                    <a:pt x="451" y="2105"/>
                    <a:pt x="224" y="2052"/>
                    <a:pt x="1" y="1935"/>
                  </a:cubicBezTo>
                  <a:lnTo>
                    <a:pt x="1" y="1935"/>
                  </a:lnTo>
                  <a:cubicBezTo>
                    <a:pt x="261" y="2455"/>
                    <a:pt x="769" y="2734"/>
                    <a:pt x="1289" y="2734"/>
                  </a:cubicBezTo>
                  <a:cubicBezTo>
                    <a:pt x="1651" y="2734"/>
                    <a:pt x="2020" y="2598"/>
                    <a:pt x="2314" y="2313"/>
                  </a:cubicBezTo>
                  <a:cubicBezTo>
                    <a:pt x="3007" y="1619"/>
                    <a:pt x="2818" y="442"/>
                    <a:pt x="1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844570" y="2454237"/>
              <a:ext cx="341867" cy="50068"/>
            </a:xfrm>
            <a:custGeom>
              <a:rect b="b" l="l" r="r" t="t"/>
              <a:pathLst>
                <a:path extrusionOk="0" h="3344" w="22833">
                  <a:moveTo>
                    <a:pt x="8031" y="1"/>
                  </a:moveTo>
                  <a:cubicBezTo>
                    <a:pt x="7043" y="1"/>
                    <a:pt x="6097" y="400"/>
                    <a:pt x="5403" y="1115"/>
                  </a:cubicBezTo>
                  <a:cubicBezTo>
                    <a:pt x="4920" y="1620"/>
                    <a:pt x="4247" y="1914"/>
                    <a:pt x="3532" y="1914"/>
                  </a:cubicBezTo>
                  <a:lnTo>
                    <a:pt x="294" y="1914"/>
                  </a:lnTo>
                  <a:cubicBezTo>
                    <a:pt x="126" y="1914"/>
                    <a:pt x="0" y="2040"/>
                    <a:pt x="0" y="2208"/>
                  </a:cubicBezTo>
                  <a:lnTo>
                    <a:pt x="0" y="3049"/>
                  </a:lnTo>
                  <a:cubicBezTo>
                    <a:pt x="0" y="3217"/>
                    <a:pt x="126" y="3344"/>
                    <a:pt x="294" y="3344"/>
                  </a:cubicBezTo>
                  <a:lnTo>
                    <a:pt x="3658" y="3344"/>
                  </a:lnTo>
                  <a:cubicBezTo>
                    <a:pt x="4647" y="3344"/>
                    <a:pt x="5593" y="2944"/>
                    <a:pt x="6286" y="2229"/>
                  </a:cubicBezTo>
                  <a:cubicBezTo>
                    <a:pt x="6754" y="1721"/>
                    <a:pt x="7398" y="1429"/>
                    <a:pt x="8086" y="1429"/>
                  </a:cubicBezTo>
                  <a:cubicBezTo>
                    <a:pt x="8110" y="1429"/>
                    <a:pt x="8134" y="1430"/>
                    <a:pt x="8158" y="1430"/>
                  </a:cubicBezTo>
                  <a:lnTo>
                    <a:pt x="14822" y="1430"/>
                  </a:lnTo>
                  <a:cubicBezTo>
                    <a:pt x="15432" y="1430"/>
                    <a:pt x="16000" y="1683"/>
                    <a:pt x="16441" y="2124"/>
                  </a:cubicBezTo>
                  <a:cubicBezTo>
                    <a:pt x="17177" y="2902"/>
                    <a:pt x="18207" y="3344"/>
                    <a:pt x="19300" y="3344"/>
                  </a:cubicBezTo>
                  <a:lnTo>
                    <a:pt x="22559" y="3344"/>
                  </a:lnTo>
                  <a:cubicBezTo>
                    <a:pt x="22706" y="3344"/>
                    <a:pt x="22833" y="3217"/>
                    <a:pt x="22833" y="3049"/>
                  </a:cubicBezTo>
                  <a:lnTo>
                    <a:pt x="22833" y="2208"/>
                  </a:lnTo>
                  <a:cubicBezTo>
                    <a:pt x="22833" y="2040"/>
                    <a:pt x="22706" y="1914"/>
                    <a:pt x="22559" y="1914"/>
                  </a:cubicBezTo>
                  <a:lnTo>
                    <a:pt x="19321" y="1914"/>
                  </a:lnTo>
                  <a:cubicBezTo>
                    <a:pt x="18607" y="1914"/>
                    <a:pt x="17913" y="1620"/>
                    <a:pt x="17450" y="1115"/>
                  </a:cubicBezTo>
                  <a:cubicBezTo>
                    <a:pt x="16757" y="400"/>
                    <a:pt x="15810" y="1"/>
                    <a:pt x="14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844570" y="2466499"/>
              <a:ext cx="341867" cy="37821"/>
            </a:xfrm>
            <a:custGeom>
              <a:rect b="b" l="l" r="r" t="t"/>
              <a:pathLst>
                <a:path extrusionOk="0" h="2526" w="22833">
                  <a:moveTo>
                    <a:pt x="8086" y="1"/>
                  </a:moveTo>
                  <a:cubicBezTo>
                    <a:pt x="7398" y="1"/>
                    <a:pt x="6754" y="293"/>
                    <a:pt x="6286" y="801"/>
                  </a:cubicBezTo>
                  <a:cubicBezTo>
                    <a:pt x="5593" y="1515"/>
                    <a:pt x="4647" y="1915"/>
                    <a:pt x="3658" y="1915"/>
                  </a:cubicBezTo>
                  <a:lnTo>
                    <a:pt x="294" y="1915"/>
                  </a:lnTo>
                  <a:cubicBezTo>
                    <a:pt x="126" y="1915"/>
                    <a:pt x="21" y="1789"/>
                    <a:pt x="0" y="1642"/>
                  </a:cubicBezTo>
                  <a:lnTo>
                    <a:pt x="0" y="2230"/>
                  </a:lnTo>
                  <a:cubicBezTo>
                    <a:pt x="0" y="2398"/>
                    <a:pt x="126" y="2525"/>
                    <a:pt x="294" y="2525"/>
                  </a:cubicBezTo>
                  <a:lnTo>
                    <a:pt x="3679" y="2525"/>
                  </a:lnTo>
                  <a:cubicBezTo>
                    <a:pt x="3704" y="2525"/>
                    <a:pt x="3729" y="2525"/>
                    <a:pt x="3754" y="2525"/>
                  </a:cubicBezTo>
                  <a:cubicBezTo>
                    <a:pt x="4715" y="2525"/>
                    <a:pt x="5631" y="2128"/>
                    <a:pt x="6307" y="1431"/>
                  </a:cubicBezTo>
                  <a:cubicBezTo>
                    <a:pt x="6791" y="906"/>
                    <a:pt x="7464" y="611"/>
                    <a:pt x="8179" y="611"/>
                  </a:cubicBezTo>
                  <a:lnTo>
                    <a:pt x="14822" y="611"/>
                  </a:lnTo>
                  <a:cubicBezTo>
                    <a:pt x="15432" y="611"/>
                    <a:pt x="16000" y="864"/>
                    <a:pt x="16441" y="1305"/>
                  </a:cubicBezTo>
                  <a:cubicBezTo>
                    <a:pt x="17177" y="2083"/>
                    <a:pt x="18207" y="2525"/>
                    <a:pt x="19300" y="2525"/>
                  </a:cubicBezTo>
                  <a:lnTo>
                    <a:pt x="22559" y="2525"/>
                  </a:lnTo>
                  <a:cubicBezTo>
                    <a:pt x="22706" y="2525"/>
                    <a:pt x="22833" y="2398"/>
                    <a:pt x="22833" y="2251"/>
                  </a:cubicBezTo>
                  <a:lnTo>
                    <a:pt x="22833" y="1642"/>
                  </a:lnTo>
                  <a:cubicBezTo>
                    <a:pt x="22833" y="1789"/>
                    <a:pt x="22706" y="1915"/>
                    <a:pt x="22559" y="1915"/>
                  </a:cubicBezTo>
                  <a:lnTo>
                    <a:pt x="19300" y="1915"/>
                  </a:lnTo>
                  <a:cubicBezTo>
                    <a:pt x="18207" y="1915"/>
                    <a:pt x="17177" y="1473"/>
                    <a:pt x="16441" y="696"/>
                  </a:cubicBezTo>
                  <a:cubicBezTo>
                    <a:pt x="16000" y="254"/>
                    <a:pt x="15432" y="2"/>
                    <a:pt x="14822" y="2"/>
                  </a:cubicBezTo>
                  <a:lnTo>
                    <a:pt x="8158" y="2"/>
                  </a:lnTo>
                  <a:cubicBezTo>
                    <a:pt x="8134" y="1"/>
                    <a:pt x="8110" y="1"/>
                    <a:pt x="80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932698" y="2697555"/>
              <a:ext cx="165910" cy="34661"/>
            </a:xfrm>
            <a:custGeom>
              <a:rect b="b" l="l" r="r" t="t"/>
              <a:pathLst>
                <a:path extrusionOk="0" h="2315" w="11081">
                  <a:moveTo>
                    <a:pt x="10359" y="1"/>
                  </a:moveTo>
                  <a:cubicBezTo>
                    <a:pt x="10347" y="1"/>
                    <a:pt x="10336" y="1"/>
                    <a:pt x="10324" y="2"/>
                  </a:cubicBezTo>
                  <a:lnTo>
                    <a:pt x="8873" y="2"/>
                  </a:lnTo>
                  <a:lnTo>
                    <a:pt x="8873" y="527"/>
                  </a:lnTo>
                  <a:cubicBezTo>
                    <a:pt x="8873" y="969"/>
                    <a:pt x="8495" y="1326"/>
                    <a:pt x="8053" y="1326"/>
                  </a:cubicBezTo>
                  <a:lnTo>
                    <a:pt x="1" y="1326"/>
                  </a:lnTo>
                  <a:lnTo>
                    <a:pt x="1" y="2314"/>
                  </a:lnTo>
                  <a:lnTo>
                    <a:pt x="11081" y="2314"/>
                  </a:lnTo>
                  <a:lnTo>
                    <a:pt x="11081" y="737"/>
                  </a:lnTo>
                  <a:cubicBezTo>
                    <a:pt x="11081" y="349"/>
                    <a:pt x="10763" y="1"/>
                    <a:pt x="10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906885" y="2723068"/>
              <a:ext cx="217221" cy="28343"/>
            </a:xfrm>
            <a:custGeom>
              <a:rect b="b" l="l" r="r" t="t"/>
              <a:pathLst>
                <a:path extrusionOk="0" h="1893" w="14508">
                  <a:moveTo>
                    <a:pt x="758" y="1"/>
                  </a:moveTo>
                  <a:cubicBezTo>
                    <a:pt x="337" y="1"/>
                    <a:pt x="1" y="337"/>
                    <a:pt x="22" y="757"/>
                  </a:cubicBezTo>
                  <a:lnTo>
                    <a:pt x="22" y="1893"/>
                  </a:lnTo>
                  <a:lnTo>
                    <a:pt x="14508" y="1893"/>
                  </a:lnTo>
                  <a:lnTo>
                    <a:pt x="14508" y="757"/>
                  </a:lnTo>
                  <a:cubicBezTo>
                    <a:pt x="14508" y="337"/>
                    <a:pt x="14171" y="1"/>
                    <a:pt x="13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907200" y="2723068"/>
              <a:ext cx="216907" cy="28029"/>
            </a:xfrm>
            <a:custGeom>
              <a:rect b="b" l="l" r="r" t="t"/>
              <a:pathLst>
                <a:path extrusionOk="0" h="1872" w="14487">
                  <a:moveTo>
                    <a:pt x="12258" y="1"/>
                  </a:moveTo>
                  <a:lnTo>
                    <a:pt x="12258" y="694"/>
                  </a:lnTo>
                  <a:cubicBezTo>
                    <a:pt x="12237" y="1115"/>
                    <a:pt x="11922" y="1451"/>
                    <a:pt x="11501" y="1451"/>
                  </a:cubicBezTo>
                  <a:lnTo>
                    <a:pt x="1" y="1451"/>
                  </a:lnTo>
                  <a:lnTo>
                    <a:pt x="1" y="1872"/>
                  </a:lnTo>
                  <a:lnTo>
                    <a:pt x="14487" y="1872"/>
                  </a:lnTo>
                  <a:lnTo>
                    <a:pt x="14487" y="1451"/>
                  </a:lnTo>
                  <a:lnTo>
                    <a:pt x="14487" y="736"/>
                  </a:lnTo>
                  <a:cubicBezTo>
                    <a:pt x="14466" y="316"/>
                    <a:pt x="14129" y="1"/>
                    <a:pt x="13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30"/>
          <p:cNvGrpSpPr/>
          <p:nvPr/>
        </p:nvGrpSpPr>
        <p:grpSpPr>
          <a:xfrm>
            <a:off x="2875891" y="2987359"/>
            <a:ext cx="1343387" cy="1028696"/>
            <a:chOff x="5766424" y="4275195"/>
            <a:chExt cx="358160" cy="356926"/>
          </a:xfrm>
        </p:grpSpPr>
        <p:sp>
          <p:nvSpPr>
            <p:cNvPr id="244" name="Google Shape;244;p30"/>
            <p:cNvSpPr/>
            <p:nvPr/>
          </p:nvSpPr>
          <p:spPr>
            <a:xfrm>
              <a:off x="5766424" y="4485327"/>
              <a:ext cx="64862" cy="146793"/>
            </a:xfrm>
            <a:custGeom>
              <a:rect b="b" l="l" r="r" t="t"/>
              <a:pathLst>
                <a:path extrusionOk="0" h="5590" w="247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5766661" y="4485327"/>
              <a:ext cx="30961" cy="146793"/>
            </a:xfrm>
            <a:custGeom>
              <a:rect b="b" l="l" r="r" t="t"/>
              <a:pathLst>
                <a:path extrusionOk="0" h="5590" w="1179">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5864190" y="4449115"/>
              <a:ext cx="64862" cy="183006"/>
            </a:xfrm>
            <a:custGeom>
              <a:rect b="b" l="l" r="r" t="t"/>
              <a:pathLst>
                <a:path extrusionOk="0" h="6969" w="247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5864190" y="4449115"/>
              <a:ext cx="30934" cy="183006"/>
            </a:xfrm>
            <a:custGeom>
              <a:rect b="b" l="l" r="r" t="t"/>
              <a:pathLst>
                <a:path extrusionOk="0" h="6969" w="1178">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5962193" y="4412692"/>
              <a:ext cx="64626" cy="219429"/>
            </a:xfrm>
            <a:custGeom>
              <a:rect b="b" l="l" r="r" t="t"/>
              <a:pathLst>
                <a:path extrusionOk="0" h="8356" w="2461">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5962193" y="4412692"/>
              <a:ext cx="30698" cy="219429"/>
            </a:xfrm>
            <a:custGeom>
              <a:rect b="b" l="l" r="r" t="t"/>
              <a:pathLst>
                <a:path extrusionOk="0" h="8356" w="1169">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6059959" y="4376506"/>
              <a:ext cx="64626" cy="255615"/>
            </a:xfrm>
            <a:custGeom>
              <a:rect b="b" l="l" r="r" t="t"/>
              <a:pathLst>
                <a:path extrusionOk="0" h="9734" w="2461">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059959" y="4376506"/>
              <a:ext cx="30934" cy="255615"/>
            </a:xfrm>
            <a:custGeom>
              <a:rect b="b" l="l" r="r" t="t"/>
              <a:pathLst>
                <a:path extrusionOk="0" h="9734" w="1178">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5781997" y="4275195"/>
              <a:ext cx="332767" cy="134241"/>
            </a:xfrm>
            <a:custGeom>
              <a:rect b="b" l="l" r="r" t="t"/>
              <a:pathLst>
                <a:path extrusionOk="0" h="5112" w="12672">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ctrTitle"/>
          </p:nvPr>
        </p:nvSpPr>
        <p:spPr>
          <a:xfrm rot="675">
            <a:off x="129300" y="-7050"/>
            <a:ext cx="45831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Visualizing </a:t>
            </a:r>
            <a:endParaRPr sz="4500"/>
          </a:p>
          <a:p>
            <a:pPr indent="0" lvl="0" marL="0" rtl="0" algn="l">
              <a:spcBef>
                <a:spcPts val="0"/>
              </a:spcBef>
              <a:spcAft>
                <a:spcPts val="0"/>
              </a:spcAft>
              <a:buNone/>
            </a:pPr>
            <a:r>
              <a:rPr lang="en" sz="4500"/>
              <a:t>Fetal Health Distribution </a:t>
            </a:r>
            <a:endParaRPr sz="4500"/>
          </a:p>
          <a:p>
            <a:pPr indent="0" lvl="0" marL="0" rtl="0" algn="l">
              <a:spcBef>
                <a:spcPts val="0"/>
              </a:spcBef>
              <a:spcAft>
                <a:spcPts val="0"/>
              </a:spcAft>
              <a:buNone/>
            </a:pPr>
            <a:r>
              <a:rPr lang="en" sz="4500"/>
              <a:t>in this dataset:</a:t>
            </a:r>
            <a:endParaRPr sz="4500"/>
          </a:p>
        </p:txBody>
      </p:sp>
      <p:sp>
        <p:nvSpPr>
          <p:cNvPr id="258" name="Google Shape;258;p31"/>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59" name="Google Shape;259;p31"/>
          <p:cNvPicPr preferRelativeResize="0"/>
          <p:nvPr/>
        </p:nvPicPr>
        <p:blipFill rotWithShape="1">
          <a:blip r:embed="rId3">
            <a:alphaModFix/>
          </a:blip>
          <a:srcRect b="2506" l="13067" r="14416" t="47751"/>
          <a:stretch/>
        </p:blipFill>
        <p:spPr>
          <a:xfrm>
            <a:off x="3481776" y="627075"/>
            <a:ext cx="5143499" cy="37173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ctrTitle"/>
          </p:nvPr>
        </p:nvSpPr>
        <p:spPr>
          <a:xfrm rot="941">
            <a:off x="205500" y="69150"/>
            <a:ext cx="3288000" cy="4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Visualizing correlations of Fetal Health Data and emerging</a:t>
            </a:r>
            <a:endParaRPr sz="3700"/>
          </a:p>
          <a:p>
            <a:pPr indent="0" lvl="0" marL="0" rtl="0" algn="l">
              <a:spcBef>
                <a:spcPts val="0"/>
              </a:spcBef>
              <a:spcAft>
                <a:spcPts val="0"/>
              </a:spcAft>
              <a:buNone/>
            </a:pPr>
            <a:r>
              <a:rPr lang="en" sz="3700"/>
              <a:t>Fetal Health Predictors</a:t>
            </a:r>
            <a:endParaRPr sz="3700"/>
          </a:p>
        </p:txBody>
      </p:sp>
      <p:sp>
        <p:nvSpPr>
          <p:cNvPr id="265" name="Google Shape;265;p3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6" name="Google Shape;266;p32"/>
          <p:cNvPicPr preferRelativeResize="0"/>
          <p:nvPr/>
        </p:nvPicPr>
        <p:blipFill>
          <a:blip r:embed="rId3">
            <a:alphaModFix/>
          </a:blip>
          <a:stretch>
            <a:fillRect/>
          </a:stretch>
        </p:blipFill>
        <p:spPr>
          <a:xfrm>
            <a:off x="3324161" y="-7500"/>
            <a:ext cx="581982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6" type="title"/>
          </p:nvPr>
        </p:nvSpPr>
        <p:spPr>
          <a:xfrm>
            <a:off x="3187650" y="356125"/>
            <a:ext cx="4499400" cy="93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Machine Learning Trials</a:t>
            </a:r>
            <a:endParaRPr/>
          </a:p>
        </p:txBody>
      </p:sp>
      <p:sp>
        <p:nvSpPr>
          <p:cNvPr id="272" name="Google Shape;272;p33"/>
          <p:cNvSpPr/>
          <p:nvPr/>
        </p:nvSpPr>
        <p:spPr>
          <a:xfrm>
            <a:off x="-1186725" y="807709"/>
            <a:ext cx="5512500" cy="5512500"/>
          </a:xfrm>
          <a:prstGeom prst="ellipse">
            <a:avLst/>
          </a:prstGeom>
          <a:solidFill>
            <a:srgbClr val="EE8C94">
              <a:alpha val="6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108125" y="2036930"/>
            <a:ext cx="3355500" cy="3355500"/>
          </a:xfrm>
          <a:prstGeom prst="ellipse">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842850" y="2933600"/>
            <a:ext cx="1453500" cy="1453500"/>
          </a:xfrm>
          <a:prstGeom prst="ellipse">
            <a:avLst/>
          </a:prstGeom>
          <a:solidFill>
            <a:srgbClr val="F2D9CF">
              <a:alpha val="70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txBox="1"/>
          <p:nvPr>
            <p:ph idx="4" type="ctrTitle"/>
          </p:nvPr>
        </p:nvSpPr>
        <p:spPr>
          <a:xfrm flipH="1">
            <a:off x="4939300" y="2230125"/>
            <a:ext cx="3290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 Nearest Neighbors Classifier</a:t>
            </a:r>
            <a:endParaRPr>
              <a:solidFill>
                <a:schemeClr val="dk1"/>
              </a:solidFill>
            </a:endParaRPr>
          </a:p>
        </p:txBody>
      </p:sp>
      <p:sp>
        <p:nvSpPr>
          <p:cNvPr id="276" name="Google Shape;276;p33"/>
          <p:cNvSpPr txBox="1"/>
          <p:nvPr>
            <p:ph idx="1" type="subTitle"/>
          </p:nvPr>
        </p:nvSpPr>
        <p:spPr>
          <a:xfrm flipH="1">
            <a:off x="4329725" y="1498175"/>
            <a:ext cx="35232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 Validity </a:t>
            </a:r>
            <a:endParaRPr/>
          </a:p>
        </p:txBody>
      </p:sp>
      <p:sp>
        <p:nvSpPr>
          <p:cNvPr id="277" name="Google Shape;277;p33"/>
          <p:cNvSpPr txBox="1"/>
          <p:nvPr>
            <p:ph idx="5" type="subTitle"/>
          </p:nvPr>
        </p:nvSpPr>
        <p:spPr>
          <a:xfrm flipH="1">
            <a:off x="4939250" y="2645550"/>
            <a:ext cx="32217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76% Validity </a:t>
            </a:r>
            <a:endParaRPr/>
          </a:p>
        </p:txBody>
      </p:sp>
      <p:sp>
        <p:nvSpPr>
          <p:cNvPr id="278" name="Google Shape;278;p33"/>
          <p:cNvSpPr txBox="1"/>
          <p:nvPr>
            <p:ph type="ctrTitle"/>
          </p:nvPr>
        </p:nvSpPr>
        <p:spPr>
          <a:xfrm flipH="1">
            <a:off x="4329675" y="1082800"/>
            <a:ext cx="3523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Light Gradient Boosting Model</a:t>
            </a:r>
            <a:endParaRPr>
              <a:solidFill>
                <a:schemeClr val="dk1"/>
              </a:solidFill>
            </a:endParaRPr>
          </a:p>
        </p:txBody>
      </p:sp>
      <p:sp>
        <p:nvSpPr>
          <p:cNvPr id="279" name="Google Shape;279;p33"/>
          <p:cNvSpPr txBox="1"/>
          <p:nvPr>
            <p:ph idx="3" type="subTitle"/>
          </p:nvPr>
        </p:nvSpPr>
        <p:spPr>
          <a:xfrm flipH="1">
            <a:off x="5413018" y="3698256"/>
            <a:ext cx="24399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82% Validity </a:t>
            </a:r>
            <a:endParaRPr/>
          </a:p>
        </p:txBody>
      </p:sp>
      <p:sp>
        <p:nvSpPr>
          <p:cNvPr id="280" name="Google Shape;280;p33"/>
          <p:cNvSpPr txBox="1"/>
          <p:nvPr>
            <p:ph idx="2" type="ctrTitle"/>
          </p:nvPr>
        </p:nvSpPr>
        <p:spPr>
          <a:xfrm flipH="1">
            <a:off x="5412999" y="3290575"/>
            <a:ext cx="3011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Classifier </a:t>
            </a:r>
            <a:endParaRPr>
              <a:solidFill>
                <a:schemeClr val="dk1"/>
              </a:solidFill>
            </a:endParaRPr>
          </a:p>
        </p:txBody>
      </p:sp>
      <p:sp>
        <p:nvSpPr>
          <p:cNvPr id="281" name="Google Shape;281;p33"/>
          <p:cNvSpPr txBox="1"/>
          <p:nvPr>
            <p:ph type="ctrTitle"/>
          </p:nvPr>
        </p:nvSpPr>
        <p:spPr>
          <a:xfrm flipH="1">
            <a:off x="1210213" y="1229309"/>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01</a:t>
            </a:r>
            <a:endParaRPr sz="3000">
              <a:solidFill>
                <a:schemeClr val="lt1"/>
              </a:solidFill>
            </a:endParaRPr>
          </a:p>
        </p:txBody>
      </p:sp>
      <p:sp>
        <p:nvSpPr>
          <p:cNvPr id="282" name="Google Shape;282;p33"/>
          <p:cNvSpPr txBox="1"/>
          <p:nvPr>
            <p:ph type="ctrTitle"/>
          </p:nvPr>
        </p:nvSpPr>
        <p:spPr>
          <a:xfrm flipH="1">
            <a:off x="1210213" y="228443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02</a:t>
            </a:r>
            <a:endParaRPr sz="3000">
              <a:solidFill>
                <a:schemeClr val="lt1"/>
              </a:solidFill>
            </a:endParaRPr>
          </a:p>
        </p:txBody>
      </p:sp>
      <p:sp>
        <p:nvSpPr>
          <p:cNvPr id="283" name="Google Shape;283;p33"/>
          <p:cNvSpPr txBox="1"/>
          <p:nvPr>
            <p:ph type="ctrTitle"/>
          </p:nvPr>
        </p:nvSpPr>
        <p:spPr>
          <a:xfrm flipH="1">
            <a:off x="1210213" y="3371450"/>
            <a:ext cx="7092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lt1"/>
                </a:solidFill>
              </a:rPr>
              <a:t>03</a:t>
            </a:r>
            <a:endParaRPr sz="3000">
              <a:solidFill>
                <a:schemeClr val="lt1"/>
              </a:solidFill>
            </a:endParaRPr>
          </a:p>
        </p:txBody>
      </p:sp>
      <p:cxnSp>
        <p:nvCxnSpPr>
          <p:cNvPr id="284" name="Google Shape;284;p33"/>
          <p:cNvCxnSpPr/>
          <p:nvPr/>
        </p:nvCxnSpPr>
        <p:spPr>
          <a:xfrm>
            <a:off x="2014663" y="1489675"/>
            <a:ext cx="2214900" cy="0"/>
          </a:xfrm>
          <a:prstGeom prst="straightConnector1">
            <a:avLst/>
          </a:prstGeom>
          <a:noFill/>
          <a:ln cap="flat" cmpd="sng" w="19050">
            <a:solidFill>
              <a:schemeClr val="accent2"/>
            </a:solidFill>
            <a:prstDash val="solid"/>
            <a:round/>
            <a:headEnd len="med" w="med" type="none"/>
            <a:tailEnd len="med" w="med" type="none"/>
          </a:ln>
        </p:spPr>
      </p:cxnSp>
      <p:cxnSp>
        <p:nvCxnSpPr>
          <p:cNvPr id="285" name="Google Shape;285;p33"/>
          <p:cNvCxnSpPr/>
          <p:nvPr/>
        </p:nvCxnSpPr>
        <p:spPr>
          <a:xfrm>
            <a:off x="2014663" y="2571750"/>
            <a:ext cx="2843100" cy="0"/>
          </a:xfrm>
          <a:prstGeom prst="straightConnector1">
            <a:avLst/>
          </a:prstGeom>
          <a:noFill/>
          <a:ln cap="flat" cmpd="sng" w="19050">
            <a:solidFill>
              <a:schemeClr val="accent2"/>
            </a:solidFill>
            <a:prstDash val="solid"/>
            <a:round/>
            <a:headEnd len="med" w="med" type="none"/>
            <a:tailEnd len="med" w="med" type="none"/>
          </a:ln>
        </p:spPr>
      </p:cxnSp>
      <p:cxnSp>
        <p:nvCxnSpPr>
          <p:cNvPr id="286" name="Google Shape;286;p33"/>
          <p:cNvCxnSpPr/>
          <p:nvPr/>
        </p:nvCxnSpPr>
        <p:spPr>
          <a:xfrm>
            <a:off x="2014663" y="3660350"/>
            <a:ext cx="3290700" cy="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grpSp>
        <p:nvGrpSpPr>
          <p:cNvPr id="292" name="Google Shape;292;p34"/>
          <p:cNvGrpSpPr/>
          <p:nvPr/>
        </p:nvGrpSpPr>
        <p:grpSpPr>
          <a:xfrm rot="10800000">
            <a:off x="4308550" y="2000321"/>
            <a:ext cx="3393600" cy="2626225"/>
            <a:chOff x="1528725" y="1395875"/>
            <a:chExt cx="3393600" cy="2626225"/>
          </a:xfrm>
        </p:grpSpPr>
        <p:sp>
          <p:nvSpPr>
            <p:cNvPr id="293" name="Google Shape;293;p34"/>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4"/>
          <p:cNvGrpSpPr/>
          <p:nvPr/>
        </p:nvGrpSpPr>
        <p:grpSpPr>
          <a:xfrm>
            <a:off x="1528725" y="1395875"/>
            <a:ext cx="3393600" cy="2626225"/>
            <a:chOff x="1528725" y="1395875"/>
            <a:chExt cx="3393600" cy="2626225"/>
          </a:xfrm>
        </p:grpSpPr>
        <p:sp>
          <p:nvSpPr>
            <p:cNvPr id="296" name="Google Shape;296;p34"/>
            <p:cNvSpPr/>
            <p:nvPr/>
          </p:nvSpPr>
          <p:spPr>
            <a:xfrm>
              <a:off x="1750000" y="1395875"/>
              <a:ext cx="2875500" cy="243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1528725" y="1800300"/>
              <a:ext cx="3393600" cy="222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4"/>
          <p:cNvSpPr/>
          <p:nvPr/>
        </p:nvSpPr>
        <p:spPr>
          <a:xfrm>
            <a:off x="6343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3529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715200" y="1791525"/>
            <a:ext cx="2085600" cy="2438100"/>
          </a:xfrm>
          <a:prstGeom prst="roundRect">
            <a:avLst>
              <a:gd fmla="val 16667" name="adj"/>
            </a:avLst>
          </a:prstGeom>
          <a:solidFill>
            <a:srgbClr val="AED7E8">
              <a:alpha val="73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txBox="1"/>
          <p:nvPr>
            <p:ph idx="2" type="ctrTitle"/>
          </p:nvPr>
        </p:nvSpPr>
        <p:spPr>
          <a:xfrm flipH="1">
            <a:off x="1130106" y="3251339"/>
            <a:ext cx="156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Improved Machine Learning Algorithm</a:t>
            </a:r>
            <a:endParaRPr/>
          </a:p>
        </p:txBody>
      </p:sp>
      <p:sp>
        <p:nvSpPr>
          <p:cNvPr id="302" name="Google Shape;302;p34"/>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4"/>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34"/>
          <p:cNvSpPr txBox="1"/>
          <p:nvPr>
            <p:ph type="ctrTitle"/>
          </p:nvPr>
        </p:nvSpPr>
        <p:spPr>
          <a:xfrm flipH="1">
            <a:off x="6605688" y="3022739"/>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 in Health Care Network</a:t>
            </a:r>
            <a:endParaRPr/>
          </a:p>
        </p:txBody>
      </p:sp>
      <p:sp>
        <p:nvSpPr>
          <p:cNvPr id="305" name="Google Shape;305;p34"/>
          <p:cNvSpPr txBox="1"/>
          <p:nvPr>
            <p:ph idx="4" type="ctrTitle"/>
          </p:nvPr>
        </p:nvSpPr>
        <p:spPr>
          <a:xfrm flipH="1">
            <a:off x="3664356" y="3292439"/>
            <a:ext cx="1815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Develop Automated Analysis </a:t>
            </a:r>
            <a:endParaRPr/>
          </a:p>
          <a:p>
            <a:pPr indent="0" lvl="0" marL="0" rtl="0" algn="ctr">
              <a:spcBef>
                <a:spcPts val="0"/>
              </a:spcBef>
              <a:spcAft>
                <a:spcPts val="0"/>
              </a:spcAft>
              <a:buNone/>
            </a:pPr>
            <a:r>
              <a:rPr lang="en"/>
              <a:t>Program </a:t>
            </a:r>
            <a:endParaRPr/>
          </a:p>
        </p:txBody>
      </p:sp>
      <p:sp>
        <p:nvSpPr>
          <p:cNvPr id="306" name="Google Shape;306;p34"/>
          <p:cNvSpPr txBox="1"/>
          <p:nvPr>
            <p:ph idx="2" type="ctrTitle"/>
          </p:nvPr>
        </p:nvSpPr>
        <p:spPr>
          <a:xfrm flipH="1">
            <a:off x="977706" y="20224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01</a:t>
            </a:r>
            <a:endParaRPr sz="4800">
              <a:solidFill>
                <a:schemeClr val="lt1"/>
              </a:solidFill>
            </a:endParaRPr>
          </a:p>
        </p:txBody>
      </p:sp>
      <p:sp>
        <p:nvSpPr>
          <p:cNvPr id="307" name="Google Shape;307;p34"/>
          <p:cNvSpPr txBox="1"/>
          <p:nvPr>
            <p:ph idx="2" type="ctrTitle"/>
          </p:nvPr>
        </p:nvSpPr>
        <p:spPr>
          <a:xfrm flipH="1">
            <a:off x="3791706" y="20224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02</a:t>
            </a:r>
            <a:endParaRPr sz="4800">
              <a:solidFill>
                <a:schemeClr val="lt1"/>
              </a:solidFill>
            </a:endParaRPr>
          </a:p>
        </p:txBody>
      </p:sp>
      <p:sp>
        <p:nvSpPr>
          <p:cNvPr id="308" name="Google Shape;308;p34"/>
          <p:cNvSpPr txBox="1"/>
          <p:nvPr>
            <p:ph idx="2" type="ctrTitle"/>
          </p:nvPr>
        </p:nvSpPr>
        <p:spPr>
          <a:xfrm flipH="1">
            <a:off x="6605706" y="194625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lt1"/>
                </a:solidFill>
              </a:rPr>
              <a:t>03</a:t>
            </a:r>
            <a:endParaRPr sz="4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