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b="def" i="def"/>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b="def" i="def"/>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b="def" i="def"/>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En este TFM se va a tratar de ver el gran potencial que tiene una de las tendencias que está comenzando a expandirse en el mundo de las tecnologías, como es el caso del IoT, llamado en español el internet de las cosas.</a:t>
            </a:r>
          </a:p>
          <a:p>
            <a:pPr/>
            <a:r>
              <a:t>Este término se refiere a la interconexión de los dispositivos físicos como vehículos, edificios, etc. embebidos en con electrónica, software y conexión a internet, de forma que permitan la recolección de datos. Con esto se permite que los ordenadores interactúen con elementos de la vida real y ganen independencia de los seres humanos.</a:t>
            </a:r>
          </a:p>
          <a:p>
            <a:pPr/>
          </a:p>
          <a:p>
            <a:pPr/>
            <a:r>
              <a:t>Aunque todos los avances comentados anteriormente van a ser un gran impacto en cuanto a la industria y a la investigación, no va a ser menos para los entornos domésticos, puesto que permite automatizar una gran variedad de funciones en nuestros hogares.</a:t>
            </a:r>
          </a:p>
          <a:p>
            <a:pPr/>
            <a:r>
              <a:t>Un elemento muy importante en nuestras vidas son los smartphones, pues tenemos en nuestras manos un dispositivo con muchos sensores y conectividad a Internet. De forma que puede servirnos como la ventana a conocer todos los datos que nos rodean en nuestro hogar.</a:t>
            </a:r>
          </a:p>
          <a:p>
            <a:pPr/>
            <a:r>
              <a:t>Otra de las razones que han sido fundamentales en este auge es la miniaturización de tecnología, que nos permite tener un dispositivo “Inteligente” en cualquier parte que nosotros imaginemos. como pueden ser los microordenadores.</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Aquí podemos ve el diagrama de flujo de la primera toma de decisiones. </a:t>
            </a:r>
          </a:p>
          <a:p>
            <a:pPr/>
          </a:p>
          <a:p>
            <a:pPr/>
            <a:r>
              <a:t>El primer inicio de la aplicación, nos va a pedir que se introduzca la configuración inicial del sistema. En el que tendremos que introducir la contraseña de administrador y la de usuario, este usuario será automáticamente registrado como administrador.</a:t>
            </a:r>
          </a:p>
          <a:p>
            <a:pPr/>
          </a:p>
          <a:p>
            <a:pPr/>
            <a:r>
              <a:t>Una vez configurada la aplicación, cuando se envía un mensaje, la primera premisa que tenemos es el ser un usuario del sistema, si no se cumple esto seremos expulsados directamente. </a:t>
            </a:r>
          </a:p>
          <a:p>
            <a:pPr/>
            <a:r>
              <a:t>En caso de ser usuarios, se evaluará si se ha emitido una acción, que es un mensaje que un slash delante. Si es una acción, se evaluará si es una acción de usuario o de administrador y se actuará en consecuencia a la acción emitida como podemos ver en la imagen de la derecha, se puede ver que algunas acciones cambian la variable estado actual, como es el caso de la acción password. Esto nos va a servir para poder introducir parámetros. </a:t>
            </a:r>
          </a:p>
          <a:p>
            <a:pPr/>
            <a:r>
              <a:t>Si no es una acción válida obtendremos un mensaje de error.</a:t>
            </a:r>
          </a:p>
          <a:p>
            <a:pPr/>
            <a:r>
              <a:t>Si el mensaje recibido no es una acción, se evaluará la variable estado actual de ese usuario, la cual se ha ido actualizando dependiendo de las acciones realizadas y se actuará en consecuencia a su valor. Si la variable estado actual es null, se enviará un mensaje de error.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Vamos a ver como se gestionan los diferentes tipos de usuarios del sistema y cuales son las posibilidades de cada uno.</a:t>
            </a:r>
          </a:p>
          <a:p>
            <a:pPr/>
            <a:r>
              <a:t>En telegram, cada usuario se identifica por un ID único que se asigna automáticamente en el momento del registro de la aplicación y por un alias que se lo asigna el propio usuario. La comunicación se puede realizar mediante cualquiera de estos dos identificadores, pero hemos optado por usar el ID pues este identificador lo tienen todos los usuarios.</a:t>
            </a:r>
          </a:p>
          <a:p>
            <a:pPr/>
            <a:r>
              <a:t>Los usuarios se almacenan en una variable llamada users. En esta imagen podemos ver la estructura y ahora vamos a comentar cada propiedad.</a:t>
            </a:r>
          </a:p>
          <a:p>
            <a:pPr marL="294105" indent="-294105">
              <a:buClr>
                <a:srgbClr val="5C86B9"/>
              </a:buClr>
              <a:buSzPct val="70000"/>
              <a:buFont typeface="Zapf Dingbats"/>
              <a:buChar char="-"/>
            </a:pPr>
            <a:r>
              <a:t>El alias y el ID comentados anteriormente.</a:t>
            </a:r>
          </a:p>
          <a:p>
            <a:pPr marL="294105" indent="-294105">
              <a:buClr>
                <a:srgbClr val="5C86B9"/>
              </a:buClr>
              <a:buSzPct val="70000"/>
              <a:buFont typeface="Zapf Dingbats"/>
              <a:buChar char="-"/>
            </a:pPr>
            <a:r>
              <a:t>Nombre, lo establece el usuario en la configuración y el sistema lo usará para nombrarlo.</a:t>
            </a:r>
          </a:p>
          <a:p>
            <a:pPr marL="294105" indent="-294105">
              <a:buClr>
                <a:srgbClr val="5C86B9"/>
              </a:buClr>
              <a:buSzPct val="70000"/>
              <a:buFont typeface="Zapf Dingbats"/>
              <a:buChar char="-"/>
            </a:pPr>
            <a:r>
              <a:t>MAC, se almacena la MAC del usuario para el control de presencia.</a:t>
            </a:r>
          </a:p>
          <a:p>
            <a:pPr marL="294105" indent="-294105">
              <a:buClr>
                <a:srgbClr val="5C86B9"/>
              </a:buClr>
              <a:buSzPct val="70000"/>
              <a:buFont typeface="Zapf Dingbats"/>
              <a:buChar char="-"/>
            </a:pPr>
            <a:r>
              <a:t>Registrado y admin registrado, cuando el usuario introduza la contraseña, en este campo se registra la hora y cuando pase el tiempo indicado por el administrador, el usuario tendrá que volver a introducir la contraseña. Una marca el registro como usuario y el otro como administrador.</a:t>
            </a:r>
          </a:p>
          <a:p>
            <a:pPr marL="294105" indent="-294105">
              <a:buClr>
                <a:srgbClr val="5C86B9"/>
              </a:buClr>
              <a:buSzPct val="70000"/>
              <a:buFont typeface="Zapf Dingbats"/>
              <a:buChar char="-"/>
            </a:pPr>
            <a:r>
              <a:t>Estado actual, es la variable que comentamos en el apartador anterior que nos sirve para tener interacción con el sistema. Esta propiedad cuenta con dos variables, acción que identifica qué está haciendo y estado que nos sirve internamente para saber qué pedirle.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Un apartado importante sería la seguridad, no podemos permitir que cualquier persona externa conecte a nuestro sistema.</a:t>
            </a:r>
          </a:p>
          <a:p>
            <a:pPr/>
          </a:p>
          <a:p>
            <a:pPr/>
            <a:r>
              <a:t>Encontramos un problema a la hora de introducir la contraseña y es que desde nuestra aplicación no podemos editar mensajes del usuario, por lo que cuando éste introduzca la contraseña ésta se quedará visible en el chat a no ser que el usuario la borre manualmente. Para esto se ha diseñado un sistema en el que se mostrará una key aleatoria al usuario y éste tendrá que sumar cada dígito al de la contraseña. Por lo que el usuario enviará un número aleatorio al sistema. La key podrá el usuario editarla mediante un botón de editar, pero si esto no se realiza, a los 5 minutos se editará automáticamente.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Para la detección de presencia nos hemos basado  en el protocolo ARP. </a:t>
            </a:r>
          </a:p>
          <a:p>
            <a:pPr/>
            <a:r>
              <a:t>Cada usuario será identificado por la MAC de su smartphone, tomamos de base los smartphone sabiendo que hoy en día es algo que podemos decir indespensable en nuestro día a día.</a:t>
            </a:r>
          </a:p>
          <a:p>
            <a:pPr/>
            <a:r>
              <a:t>Con este sistema cuando nos conectemos o desconectemos de la red quedará registrado en un fichero CSV que se creará diariamente, a estos ficheros sólo tendrán acceso los administradores del sistema.</a:t>
            </a:r>
          </a:p>
          <a:p>
            <a:pPr/>
          </a:p>
          <a:p>
            <a:pPr/>
            <a:r>
              <a:t>La forma en la que se obtiene la MAC de usuario es mediante un servidor en nuestra red local, el usuario enviará el comando para capturar su MAC y accederá a este servidor. Cabe recordar que mediante el bot no se establece conexión directa con el usuario, por lo que hay que usar algún método para interceptar la IP del usuario.</a:t>
            </a:r>
          </a:p>
          <a:p>
            <a:pPr/>
          </a:p>
          <a:p>
            <a:pPr/>
            <a:r>
              <a:t>Una vez se ha almacenado la IP del usuario, en el siguiente reconocimiento que se haga de la red, se identificará la MAC de usuario.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Mediante los mensajes de voz integrados en Telegram, un altavoz y una cámara, se ha desarrollado un sistema de portero automático por control remoto.</a:t>
            </a:r>
          </a:p>
          <a:p>
            <a:pPr/>
          </a:p>
          <a:p>
            <a:pPr/>
            <a:r>
              <a:t>Una vez que se llame al timbre, uno de los GPIO de la raspberry Pi emitirá un evento que iniciará una captura de la cámara, esta captura se enviará a todos los usuarios del sistema. </a:t>
            </a:r>
          </a:p>
          <a:p>
            <a:pPr/>
            <a:r>
              <a:t>Para poder responderle a quien llama, el usuario del sistema puede puede enviar un mensaje de voz mediante telegram y éste se reproducirá por un altavoz colocado en el portero automático.</a:t>
            </a:r>
          </a:p>
          <a:p>
            <a:pPr/>
          </a:p>
          <a:p>
            <a:pPr/>
            <a:r>
              <a:t>Este mensaje de voz se almacena en el servidor de telegram, lo que nosotros recibimos en la aplicación es el id de este archivo en el servidor, por lo que tenemos que descargar ese archivo mediante uno de los métodos preparados para ello en el módulo que estamos usando.</a:t>
            </a:r>
          </a:p>
          <a:p>
            <a:pPr/>
            <a:r>
              <a:t>El fichero que descargamos se encuentra en formato ogg codificado en formato opus. Para reproducir esto hay que convertir el archivo primero a formato wav y luego se podrá reproducir mediante el SSOO.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Para el control de los sensores y actuadores se van a usar los GPIOs de la Raspberry Pi, aunque también es posible encontrar elementos controlados por USB.</a:t>
            </a:r>
          </a:p>
          <a:p>
            <a:pPr/>
          </a:p>
          <a:p>
            <a:pPr/>
            <a:r>
              <a:t>Para el control de los GPIOs se usará un módulo de NodeJS llamado rpi-gpio, con el que tendremos métodos para configurar, escribir, leer y escuchar eventos de cambios en los GPIOs. </a:t>
            </a:r>
          </a:p>
          <a:p>
            <a:pPr/>
            <a:r>
              <a:t>Los sensores y actuadores a incluir dependerá de las peticiones de los clientes, ya que los GPIOs son muy polivalentes en cuanto a funcionalidad. Por lo que se dejarán funciones preparadas para trabajar con los siguientes elementos.</a:t>
            </a:r>
          </a:p>
          <a:p>
            <a:pPr/>
          </a:p>
          <a:p>
            <a:pPr marL="294105" indent="-294105">
              <a:buClr>
                <a:srgbClr val="5C86B9"/>
              </a:buClr>
              <a:buSzPct val="70000"/>
              <a:buFont typeface="Zapf Dingbats"/>
              <a:buChar char="-"/>
            </a:pPr>
            <a:r>
              <a:t>Luces: Un funcionamiento sencillo como es el apagar y encender las luces.</a:t>
            </a:r>
          </a:p>
          <a:p>
            <a:pPr marL="294105" indent="-294105">
              <a:buClr>
                <a:srgbClr val="5C86B9"/>
              </a:buClr>
              <a:buSzPct val="70000"/>
              <a:buFont typeface="Zapf Dingbats"/>
              <a:buChar char="-"/>
            </a:pPr>
            <a:r>
              <a:t>Climatización, al igual que con las luces, se podrá apagar y encender.</a:t>
            </a:r>
          </a:p>
          <a:p>
            <a:pPr marL="294105" indent="-294105">
              <a:buClr>
                <a:srgbClr val="5C86B9"/>
              </a:buClr>
              <a:buSzPct val="70000"/>
              <a:buFont typeface="Zapf Dingbats"/>
              <a:buChar char="-"/>
            </a:pPr>
            <a:r>
              <a:t>Toldos y persianas, controlaremos la posición inicial y final mediante finales de carrera, por lo que se calibrará el sistema midiendo el tiempo que tarda desde la posición inicial a la final. Por lo que teniendo este dato se pueden hacer aproximaciones de posiciones intermedias.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Elcontrol de temperatura se va a realizar mediante el API del servicio online openweathermap. Cada hora se ejecutará un método en nuestro sistema que hará una petición a este servicio y dependiendo de la configuración de los sensores y actuadores se realizarán una serie de evaluaciones para ajustar nuestro hogar según las condiciones y la temperatura del momento.</a:t>
            </a:r>
          </a:p>
          <a:p>
            <a:pPr/>
          </a:p>
          <a:p>
            <a:pPr/>
            <a:r>
              <a:t>Nuestro sistema necesita tener las coordenadas de sus ubucación, por lo que cuando se realiza la configuraciónn inicial, se nos pedirá que enviemos la ubicación en la que se encuentra el sistema. El sistema recibirá la ubicación y almacenará las coordenadas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La alarma contará con sensores de apertura de puertas y ventanas para la detección y una señal acústica para indicar presencia  dentro del hogar.</a:t>
            </a:r>
          </a:p>
          <a:p>
            <a:pPr/>
            <a:r>
              <a:t>El proceso de activar y desactivar la alarma será siempre manual, aunque el sistema de detección de presencia servirá de asistente, de forma que cuando no haya nadie en casa enviará a todos los administradores un mensaje avisando de la desprotección del hogar.</a:t>
            </a:r>
          </a:p>
          <a:p>
            <a:pPr/>
          </a:p>
          <a:p>
            <a:pPr/>
            <a:r>
              <a:t>Todos los usuarios tienen permiso para activar y desactivar la alarma, pero aunque esté registrado tendrá que insertar la contraseña para que la acción tenga efecto.</a:t>
            </a:r>
          </a:p>
          <a:p>
            <a:pPr/>
          </a:p>
          <a:p>
            <a:pPr/>
            <a:r>
              <a:t>Si la alarma está activa y se detecta presencia, el usuario tiene un margen de 15 segundos para desactivar la alarma.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Vamos a ver como se almacenan los datos de forma permanente. La cantidad de información que vamos a manejar es mínima, por lo que no tiene sentido usar una base de datos. Por lo que se opta por almacenar las opciones en un fichero CSV, de esta forma se implementa la lectura y escritura de este tipo de archivos para poder manejarlos para configurar el sistema, añadir usuarios en lotes.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pPr/>
          </a:p>
          <a:p>
            <a:pPr/>
            <a:r>
              <a:t>Estos módulos se han probado sobre la Raspberry Pi en la que va a correr nuestra aplicación y sobre un sistema Debian virtual izado en un MacBook Pro.</a:t>
            </a:r>
          </a:p>
          <a:p>
            <a:pPr/>
          </a:p>
          <a:p>
            <a:pPr/>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En el presenta TFM se van a buscar unos objetivos buscando una relación entre el IoT y el entorno doméstico.</a:t>
            </a:r>
          </a:p>
          <a:p>
            <a:p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Aquí vemos el tiempo que tarda en realizarse el protocolo ARP. Vemos que son tiempos altos, pero son aceptables dentro de la funcionalidad que nosotros buscamos.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Estos tiempos son tomados desde que se empieza a tomar la foto hasta que ésta se almacena en nuestro disco duro. Pues es necesario almacenar la foto para poder enviarla desde nuestro módulo.</a:t>
            </a:r>
          </a:p>
          <a:p>
            <a:pPr/>
            <a:r>
              <a:t>Se ha medido la velocidad con dos módulos diferentes y se puede ver como no influye el módulo en los tiempos, por lo que usaremos cualquiera de ellos. </a:t>
            </a:r>
          </a:p>
          <a:p>
            <a:pPr/>
            <a:r>
              <a:t>Por otro lado, estos datos son tomados con una webcam antigua, por lo que habría que realizar pruebas con otro tipo de webcam y ver que tipo de influencia tiene.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Estos son los datos de la recepción y reproducción de audio. Pero bien es cierto que estos datos son muy subjetivos pues depende	de la duración del audio, también hay que incluir el tiempo de subida del audio que es algo que no podemos medir y también de la velocidad de descarga de la red doméstica.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Aquí podemos ver el los tiempos de la petición y tratamiento de datos meteorológicos.</a:t>
            </a:r>
          </a:p>
          <a:p>
            <a:pPr/>
          </a:p>
          <a:p>
            <a:pPr/>
            <a:r>
              <a:t>Como conclusión a estas pruebas de rendimiento podemos decir que se ve que hay una diferencia sustancial entre ambas máquinas algo que es totalmente obvio viendo las grandísimas diferencias que hay entre ambas máquinas. Pero los tiempos obtenidos por nuestra Raspberry Pi son asumibles, de igual forma que vemos que no los tiempos no son proporcionales a la potencia de la máquina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En esta tabla podemos ver los costes fijos totales que tendríamos por dispositivo.</a:t>
            </a:r>
          </a:p>
          <a:p>
            <a:pPr/>
          </a:p>
          <a:p>
            <a:pPr/>
            <a:r>
              <a:t>A esto habría que sumarle las 300 horas de desarrollo a un precio de 30€/h, que daría un coste total de desarrollo de 9000€ por lo que si repartimos estas horas entre los primeros 100 dispositivos, tendríamos un coste total del 185€ por dispositivo.</a:t>
            </a:r>
          </a:p>
          <a:p>
            <a:pPr/>
          </a:p>
          <a:p>
            <a:pPr/>
            <a:r>
              <a:t>A esto habría que sumar los módulos supletorios que el cliente requiera y su instalación.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Se han podido ver diferentes deficiencias en este sistema durante el desarrollo y por ello se proponen los siguientes desarrollos futuros:</a:t>
            </a:r>
          </a:p>
          <a:p>
            <a:p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Hemos visto como los objetivos iniciales planteados se han podido satisfacer positivamente.</a:t>
            </a:r>
          </a:p>
          <a:p>
            <a:pPr marL="294105" indent="-294105">
              <a:buClr>
                <a:srgbClr val="5C86B9"/>
              </a:buClr>
              <a:buSzPct val="70000"/>
              <a:buFont typeface="Zapf Dingbats"/>
              <a:buChar char="-"/>
            </a:pPr>
            <a:r>
              <a:t>En primer lugar hemos visto como la Raspberry Pi tiene algunas limitaciones pero cumple perfectamente con las exigencias que nosotros le pedimos.</a:t>
            </a:r>
          </a:p>
          <a:p>
            <a:pPr marL="294105" indent="-294105">
              <a:buClr>
                <a:srgbClr val="5C86B9"/>
              </a:buClr>
              <a:buSzPct val="70000"/>
              <a:buFont typeface="Zapf Dingbats"/>
              <a:buChar char="-"/>
            </a:pPr>
            <a:r>
              <a:t>Respecto al uso de NodeJS, hemos podido realizar todas las funciones que queríamos, consiguiendo grandes facilidades mediante el uso de módulos de terceros.</a:t>
            </a:r>
          </a:p>
          <a:p>
            <a:pPr marL="294105" indent="-294105">
              <a:buClr>
                <a:srgbClr val="5C86B9"/>
              </a:buClr>
              <a:buSzPct val="70000"/>
              <a:buFont typeface="Zapf Dingbats"/>
              <a:buChar char="-"/>
            </a:pPr>
            <a:r>
              <a:t>El control de presencia planteado se ha podido implementar en el sistema, aunque en el apartado de pruebas de rendimiento hemos visto que lleva un tiempo bastante alto el reconocimiento de la red, pero es un tiempo que podemos permitirnos.</a:t>
            </a:r>
          </a:p>
          <a:p>
            <a:pPr marL="294105" indent="-294105">
              <a:buClr>
                <a:srgbClr val="5C86B9"/>
              </a:buClr>
              <a:buSzPct val="70000"/>
              <a:buFont typeface="Zapf Dingbats"/>
              <a:buChar char="-"/>
            </a:pPr>
            <a:r>
              <a:t>Por último, el requisito final propuesto que era el control del sistema mediante una aplicación de mensajería se ha podido satisfacer mediante el Bot API de Telegram. Integrando un Bot en su cliente y haciendo la tarea de control muy intuitiva.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En la imagen podemos ver la arquitectura global del sistema, se puede ver como el usuario nunca tiene contacto directo con él. Pues la comunicación se establece siempre con el servidor de telegram de por medio.</a:t>
            </a:r>
          </a:p>
          <a:p>
            <a:pPr/>
            <a:r>
              <a:t>Una vez que el usuario envía un comando y la aplicación lo recibe, esto provoca un evento que envía la orden hacia la lógica de control, la cual actúa en consecuencia de su alrededor.</a:t>
            </a:r>
          </a:p>
          <a:p>
            <a:pPr/>
            <a:r>
              <a:t>De igual forma que el usuario envía comandos al sistema, el sistema enviará al usuario los diferentes dato que recoge por los diferentes sensores o servicios que se estén manejando en ese momento.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Ahora vamos a ver el punto más denso de la presentación que es como está desarrollado el sistema, siguiendo los puntos que vemos en esta diapositiva.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Telegram ofrece dos tipos de API, la Telegram API, que permite crear tu propio cliente de telegram y la Bot API, que nos permite es crear una aplicación dentro del cliente de telegram. En este TFM nos centramos en el Bot API.</a:t>
            </a:r>
          </a:p>
          <a:p>
            <a:pPr/>
          </a:p>
          <a:p>
            <a:pPr/>
            <a:r>
              <a:t>Con estos bots los usuarios pueden interactuar con estas aplicaciones mediante mensajes de texto, envío de ficheros, mensajes de voz, etc. Los cuales serán interpretados por nuestras aplicaciones</a:t>
            </a:r>
          </a:p>
          <a:p>
            <a:pPr/>
          </a:p>
          <a:p>
            <a:pPr/>
            <a:r>
              <a:t>Como ejemplo de bots podemos ver:</a:t>
            </a:r>
          </a:p>
          <a:p>
            <a:pPr/>
            <a:r>
              <a:t>- Notificaciones de noticias, un bot que envíe publicaciones de interés tan pronto como sean publicadas.</a:t>
            </a:r>
          </a:p>
          <a:p>
            <a:pPr marL="294105" indent="-294105">
              <a:buClr>
                <a:srgbClr val="5C86B9"/>
              </a:buClr>
              <a:buSzPct val="70000"/>
              <a:buFont typeface="Zapf Dingbats"/>
              <a:buChar char="-"/>
            </a:pPr>
            <a:r>
              <a:t>Integrar Telegram con otros servicios, los bots pueden incluirse en un chat y hacer peticiones a servicios externos como IMDB, Youtube, Wikipedia, etc.</a:t>
            </a:r>
          </a:p>
          <a:p>
            <a:pPr marL="294105" indent="-294105">
              <a:buClr>
                <a:srgbClr val="5C86B9"/>
              </a:buClr>
              <a:buSzPct val="70000"/>
              <a:buFont typeface="Zapf Dingbats"/>
              <a:buChar char="-"/>
            </a:pPr>
            <a:r>
              <a:t>Juegos, se pueden integrar contenido html5 y de esta forma incluir juegos.</a:t>
            </a:r>
          </a:p>
          <a:p>
            <a:pPr marL="294105" indent="-294105">
              <a:buClr>
                <a:srgbClr val="5C86B9"/>
              </a:buClr>
              <a:buSzPct val="70000"/>
              <a:buFont typeface="Zapf Dingbats"/>
              <a:buChar char="-"/>
            </a:pPr>
            <a:r>
              <a:t>Crear herramientas, tanto para usar de forma individual como en grupos como por ejemplo: predicciones meteorológicas, traducciones, votaciones,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¿Como funcionan los bots?</a:t>
            </a:r>
          </a:p>
          <a:p>
            <a:pPr/>
            <a:r>
              <a:t>Los usuarios pueden interactuar de dos formas con los bots:</a:t>
            </a:r>
          </a:p>
          <a:p>
            <a:pPr marL="294105" indent="-294105">
              <a:buClr>
                <a:srgbClr val="5C86B9"/>
              </a:buClr>
              <a:buSzPct val="70000"/>
              <a:buFont typeface="Zapf Dingbats"/>
              <a:buChar char="-"/>
            </a:pPr>
            <a:r>
              <a:t>Tratándolo como un usuario, podemos abrir un chat con él o agregarlo a un grupo y responderá cuando se introduzca un comando  registrado.</a:t>
            </a:r>
          </a:p>
          <a:p>
            <a:pPr marL="294105" indent="-294105">
              <a:buClr>
                <a:srgbClr val="5C86B9"/>
              </a:buClr>
              <a:buSzPct val="70000"/>
              <a:buFont typeface="Zapf Dingbats"/>
              <a:buChar char="-"/>
            </a:pPr>
            <a:r>
              <a:t>Ejecutándolo como una acción sobre el teclado, podemos introducir @nombredelbot seguido del comando, así podemos usar el bot en cualquier chat y sin necesidad de añadirlo.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Ahora vemos que se pueden identificar dos tipos de mensajes, los que envía el usuario hacia el bot y los que el bot envía hacia el usuario.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Vamos a ver el primer tipo:</a:t>
            </a:r>
          </a:p>
          <a:p>
            <a:pPr/>
            <a:r>
              <a:t>Este tipo de mensajes que nosotros vamos a recibir en nuestra aplicación, son representados por un objeto JSON, que tiene 3 campos principales cada uno representado por un nuevo JSON.</a:t>
            </a:r>
          </a:p>
          <a:p>
            <a:pPr marL="294105" indent="-294105">
              <a:buClr>
                <a:srgbClr val="5C86B9"/>
              </a:buClr>
              <a:buSzPct val="70000"/>
              <a:buFont typeface="Zapf Dingbats"/>
              <a:buChar char="-"/>
            </a:pPr>
            <a:r>
              <a:t>User, es el campo que contiene los datos del usuario que envía el mensaje. Podemos encontrar el ID, nombre, apellido y su alias.</a:t>
            </a:r>
          </a:p>
          <a:p>
            <a:pPr marL="294105" indent="-294105">
              <a:buClr>
                <a:srgbClr val="5C86B9"/>
              </a:buClr>
              <a:buSzPct val="70000"/>
              <a:buFont typeface="Zapf Dingbats"/>
              <a:buChar char="-"/>
            </a:pPr>
            <a:r>
              <a:t>Chat, contiene los datos del chat desde el que se envía el mensaje, esto es útil cuando el mensaje se envía por ejemplo desde un grupo. Encontramos el ID del chat, el tipo y su título.</a:t>
            </a:r>
          </a:p>
          <a:p>
            <a:pPr marL="294105" indent="-294105">
              <a:buClr>
                <a:srgbClr val="5C86B9"/>
              </a:buClr>
              <a:buSzPct val="70000"/>
              <a:buFont typeface="Zapf Dingbats"/>
              <a:buChar char="-"/>
            </a:pPr>
            <a:r>
              <a:t>Message, este es el campo que contiene los datos referentes al mensaje enviado. Decir que de estos campos se recibirán tan solo los que contenga información. Encontramos el id del mensaje, el id del emisor, la fecha de envío y a continuación tenemos el campo de interés que es el tipo de mensaje con su información.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Al igual que el usuario puede enviar mensajes de voz, texto, imágenes, etc. Nuestra aplicación puede también enviar este tipo de archivos, el Bot API viene preparado de forma que la única información de la que nosotros tenemos que preocuparnos es de tener el ID de donde lo queremos enviar y el qué queremos enviar. Todo lo demás es un proceso transparente al desarrollador.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Fecha</a:t>
            </a:r>
          </a:p>
        </p:txBody>
      </p:sp>
      <p:sp>
        <p:nvSpPr>
          <p:cNvPr id="16" name="Shape 16"/>
          <p:cNvSpPr/>
          <p:nvPr>
            <p:ph type="title"/>
          </p:nvPr>
        </p:nvSpPr>
        <p:spPr>
          <a:xfrm>
            <a:off x="355600" y="5905500"/>
            <a:ext cx="12293600" cy="2108200"/>
          </a:xfrm>
          <a:prstGeom prst="rect">
            <a:avLst/>
          </a:prstGeom>
        </p:spPr>
        <p:txBody>
          <a:bodyPr anchor="b"/>
          <a:lstStyle/>
          <a:p>
            <a:pPr/>
            <a:r>
              <a:t>Texto del título</a:t>
            </a:r>
          </a:p>
        </p:txBody>
      </p:sp>
      <p:sp>
        <p:nvSpPr>
          <p:cNvPr id="17" name="Shape 17"/>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18" name="Shape 18"/>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ita">
    <p:spTree>
      <p:nvGrpSpPr>
        <p:cNvPr id="1" name=""/>
        <p:cNvGrpSpPr/>
        <p:nvPr/>
      </p:nvGrpSpPr>
      <p:grpSpPr>
        <a:xfrm>
          <a:off x="0" y="0"/>
          <a:ext cx="0" cy="0"/>
          <a:chOff x="0" y="0"/>
          <a:chExt cx="0" cy="0"/>
        </a:xfrm>
      </p:grpSpPr>
      <p:sp>
        <p:nvSpPr>
          <p:cNvPr id="109" name="Shape 109"/>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pPr/>
            <a:r>
              <a:t>“Escribir una cita aquí” </a:t>
            </a:r>
          </a:p>
        </p:txBody>
      </p:sp>
      <p:sp>
        <p:nvSpPr>
          <p:cNvPr id="110" name="Shape 110"/>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i="1" sz="3000">
                <a:solidFill>
                  <a:srgbClr val="5C86B9"/>
                </a:solidFill>
              </a:defRPr>
            </a:lvl1pPr>
          </a:lstStyle>
          <a:p>
            <a:pPr/>
            <a:r>
              <a:t>– Juan López</a:t>
            </a:r>
          </a:p>
        </p:txBody>
      </p:sp>
      <p:sp>
        <p:nvSpPr>
          <p:cNvPr id="111" name="Shape 111"/>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Foto">
    <p:spTree>
      <p:nvGrpSpPr>
        <p:cNvPr id="1" name=""/>
        <p:cNvGrpSpPr/>
        <p:nvPr/>
      </p:nvGrpSpPr>
      <p:grpSpPr>
        <a:xfrm>
          <a:off x="0" y="0"/>
          <a:ext cx="0" cy="0"/>
          <a:chOff x="0" y="0"/>
          <a:chExt cx="0" cy="0"/>
        </a:xfrm>
      </p:grpSpPr>
      <p:sp>
        <p:nvSpPr>
          <p:cNvPr id="118" name="Shape 118"/>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9" name="Shape 119"/>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En blanco">
    <p:spTree>
      <p:nvGrpSpPr>
        <p:cNvPr id="1" name=""/>
        <p:cNvGrpSpPr/>
        <p:nvPr/>
      </p:nvGrpSpPr>
      <p:grpSpPr>
        <a:xfrm>
          <a:off x="0" y="0"/>
          <a:ext cx="0" cy="0"/>
          <a:chOff x="0" y="0"/>
          <a:chExt cx="0" cy="0"/>
        </a:xfrm>
      </p:grpSpPr>
      <p:sp>
        <p:nvSpPr>
          <p:cNvPr id="126" name="Shape 126"/>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i="1" sz="1800">
                <a:solidFill>
                  <a:srgbClr val="5C86B9"/>
                </a:solidFill>
              </a:defRPr>
            </a:lvl1pPr>
          </a:lstStyle>
          <a:p>
            <a:pPr/>
            <a:r>
              <a:t>Fecha</a:t>
            </a:r>
          </a:p>
        </p:txBody>
      </p:sp>
      <p:sp>
        <p:nvSpPr>
          <p:cNvPr id="28" name="Shape 28"/>
          <p:cNvSpPr/>
          <p:nvPr>
            <p:ph type="pic" idx="14"/>
          </p:nvPr>
        </p:nvSpPr>
        <p:spPr>
          <a:xfrm>
            <a:off x="368300" y="444500"/>
            <a:ext cx="12268200" cy="6324600"/>
          </a:xfrm>
          <a:prstGeom prst="rect">
            <a:avLst/>
          </a:prstGeom>
        </p:spPr>
        <p:txBody>
          <a:bodyPr lIns="91439" tIns="45719" rIns="91439" bIns="45719" anchor="t">
            <a:noAutofit/>
          </a:bodyPr>
          <a:lstStyle/>
          <a:p>
            <a:pPr/>
          </a:p>
        </p:txBody>
      </p:sp>
      <p:sp>
        <p:nvSpPr>
          <p:cNvPr id="29" name="Shape 29"/>
          <p:cNvSpPr/>
          <p:nvPr>
            <p:ph type="title"/>
          </p:nvPr>
        </p:nvSpPr>
        <p:spPr>
          <a:xfrm>
            <a:off x="355600" y="6908800"/>
            <a:ext cx="12293600" cy="1104900"/>
          </a:xfrm>
          <a:prstGeom prst="rect">
            <a:avLst/>
          </a:prstGeom>
        </p:spPr>
        <p:txBody>
          <a:bodyPr anchor="b"/>
          <a:lstStyle/>
          <a:p>
            <a:pPr/>
            <a:r>
              <a:t>Texto del título</a:t>
            </a:r>
          </a:p>
        </p:txBody>
      </p:sp>
      <p:sp>
        <p:nvSpPr>
          <p:cNvPr id="30" name="Shape 30"/>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0" name="Shape 40"/>
          <p:cNvSpPr/>
          <p:nvPr>
            <p:ph type="title"/>
          </p:nvPr>
        </p:nvSpPr>
        <p:spPr>
          <a:xfrm>
            <a:off x="355600" y="2628900"/>
            <a:ext cx="12293600" cy="2108200"/>
          </a:xfrm>
          <a:prstGeom prst="rect">
            <a:avLst/>
          </a:prstGeom>
        </p:spPr>
        <p:txBody>
          <a:bodyPr anchor="b"/>
          <a:lstStyle/>
          <a:p>
            <a:pPr/>
            <a:r>
              <a:t>Texto del título</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51" name="Shape 51"/>
          <p:cNvSpPr/>
          <p:nvPr>
            <p:ph type="title"/>
          </p:nvPr>
        </p:nvSpPr>
        <p:spPr>
          <a:xfrm>
            <a:off x="355600" y="1930400"/>
            <a:ext cx="5816600" cy="3238500"/>
          </a:xfrm>
          <a:prstGeom prst="rect">
            <a:avLst/>
          </a:prstGeom>
        </p:spPr>
        <p:txBody>
          <a:bodyPr anchor="b"/>
          <a:lstStyle/>
          <a:p>
            <a:pPr/>
            <a:r>
              <a:t>Texto del título</a:t>
            </a:r>
          </a:p>
        </p:txBody>
      </p:sp>
      <p:sp>
        <p:nvSpPr>
          <p:cNvPr id="52" name="Shape 52"/>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53" name="Shape 53"/>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Texto del título</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ítulo y viñetas">
    <p:spTree>
      <p:nvGrpSpPr>
        <p:cNvPr id="1" name=""/>
        <p:cNvGrpSpPr/>
        <p:nvPr/>
      </p:nvGrpSpPr>
      <p:grpSpPr>
        <a:xfrm>
          <a:off x="0" y="0"/>
          <a:ext cx="0" cy="0"/>
          <a:chOff x="0" y="0"/>
          <a:chExt cx="0" cy="0"/>
        </a:xfrm>
      </p:grpSpPr>
      <p:sp>
        <p:nvSpPr>
          <p:cNvPr id="68" name="Shape 68"/>
          <p:cNvSpPr/>
          <p:nvPr/>
        </p:nvSpPr>
        <p:spPr>
          <a:xfrm>
            <a:off x="406400" y="1562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9" name="Shape 69"/>
          <p:cNvSpPr/>
          <p:nvPr/>
        </p:nvSpPr>
        <p:spPr>
          <a:xfrm>
            <a:off x="406400" y="1612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0" name="Shape 70"/>
          <p:cNvSpPr/>
          <p:nvPr>
            <p:ph type="title"/>
          </p:nvPr>
        </p:nvSpPr>
        <p:spPr>
          <a:xfrm>
            <a:off x="355600" y="444500"/>
            <a:ext cx="12293600" cy="1257349"/>
          </a:xfrm>
          <a:prstGeom prst="rect">
            <a:avLst/>
          </a:prstGeom>
        </p:spPr>
        <p:txBody>
          <a:bodyPr/>
          <a:lstStyle/>
          <a:p>
            <a:pPr/>
            <a:r>
              <a:t>Texto del título</a:t>
            </a:r>
          </a:p>
        </p:txBody>
      </p:sp>
      <p:sp>
        <p:nvSpPr>
          <p:cNvPr id="71" name="Shape 71"/>
          <p:cNvSpPr/>
          <p:nvPr>
            <p:ph type="body" idx="1"/>
          </p:nvPr>
        </p:nvSpPr>
        <p:spPr>
          <a:xfrm>
            <a:off x="355600" y="2379507"/>
            <a:ext cx="12293600" cy="6929593"/>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Nivel de texto 1</a:t>
            </a:r>
          </a:p>
          <a:p>
            <a:pPr lvl="1"/>
            <a:r>
              <a:t>Nivel de texto 2</a:t>
            </a:r>
          </a:p>
          <a:p>
            <a:pPr lvl="2"/>
            <a:r>
              <a:t>Nivel de texto 3</a:t>
            </a:r>
          </a:p>
          <a:p>
            <a:pPr lvl="3"/>
            <a:r>
              <a:t>Nivel de texto 4</a:t>
            </a:r>
          </a:p>
          <a:p>
            <a:pPr lvl="4"/>
            <a:r>
              <a:t>Nivel de texto 5</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ítulo, viñetas y foto">
    <p:spTree>
      <p:nvGrpSpPr>
        <p:cNvPr id="1" name=""/>
        <p:cNvGrpSpPr/>
        <p:nvPr/>
      </p:nvGrpSpPr>
      <p:grpSpPr>
        <a:xfrm>
          <a:off x="0" y="0"/>
          <a:ext cx="0" cy="0"/>
          <a:chOff x="0" y="0"/>
          <a:chExt cx="0" cy="0"/>
        </a:xfrm>
      </p:grpSpPr>
      <p:sp>
        <p:nvSpPr>
          <p:cNvPr id="79" name="Shape 79"/>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0" name="Shape 80"/>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1" name="Shape 81"/>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82" name="Shape 82"/>
          <p:cNvSpPr/>
          <p:nvPr>
            <p:ph type="title"/>
          </p:nvPr>
        </p:nvSpPr>
        <p:spPr>
          <a:xfrm>
            <a:off x="355600" y="444500"/>
            <a:ext cx="5816600" cy="2044700"/>
          </a:xfrm>
          <a:prstGeom prst="rect">
            <a:avLst/>
          </a:prstGeom>
        </p:spPr>
        <p:txBody>
          <a:bodyPr/>
          <a:lstStyle/>
          <a:p>
            <a:pPr/>
            <a:r>
              <a:t>Texto del título</a:t>
            </a:r>
          </a:p>
        </p:txBody>
      </p:sp>
      <p:sp>
        <p:nvSpPr>
          <p:cNvPr id="83" name="Shape 83"/>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pPr/>
            <a:r>
              <a:t>Nivel de texto 1</a:t>
            </a:r>
          </a:p>
          <a:p>
            <a:pPr lvl="1"/>
            <a:r>
              <a:t>Nivel de texto 2</a:t>
            </a:r>
          </a:p>
          <a:p>
            <a:pPr lvl="2"/>
            <a:r>
              <a:t>Nivel de texto 3</a:t>
            </a:r>
          </a:p>
          <a:p>
            <a:pPr lvl="3"/>
            <a:r>
              <a:t>Nivel de texto 4</a:t>
            </a:r>
          </a:p>
          <a:p>
            <a:pPr lvl="4"/>
            <a:r>
              <a:t>Nivel de texto 5</a:t>
            </a:r>
          </a:p>
        </p:txBody>
      </p:sp>
      <p:sp>
        <p:nvSpPr>
          <p:cNvPr id="84" name="Shape 84"/>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Viñetas">
    <p:spTree>
      <p:nvGrpSpPr>
        <p:cNvPr id="1" name=""/>
        <p:cNvGrpSpPr/>
        <p:nvPr/>
      </p:nvGrpSpPr>
      <p:grpSpPr>
        <a:xfrm>
          <a:off x="0" y="0"/>
          <a:ext cx="0" cy="0"/>
          <a:chOff x="0" y="0"/>
          <a:chExt cx="0" cy="0"/>
        </a:xfrm>
      </p:grpSpPr>
      <p:sp>
        <p:nvSpPr>
          <p:cNvPr id="91" name="Shape 9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Nivel de texto 1</a:t>
            </a:r>
          </a:p>
          <a:p>
            <a:pPr lvl="1"/>
            <a:r>
              <a:t>Nivel de texto 2</a:t>
            </a:r>
          </a:p>
          <a:p>
            <a:pPr lvl="2"/>
            <a:r>
              <a:t>Nivel de texto 3</a:t>
            </a:r>
          </a:p>
          <a:p>
            <a:pPr lvl="3"/>
            <a:r>
              <a:t>Nivel de texto 4</a:t>
            </a:r>
          </a:p>
          <a:p>
            <a:pPr lvl="4"/>
            <a:r>
              <a:t>Nivel de texto 5</a:t>
            </a:r>
          </a:p>
        </p:txBody>
      </p:sp>
      <p:sp>
        <p:nvSpPr>
          <p:cNvPr id="92" name="Shape 92"/>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3 fotos">
    <p:spTree>
      <p:nvGrpSpPr>
        <p:cNvPr id="1" name=""/>
        <p:cNvGrpSpPr/>
        <p:nvPr/>
      </p:nvGrpSpPr>
      <p:grpSpPr>
        <a:xfrm>
          <a:off x="0" y="0"/>
          <a:ext cx="0" cy="0"/>
          <a:chOff x="0" y="0"/>
          <a:chExt cx="0" cy="0"/>
        </a:xfrm>
      </p:grpSpPr>
      <p:sp>
        <p:nvSpPr>
          <p:cNvPr id="99" name="Shape 99"/>
          <p:cNvSpPr/>
          <p:nvPr>
            <p:ph type="pic" sz="half" idx="13"/>
          </p:nvPr>
        </p:nvSpPr>
        <p:spPr>
          <a:xfrm>
            <a:off x="6502400" y="4813300"/>
            <a:ext cx="6121400" cy="4356100"/>
          </a:xfrm>
          <a:prstGeom prst="rect">
            <a:avLst/>
          </a:prstGeom>
        </p:spPr>
        <p:txBody>
          <a:bodyPr lIns="91439" tIns="45719" rIns="91439" bIns="45719" anchor="t">
            <a:noAutofit/>
          </a:bodyPr>
          <a:lstStyle/>
          <a:p>
            <a:pPr/>
          </a:p>
        </p:txBody>
      </p:sp>
      <p:sp>
        <p:nvSpPr>
          <p:cNvPr id="100" name="Shape 100"/>
          <p:cNvSpPr/>
          <p:nvPr>
            <p:ph type="pic" sz="half" idx="14"/>
          </p:nvPr>
        </p:nvSpPr>
        <p:spPr>
          <a:xfrm>
            <a:off x="6502400" y="444500"/>
            <a:ext cx="6121400" cy="4368800"/>
          </a:xfrm>
          <a:prstGeom prst="rect">
            <a:avLst/>
          </a:prstGeom>
        </p:spPr>
        <p:txBody>
          <a:bodyPr lIns="91439" tIns="45719" rIns="91439" bIns="45719" anchor="t">
            <a:noAutofit/>
          </a:bodyPr>
          <a:lstStyle/>
          <a:p>
            <a:pPr/>
          </a:p>
        </p:txBody>
      </p:sp>
      <p:sp>
        <p:nvSpPr>
          <p:cNvPr id="101" name="Shape 101"/>
          <p:cNvSpPr/>
          <p:nvPr>
            <p:ph type="pic" idx="15"/>
          </p:nvPr>
        </p:nvSpPr>
        <p:spPr>
          <a:xfrm>
            <a:off x="368300" y="444500"/>
            <a:ext cx="6121400" cy="8724900"/>
          </a:xfrm>
          <a:prstGeom prst="rect">
            <a:avLst/>
          </a:prstGeom>
        </p:spPr>
        <p:txBody>
          <a:bodyPr lIns="91439" tIns="45719" rIns="91439" bIns="45719" anchor="t">
            <a:noAutofit/>
          </a:bodyPr>
          <a:lstStyle/>
          <a:p>
            <a:pPr/>
          </a:p>
        </p:txBody>
      </p:sp>
      <p:sp>
        <p:nvSpPr>
          <p:cNvPr id="102" name="Shape 102"/>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5" name="Shape 5"/>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6" name="Shape 6"/>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b="0" baseline="0" cap="none" i="0" spc="-128" strike="noStrike" sz="6400" u="none">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body" idx="13"/>
          </p:nvPr>
        </p:nvSpPr>
        <p:spPr>
          <a:prstGeom prst="rect">
            <a:avLst/>
          </a:prstGeom>
        </p:spPr>
        <p:txBody>
          <a:bodyPr/>
          <a:lstStyle/>
          <a:p>
            <a:pPr/>
            <a:r>
              <a:t>15 de Diciembre de 2016</a:t>
            </a:r>
          </a:p>
        </p:txBody>
      </p:sp>
      <p:sp>
        <p:nvSpPr>
          <p:cNvPr id="136" name="Shape 136"/>
          <p:cNvSpPr/>
          <p:nvPr>
            <p:ph type="ctrTitle"/>
          </p:nvPr>
        </p:nvSpPr>
        <p:spPr>
          <a:xfrm>
            <a:off x="355600" y="4628786"/>
            <a:ext cx="12293600" cy="3073765"/>
          </a:xfrm>
          <a:prstGeom prst="rect">
            <a:avLst/>
          </a:prstGeom>
        </p:spPr>
        <p:txBody>
          <a:bodyPr/>
          <a:lstStyle>
            <a:lvl1pPr defTabSz="566674">
              <a:defRPr spc="-124" sz="6208"/>
            </a:lvl1pPr>
          </a:lstStyle>
          <a:p>
            <a:pPr/>
            <a:r>
              <a:t>Sistema Domótico IoT basado en Raspberry Pi y control remoto por Telegram</a:t>
            </a:r>
          </a:p>
        </p:txBody>
      </p:sp>
      <p:sp>
        <p:nvSpPr>
          <p:cNvPr id="137" name="Shape 137"/>
          <p:cNvSpPr/>
          <p:nvPr>
            <p:ph type="subTitle" sz="quarter" idx="1"/>
          </p:nvPr>
        </p:nvSpPr>
        <p:spPr>
          <a:prstGeom prst="rect">
            <a:avLst/>
          </a:prstGeom>
        </p:spPr>
        <p:txBody>
          <a:bodyPr/>
          <a:lstStyle/>
          <a:p>
            <a:pPr/>
            <a:r>
              <a:t>Jesús Gómez Bellido</a:t>
            </a:r>
          </a:p>
        </p:txBody>
      </p:sp>
      <p:pic>
        <p:nvPicPr>
          <p:cNvPr id="138" name="us.png"/>
          <p:cNvPicPr>
            <a:picLocks noChangeAspect="1"/>
          </p:cNvPicPr>
          <p:nvPr/>
        </p:nvPicPr>
        <p:blipFill>
          <a:blip r:embed="rId2">
            <a:extLst/>
          </a:blip>
          <a:stretch>
            <a:fillRect/>
          </a:stretch>
        </p:blipFill>
        <p:spPr>
          <a:xfrm>
            <a:off x="8885217" y="300334"/>
            <a:ext cx="3363252" cy="3363252"/>
          </a:xfrm>
          <a:prstGeom prst="rect">
            <a:avLst/>
          </a:prstGeom>
          <a:ln w="12700">
            <a:miter lim="400000"/>
          </a:ln>
        </p:spPr>
      </p:pic>
      <p:sp>
        <p:nvSpPr>
          <p:cNvPr id="139" name="Shape 139"/>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lvl1pPr>
              <a:defRPr>
                <a:solidFill>
                  <a:srgbClr val="324863"/>
                </a:solidFill>
              </a:defRPr>
            </a:lvl1pPr>
          </a:lstStyle>
          <a:p>
            <a:pPr/>
            <a:fld id="{86CB4B4D-7CA3-9044-876B-883B54F8677D}" type="slidenum"/>
          </a:p>
        </p:txBody>
      </p:sp>
      <p:sp>
        <p:nvSpPr>
          <p:cNvPr id="140" name="Shape 140"/>
          <p:cNvSpPr/>
          <p:nvPr/>
        </p:nvSpPr>
        <p:spPr>
          <a:xfrm>
            <a:off x="355599" y="533138"/>
            <a:ext cx="12293601"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spcBef>
                <a:spcPts val="1000"/>
              </a:spcBef>
              <a:defRPr b="1" sz="2400">
                <a:solidFill>
                  <a:schemeClr val="accent1">
                    <a:hueOff val="54750"/>
                    <a:satOff val="-1697"/>
                    <a:lumOff val="-18038"/>
                  </a:schemeClr>
                </a:solidFill>
              </a:defRPr>
            </a:lvl1pPr>
          </a:lstStyle>
          <a:p>
            <a:pPr/>
            <a:r>
              <a:t>Máster en Ingeniería de Computadores y Redes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API Telegram</a:t>
            </a:r>
          </a:p>
        </p:txBody>
      </p:sp>
      <p:sp>
        <p:nvSpPr>
          <p:cNvPr id="189" name="Shape 189"/>
          <p:cNvSpPr/>
          <p:nvPr>
            <p:ph type="body" idx="1"/>
          </p:nvPr>
        </p:nvSpPr>
        <p:spPr>
          <a:prstGeom prst="rect">
            <a:avLst/>
          </a:prstGeom>
        </p:spPr>
        <p:txBody>
          <a:bodyPr/>
          <a:lstStyle/>
          <a:p>
            <a:pPr/>
            <a:r>
              <a:t>Mensajes del usuario al bot</a:t>
            </a:r>
          </a:p>
        </p:txBody>
      </p:sp>
      <p:sp>
        <p:nvSpPr>
          <p:cNvPr id="190" name="Shape 1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API Telegram</a:t>
            </a:r>
          </a:p>
        </p:txBody>
      </p:sp>
      <p:sp>
        <p:nvSpPr>
          <p:cNvPr id="195" name="Shape 195"/>
          <p:cNvSpPr/>
          <p:nvPr>
            <p:ph type="body" idx="1"/>
          </p:nvPr>
        </p:nvSpPr>
        <p:spPr>
          <a:prstGeom prst="rect">
            <a:avLst/>
          </a:prstGeom>
        </p:spPr>
        <p:txBody>
          <a:bodyPr/>
          <a:lstStyle/>
          <a:p>
            <a:pPr/>
            <a:r>
              <a:t>Mensajes del bot al usuario</a:t>
            </a:r>
          </a:p>
        </p:txBody>
      </p:sp>
      <p:sp>
        <p:nvSpPr>
          <p:cNvPr id="196" name="Shape 196"/>
          <p:cNvSpPr/>
          <p:nvPr>
            <p:ph type="sldNum" sz="quarter" idx="2"/>
          </p:nvPr>
        </p:nvSpPr>
        <p:spPr>
          <a:xfrm>
            <a:off x="12337256" y="9220200"/>
            <a:ext cx="306388"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Máquina de estados</a:t>
            </a:r>
          </a:p>
        </p:txBody>
      </p:sp>
      <p:pic>
        <p:nvPicPr>
          <p:cNvPr id="201" name="TransMaqEstPrin.png"/>
          <p:cNvPicPr>
            <a:picLocks noChangeAspect="1"/>
          </p:cNvPicPr>
          <p:nvPr/>
        </p:nvPicPr>
        <p:blipFill>
          <a:blip r:embed="rId3">
            <a:extLst/>
          </a:blip>
          <a:stretch>
            <a:fillRect/>
          </a:stretch>
        </p:blipFill>
        <p:spPr>
          <a:xfrm>
            <a:off x="825747" y="3004125"/>
            <a:ext cx="5196544" cy="6640027"/>
          </a:xfrm>
          <a:prstGeom prst="rect">
            <a:avLst/>
          </a:prstGeom>
          <a:ln w="12700">
            <a:miter lim="400000"/>
          </a:ln>
        </p:spPr>
      </p:pic>
      <p:pic>
        <p:nvPicPr>
          <p:cNvPr id="202" name="TransMaqEstAcc.png"/>
          <p:cNvPicPr>
            <a:picLocks noChangeAspect="1"/>
          </p:cNvPicPr>
          <p:nvPr/>
        </p:nvPicPr>
        <p:blipFill>
          <a:blip r:embed="rId4">
            <a:extLst/>
          </a:blip>
          <a:stretch>
            <a:fillRect/>
          </a:stretch>
        </p:blipFill>
        <p:spPr>
          <a:xfrm>
            <a:off x="6719503" y="3495488"/>
            <a:ext cx="5744508" cy="5302624"/>
          </a:xfrm>
          <a:prstGeom prst="rect">
            <a:avLst/>
          </a:prstGeom>
          <a:ln w="12700">
            <a:miter lim="400000"/>
          </a:ln>
        </p:spPr>
      </p:pic>
      <p:sp>
        <p:nvSpPr>
          <p:cNvPr id="203" name="Shape 2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Usuarios</a:t>
            </a:r>
          </a:p>
        </p:txBody>
      </p:sp>
      <p:pic>
        <p:nvPicPr>
          <p:cNvPr id="208" name="TransUserEst.png"/>
          <p:cNvPicPr>
            <a:picLocks noChangeAspect="1"/>
          </p:cNvPicPr>
          <p:nvPr/>
        </p:nvPicPr>
        <p:blipFill>
          <a:blip r:embed="rId3">
            <a:extLst/>
          </a:blip>
          <a:stretch>
            <a:fillRect/>
          </a:stretch>
        </p:blipFill>
        <p:spPr>
          <a:xfrm>
            <a:off x="4196930" y="3072840"/>
            <a:ext cx="4610940" cy="6147920"/>
          </a:xfrm>
          <a:prstGeom prst="rect">
            <a:avLst/>
          </a:prstGeom>
          <a:ln w="12700">
            <a:miter lim="400000"/>
          </a:ln>
        </p:spPr>
      </p:pic>
      <p:sp>
        <p:nvSpPr>
          <p:cNvPr id="209" name="Shape 20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Seguridad</a:t>
            </a:r>
          </a:p>
        </p:txBody>
      </p:sp>
      <p:pic>
        <p:nvPicPr>
          <p:cNvPr id="214" name="TransActPass.png"/>
          <p:cNvPicPr>
            <a:picLocks noChangeAspect="1"/>
          </p:cNvPicPr>
          <p:nvPr/>
        </p:nvPicPr>
        <p:blipFill>
          <a:blip r:embed="rId3">
            <a:extLst/>
          </a:blip>
          <a:stretch>
            <a:fillRect/>
          </a:stretch>
        </p:blipFill>
        <p:spPr>
          <a:xfrm>
            <a:off x="3004168" y="3016803"/>
            <a:ext cx="6996464" cy="6259994"/>
          </a:xfrm>
          <a:prstGeom prst="rect">
            <a:avLst/>
          </a:prstGeom>
          <a:ln w="12700">
            <a:miter lim="400000"/>
          </a:ln>
        </p:spPr>
      </p:pic>
      <p:sp>
        <p:nvSpPr>
          <p:cNvPr id="215" name="Shape 2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Control de Presencia</a:t>
            </a:r>
          </a:p>
        </p:txBody>
      </p:sp>
      <p:pic>
        <p:nvPicPr>
          <p:cNvPr id="220" name="TransActMAC.png"/>
          <p:cNvPicPr>
            <a:picLocks noChangeAspect="1"/>
          </p:cNvPicPr>
          <p:nvPr/>
        </p:nvPicPr>
        <p:blipFill>
          <a:blip r:embed="rId3">
            <a:extLst/>
          </a:blip>
          <a:stretch>
            <a:fillRect/>
          </a:stretch>
        </p:blipFill>
        <p:spPr>
          <a:xfrm>
            <a:off x="2744716" y="2780541"/>
            <a:ext cx="7515368" cy="6732518"/>
          </a:xfrm>
          <a:prstGeom prst="rect">
            <a:avLst/>
          </a:prstGeom>
          <a:ln w="12700">
            <a:miter lim="400000"/>
          </a:ln>
        </p:spPr>
      </p:pic>
      <p:sp>
        <p:nvSpPr>
          <p:cNvPr id="221" name="Shape 2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Portero Automático</a:t>
            </a:r>
          </a:p>
        </p:txBody>
      </p:sp>
      <p:sp>
        <p:nvSpPr>
          <p:cNvPr id="226" name="Shape 226"/>
          <p:cNvSpPr/>
          <p:nvPr>
            <p:ph type="body" idx="1"/>
          </p:nvPr>
        </p:nvSpPr>
        <p:spPr>
          <a:prstGeom prst="rect">
            <a:avLst/>
          </a:prstGeom>
        </p:spPr>
        <p:txBody>
          <a:bodyPr/>
          <a:lstStyle/>
          <a:p>
            <a:pPr/>
            <a:r>
              <a:t>Gráfico</a:t>
            </a:r>
          </a:p>
        </p:txBody>
      </p:sp>
      <p:sp>
        <p:nvSpPr>
          <p:cNvPr id="227" name="Shape 22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Sensores y Actuadores</a:t>
            </a:r>
          </a:p>
        </p:txBody>
      </p:sp>
      <p:sp>
        <p:nvSpPr>
          <p:cNvPr id="232" name="Shape 232"/>
          <p:cNvSpPr/>
          <p:nvPr>
            <p:ph type="body" idx="1"/>
          </p:nvPr>
        </p:nvSpPr>
        <p:spPr>
          <a:prstGeom prst="rect">
            <a:avLst/>
          </a:prstGeom>
        </p:spPr>
        <p:txBody>
          <a:bodyPr/>
          <a:lstStyle/>
          <a:p>
            <a:pPr/>
            <a:r>
              <a:t>Gráfico</a:t>
            </a:r>
          </a:p>
        </p:txBody>
      </p:sp>
      <p:sp>
        <p:nvSpPr>
          <p:cNvPr id="233" name="Shape 2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Temperatura</a:t>
            </a:r>
          </a:p>
        </p:txBody>
      </p:sp>
      <p:sp>
        <p:nvSpPr>
          <p:cNvPr id="238" name="Shape 238"/>
          <p:cNvSpPr/>
          <p:nvPr>
            <p:ph type="body" idx="1"/>
          </p:nvPr>
        </p:nvSpPr>
        <p:spPr>
          <a:prstGeom prst="rect">
            <a:avLst/>
          </a:prstGeom>
        </p:spPr>
        <p:txBody>
          <a:bodyPr/>
          <a:lstStyle/>
          <a:p>
            <a:pPr/>
            <a:r>
              <a:t>Gráfico</a:t>
            </a:r>
          </a:p>
        </p:txBody>
      </p:sp>
      <p:sp>
        <p:nvSpPr>
          <p:cNvPr id="239" name="Shape 2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p>
            <a:pPr/>
            <a:r>
              <a:t>Alarma</a:t>
            </a:r>
          </a:p>
        </p:txBody>
      </p:sp>
      <p:sp>
        <p:nvSpPr>
          <p:cNvPr id="244" name="Shape 244"/>
          <p:cNvSpPr/>
          <p:nvPr>
            <p:ph type="body" idx="1"/>
          </p:nvPr>
        </p:nvSpPr>
        <p:spPr>
          <a:prstGeom prst="rect">
            <a:avLst/>
          </a:prstGeom>
        </p:spPr>
        <p:txBody>
          <a:bodyPr/>
          <a:lstStyle/>
          <a:p>
            <a:pPr/>
            <a:r>
              <a:t>Gráfico</a:t>
            </a:r>
          </a:p>
        </p:txBody>
      </p:sp>
      <p:sp>
        <p:nvSpPr>
          <p:cNvPr id="245" name="Shape 24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lvl="1"/>
            <a:r>
              <a:t>Índice</a:t>
            </a:r>
          </a:p>
        </p:txBody>
      </p:sp>
      <p:sp>
        <p:nvSpPr>
          <p:cNvPr id="143" name="Shape 143"/>
          <p:cNvSpPr/>
          <p:nvPr>
            <p:ph type="body" idx="1"/>
          </p:nvPr>
        </p:nvSpPr>
        <p:spPr>
          <a:prstGeom prst="rect">
            <a:avLst/>
          </a:prstGeom>
        </p:spPr>
        <p:txBody>
          <a:bodyPr/>
          <a:lstStyle/>
          <a:p>
            <a:pPr marL="457200" indent="-457200" defTabSz="525779">
              <a:spcBef>
                <a:spcPts val="3700"/>
              </a:spcBef>
              <a:defRPr sz="3420"/>
            </a:pPr>
            <a:r>
              <a:t>Introducción y Objetivos </a:t>
            </a:r>
          </a:p>
          <a:p>
            <a:pPr marL="457200" indent="-457200" defTabSz="525779">
              <a:spcBef>
                <a:spcPts val="3700"/>
              </a:spcBef>
              <a:defRPr sz="3420"/>
            </a:pPr>
            <a:r>
              <a:t>Arquitectura del Sistema</a:t>
            </a:r>
          </a:p>
          <a:p>
            <a:pPr marL="457200" indent="-457200" defTabSz="525779">
              <a:spcBef>
                <a:spcPts val="3700"/>
              </a:spcBef>
              <a:defRPr sz="3420"/>
            </a:pPr>
            <a:r>
              <a:t>Desarrollo del Software</a:t>
            </a:r>
          </a:p>
          <a:p>
            <a:pPr marL="457200" indent="-457200" defTabSz="525779">
              <a:spcBef>
                <a:spcPts val="3700"/>
              </a:spcBef>
              <a:defRPr sz="3420"/>
            </a:pPr>
            <a:r>
              <a:t>Pruebas de Rendimiento</a:t>
            </a:r>
          </a:p>
          <a:p>
            <a:pPr marL="457200" indent="-457200" defTabSz="525779">
              <a:spcBef>
                <a:spcPts val="3700"/>
              </a:spcBef>
              <a:defRPr sz="3420"/>
            </a:pPr>
            <a:r>
              <a:t>Costes</a:t>
            </a:r>
          </a:p>
          <a:p>
            <a:pPr marL="457200" indent="-457200" defTabSz="525779">
              <a:spcBef>
                <a:spcPts val="3700"/>
              </a:spcBef>
              <a:defRPr sz="3420"/>
            </a:pPr>
            <a:r>
              <a:t>Futuros Desarrollos</a:t>
            </a:r>
          </a:p>
          <a:p>
            <a:pPr marL="457200" indent="-457200" defTabSz="525779">
              <a:spcBef>
                <a:spcPts val="3700"/>
              </a:spcBef>
              <a:defRPr sz="3420"/>
            </a:pPr>
            <a:r>
              <a:t>Conclusiones</a:t>
            </a:r>
          </a:p>
        </p:txBody>
      </p:sp>
      <p:sp>
        <p:nvSpPr>
          <p:cNvPr id="144" name="Shape 144"/>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Almacenamiento de Opciones</a:t>
            </a:r>
          </a:p>
        </p:txBody>
      </p:sp>
      <p:sp>
        <p:nvSpPr>
          <p:cNvPr id="250" name="Shape 250"/>
          <p:cNvSpPr/>
          <p:nvPr>
            <p:ph type="body" idx="1"/>
          </p:nvPr>
        </p:nvSpPr>
        <p:spPr>
          <a:prstGeom prst="rect">
            <a:avLst/>
          </a:prstGeom>
        </p:spPr>
        <p:txBody>
          <a:bodyPr/>
          <a:lstStyle/>
          <a:p>
            <a:pPr/>
            <a:r>
              <a:t>Gráfico</a:t>
            </a:r>
          </a:p>
        </p:txBody>
      </p:sp>
      <p:sp>
        <p:nvSpPr>
          <p:cNvPr id="251" name="Shape 25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p>
            <a:pPr/>
            <a:r>
              <a:t>Pruebas de Rendimiento</a:t>
            </a:r>
          </a:p>
        </p:txBody>
      </p:sp>
      <p:sp>
        <p:nvSpPr>
          <p:cNvPr id="256" name="Shape 256"/>
          <p:cNvSpPr/>
          <p:nvPr>
            <p:ph type="body" idx="1"/>
          </p:nvPr>
        </p:nvSpPr>
        <p:spPr>
          <a:xfrm>
            <a:off x="355599" y="1996227"/>
            <a:ext cx="12293601" cy="6324601"/>
          </a:xfrm>
          <a:prstGeom prst="rect">
            <a:avLst/>
          </a:prstGeom>
        </p:spPr>
        <p:txBody>
          <a:bodyPr/>
          <a:lstStyle/>
          <a:p>
            <a:pPr>
              <a:defRPr sz="4500"/>
            </a:pPr>
            <a:r>
              <a:t>Respuesta protocolo ARP</a:t>
            </a:r>
          </a:p>
          <a:p>
            <a:pPr>
              <a:defRPr sz="4500"/>
            </a:pPr>
            <a:r>
              <a:t>Captura de foto</a:t>
            </a:r>
          </a:p>
          <a:p>
            <a:pPr>
              <a:defRPr sz="4500"/>
            </a:pPr>
            <a:r>
              <a:t>Proceso de recepción y reproducción de audio</a:t>
            </a:r>
          </a:p>
          <a:p>
            <a:pPr>
              <a:defRPr sz="4500"/>
            </a:pPr>
            <a:r>
              <a:t>Petición y tratamiento de datos meteorológicos</a:t>
            </a:r>
          </a:p>
        </p:txBody>
      </p:sp>
      <p:sp>
        <p:nvSpPr>
          <p:cNvPr id="257" name="Shape 2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p>
            <a:pPr/>
            <a:r>
              <a:t>Respuesta protocolo ARP</a:t>
            </a:r>
          </a:p>
        </p:txBody>
      </p:sp>
      <p:graphicFrame>
        <p:nvGraphicFramePr>
          <p:cNvPr id="262" name="Table 262"/>
          <p:cNvGraphicFramePr/>
          <p:nvPr/>
        </p:nvGraphicFramePr>
        <p:xfrm>
          <a:off x="2747015" y="3143714"/>
          <a:ext cx="7523470" cy="546743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755384"/>
                <a:gridCol w="3755384"/>
              </a:tblGrid>
              <a:tr h="1818242">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Tiempo</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1818242">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13380ms</a:t>
                      </a:r>
                    </a:p>
                  </a:txBody>
                  <a:tcPr marL="50800" marR="50800" marT="50800" marB="50800" anchor="ctr" anchorCtr="0" horzOverflow="overflow"/>
                </a:tc>
              </a:tr>
              <a:tr h="1818242">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11778ms</a:t>
                      </a:r>
                    </a:p>
                  </a:txBody>
                  <a:tcPr marL="50800" marR="50800" marT="50800" marB="50800" anchor="ctr" anchorCtr="0" horzOverflow="overflow"/>
                </a:tc>
              </a:tr>
            </a:tbl>
          </a:graphicData>
        </a:graphic>
      </p:graphicFrame>
      <p:sp>
        <p:nvSpPr>
          <p:cNvPr id="263" name="Shape 2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Captura de foto</a:t>
            </a:r>
          </a:p>
        </p:txBody>
      </p:sp>
      <p:graphicFrame>
        <p:nvGraphicFramePr>
          <p:cNvPr id="268" name="Table 268"/>
          <p:cNvGraphicFramePr/>
          <p:nvPr/>
        </p:nvGraphicFramePr>
        <p:xfrm>
          <a:off x="980810" y="2950465"/>
          <a:ext cx="11055880" cy="560327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81059"/>
                <a:gridCol w="3681059"/>
                <a:gridCol w="3681059"/>
              </a:tblGrid>
              <a:tr h="1863524">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v4l2camera</a:t>
                      </a:r>
                    </a:p>
                  </a:txBody>
                  <a:tcPr marL="50800" marR="50800" marT="50800" marB="50800" anchor="ctr" anchorCtr="0" horzOverflow="overflow">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fswebcam</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1863524">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1246ms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1278ms</a:t>
                      </a:r>
                    </a:p>
                  </a:txBody>
                  <a:tcPr marL="50800" marR="50800" marT="50800" marB="50800" anchor="ctr" anchorCtr="0" horzOverflow="overflow"/>
                </a:tc>
              </a:tr>
              <a:tr h="1863524">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1038ms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986ms</a:t>
                      </a:r>
                    </a:p>
                  </a:txBody>
                  <a:tcPr marL="50800" marR="50800" marT="50800" marB="50800" anchor="ctr" anchorCtr="0" horzOverflow="overflow"/>
                </a:tc>
              </a:tr>
            </a:tbl>
          </a:graphicData>
        </a:graphic>
      </p:graphicFrame>
      <p:sp>
        <p:nvSpPr>
          <p:cNvPr id="269" name="Shape 2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lvl1pPr defTabSz="560831">
              <a:defRPr spc="-122" sz="6144"/>
            </a:lvl1pPr>
          </a:lstStyle>
          <a:p>
            <a:pPr/>
            <a:r>
              <a:t>Recepción y reproducción de Audio</a:t>
            </a:r>
          </a:p>
        </p:txBody>
      </p:sp>
      <p:graphicFrame>
        <p:nvGraphicFramePr>
          <p:cNvPr id="274" name="Table 274"/>
          <p:cNvGraphicFramePr/>
          <p:nvPr/>
        </p:nvGraphicFramePr>
        <p:xfrm>
          <a:off x="875090" y="2951470"/>
          <a:ext cx="11267320" cy="556516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813654"/>
                <a:gridCol w="2813654"/>
                <a:gridCol w="2813654"/>
                <a:gridCol w="2813654"/>
              </a:tblGrid>
              <a:tr h="1850819">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Descarga</a:t>
                      </a:r>
                    </a:p>
                  </a:txBody>
                  <a:tcPr marL="50800" marR="50800" marT="50800" marB="50800" anchor="ctr" anchorCtr="0" horzOverflow="overflow">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Decode</a:t>
                      </a:r>
                    </a:p>
                  </a:txBody>
                  <a:tcPr marL="50800" marR="50800" marT="50800" marB="50800" anchor="ctr" anchorCtr="0" horzOverflow="overflow">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Total</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1850819">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609ms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109ms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718ms</a:t>
                      </a:r>
                    </a:p>
                  </a:txBody>
                  <a:tcPr marL="50800" marR="50800" marT="50800" marB="50800" anchor="ctr" anchorCtr="0" horzOverflow="overflow"/>
                </a:tc>
              </a:tr>
              <a:tr h="1850819">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524ms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11ms</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535ms</a:t>
                      </a:r>
                    </a:p>
                  </a:txBody>
                  <a:tcPr marL="50800" marR="50800" marT="50800" marB="50800" anchor="ctr" anchorCtr="0" horzOverflow="overflow"/>
                </a:tc>
              </a:tr>
            </a:tbl>
          </a:graphicData>
        </a:graphic>
      </p:graphicFrame>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432308">
              <a:defRPr spc="-94" sz="4736"/>
            </a:lvl1pPr>
          </a:lstStyle>
          <a:p>
            <a:pPr/>
            <a:r>
              <a:t>Petición y tratamiento de datos meteorológicos</a:t>
            </a:r>
          </a:p>
        </p:txBody>
      </p:sp>
      <p:graphicFrame>
        <p:nvGraphicFramePr>
          <p:cNvPr id="280" name="Table 280"/>
          <p:cNvGraphicFramePr/>
          <p:nvPr/>
        </p:nvGraphicFramePr>
        <p:xfrm>
          <a:off x="1695579" y="2649507"/>
          <a:ext cx="9626342" cy="545948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806821"/>
                <a:gridCol w="4806821"/>
              </a:tblGrid>
              <a:tr h="1815596">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Tiempo</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1815596">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330 ms</a:t>
                      </a:r>
                    </a:p>
                  </a:txBody>
                  <a:tcPr marL="50800" marR="50800" marT="50800" marB="50800" anchor="ctr" anchorCtr="0" horzOverflow="overflow"/>
                </a:tc>
              </a:tr>
              <a:tr h="1815596">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MacBook</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280ms</a:t>
                      </a:r>
                    </a:p>
                  </a:txBody>
                  <a:tcPr marL="50800" marR="50800" marT="50800" marB="50800" anchor="ctr" anchorCtr="0" horzOverflow="overflow"/>
                </a:tc>
              </a:tr>
            </a:tbl>
          </a:graphicData>
        </a:graphic>
      </p:graphicFrame>
      <p:sp>
        <p:nvSpPr>
          <p:cNvPr id="281" name="Shape 28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a:r>
              <a:t>Costes</a:t>
            </a:r>
          </a:p>
        </p:txBody>
      </p:sp>
      <p:graphicFrame>
        <p:nvGraphicFramePr>
          <p:cNvPr id="286" name="Table 286"/>
          <p:cNvGraphicFramePr/>
          <p:nvPr/>
        </p:nvGraphicFramePr>
        <p:xfrm>
          <a:off x="993810" y="2782620"/>
          <a:ext cx="6146801" cy="45174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067050"/>
                <a:gridCol w="3067050"/>
              </a:tblGrid>
              <a:tr h="750785">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Dispositivo</a:t>
                      </a:r>
                    </a:p>
                  </a:txBody>
                  <a:tcPr marL="50800" marR="50800" marT="50800" marB="50800" anchor="ctr" anchorCtr="0" horzOverflow="overflow">
                    <a:lnL w="12700">
                      <a:solidFill>
                        <a:srgbClr val="7695B6"/>
                      </a:solidFill>
                      <a:miter lim="400000"/>
                    </a:lnL>
                    <a:blipFill rotWithShape="1">
                      <a:blip r:embed="rId3"/>
                      <a:srcRect l="0" t="0" r="0" b="0"/>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sx="100000" sy="100000" kx="0" ky="0" algn="b" rotWithShape="0" blurRad="25400" dist="12700" dir="5400000">
                              <a:srgbClr val="000000">
                                <a:alpha val="50000"/>
                              </a:srgbClr>
                            </a:outerShdw>
                          </a:effectLst>
                        </a:rPr>
                        <a:t>Precio</a:t>
                      </a:r>
                    </a:p>
                  </a:txBody>
                  <a:tcPr marL="50800" marR="50800" marT="50800" marB="50800" anchor="ctr" anchorCtr="0" horzOverflow="overflow">
                    <a:lnR w="12700">
                      <a:solidFill>
                        <a:srgbClr val="7695B6"/>
                      </a:solidFill>
                      <a:miter lim="400000"/>
                    </a:lnR>
                    <a:blipFill rotWithShape="1">
                      <a:blip r:embed="rId3"/>
                      <a:srcRect l="0" t="0" r="0" b="0"/>
                      <a:tile tx="0" ty="0" sx="100000" sy="100000" flip="none" algn="tl"/>
                    </a:blipFill>
                  </a:tcPr>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Raspberry Pi</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60 €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Sensor Alarma</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Cámara</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15 €</a:t>
                      </a:r>
                    </a:p>
                  </a:txBody>
                  <a:tcPr marL="50800" marR="50800" marT="50800" marB="50800" anchor="ctr" anchorCtr="0" horzOverflow="overflow"/>
                </a:tc>
              </a:tr>
              <a:tr h="750785">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Altavoz</a:t>
                      </a:r>
                    </a:p>
                  </a:txBody>
                  <a:tcPr marL="50800" marR="50800" marT="50800" marB="50800" anchor="ctr" anchorCtr="0" horzOverflow="overflow"/>
                </a:tc>
                <a:tc>
                  <a:txBody>
                    <a:bodyPr/>
                    <a:lstStyle/>
                    <a:p>
                      <a:pPr defTabSz="457200">
                        <a:defRPr sz="1800">
                          <a:solidFill>
                            <a:srgbClr val="000000"/>
                          </a:solidFill>
                        </a:defRPr>
                      </a:pPr>
                      <a:r>
                        <a:rPr sz="3000">
                          <a:solidFill>
                            <a:srgbClr val="6D6A67"/>
                          </a:solidFill>
                          <a:effectLst>
                            <a:outerShdw sx="100000" sy="100000" kx="0" ky="0" algn="b" rotWithShape="0" blurRad="25400" dist="12700" dir="5280000">
                              <a:srgbClr val="FFFFFF"/>
                            </a:outerShdw>
                          </a:effectLst>
                        </a:rPr>
                        <a:t>10 €</a:t>
                      </a:r>
                    </a:p>
                  </a:txBody>
                  <a:tcPr marL="50800" marR="50800" marT="50800" marB="50800" anchor="ctr" anchorCtr="0" horzOverflow="overflow"/>
                </a:tc>
              </a:tr>
              <a:tr h="750785">
                <a:tc>
                  <a:txBody>
                    <a:bodyPr/>
                    <a:lstStyle/>
                    <a:p>
                      <a:pPr defTabSz="457200">
                        <a:defRPr sz="1800">
                          <a:solidFill>
                            <a:srgbClr val="000000"/>
                          </a:solidFill>
                        </a:defRPr>
                      </a:pPr>
                      <a:r>
                        <a:rPr b="1" sz="3000">
                          <a:solidFill>
                            <a:srgbClr val="6D6A67"/>
                          </a:solidFill>
                          <a:effectLst>
                            <a:outerShdw sx="100000" sy="100000" kx="0" ky="0" algn="b" rotWithShape="0" blurRad="25400" dist="12700" dir="5280000">
                              <a:srgbClr val="FFFFFF"/>
                            </a:outerShdw>
                          </a:effectLst>
                        </a:rPr>
                        <a:t>Total</a:t>
                      </a:r>
                    </a:p>
                  </a:txBody>
                  <a:tcPr marL="50800" marR="50800" marT="50800" marB="50800" anchor="ctr" anchorCtr="0" horzOverflow="overflow"/>
                </a:tc>
                <a:tc>
                  <a:txBody>
                    <a:bodyPr/>
                    <a:lstStyle/>
                    <a:p>
                      <a:pPr defTabSz="457200">
                        <a:defRPr sz="1800">
                          <a:solidFill>
                            <a:srgbClr val="000000"/>
                          </a:solidFill>
                        </a:defRPr>
                      </a:pPr>
                      <a:r>
                        <a:rPr b="1" sz="3000">
                          <a:solidFill>
                            <a:srgbClr val="6D6A67"/>
                          </a:solidFill>
                          <a:effectLst>
                            <a:outerShdw sx="100000" sy="100000" kx="0" ky="0" algn="b" rotWithShape="0" blurRad="25400" dist="12700" dir="5280000">
                              <a:srgbClr val="FFFFFF"/>
                            </a:outerShdw>
                          </a:effectLst>
                        </a:rPr>
                        <a:t>95 €</a:t>
                      </a:r>
                    </a:p>
                  </a:txBody>
                  <a:tcPr marL="50800" marR="50800" marT="50800" marB="50800" anchor="ctr" anchorCtr="0" horzOverflow="overflow"/>
                </a:tc>
              </a:tr>
            </a:tbl>
          </a:graphicData>
        </a:graphic>
      </p:graphicFrame>
      <p:sp>
        <p:nvSpPr>
          <p:cNvPr id="287" name="Shape 287"/>
          <p:cNvSpPr/>
          <p:nvPr>
            <p:ph type="body" sz="quarter" idx="1"/>
          </p:nvPr>
        </p:nvSpPr>
        <p:spPr>
          <a:xfrm>
            <a:off x="7596450" y="3162365"/>
            <a:ext cx="5314562" cy="3479670"/>
          </a:xfrm>
          <a:prstGeom prst="rect">
            <a:avLst/>
          </a:prstGeom>
        </p:spPr>
        <p:txBody>
          <a:bodyPr/>
          <a:lstStyle/>
          <a:p>
            <a:pPr marL="375920" indent="-375920" defTabSz="432308">
              <a:spcBef>
                <a:spcPts val="3100"/>
              </a:spcBef>
              <a:defRPr sz="3330"/>
            </a:pPr>
            <a:r>
              <a:t>Costes de desarrollo:</a:t>
            </a:r>
          </a:p>
          <a:p>
            <a:pPr lvl="1" marL="751840" indent="-375920" defTabSz="432308">
              <a:spcBef>
                <a:spcPts val="3100"/>
              </a:spcBef>
              <a:defRPr sz="3330"/>
            </a:pPr>
            <a:r>
              <a:t>300h</a:t>
            </a:r>
          </a:p>
          <a:p>
            <a:pPr lvl="1" marL="751840" indent="-375920" defTabSz="432308">
              <a:spcBef>
                <a:spcPts val="3100"/>
              </a:spcBef>
              <a:defRPr sz="3330"/>
            </a:pPr>
            <a:r>
              <a:t>30€/h</a:t>
            </a:r>
          </a:p>
          <a:p>
            <a:pPr lvl="1" marL="751840" indent="-375920" defTabSz="432308">
              <a:spcBef>
                <a:spcPts val="3100"/>
              </a:spcBef>
              <a:defRPr sz="3330"/>
            </a:pPr>
            <a:r>
              <a:t>Total = 9000€</a:t>
            </a:r>
          </a:p>
        </p:txBody>
      </p:sp>
      <p:sp>
        <p:nvSpPr>
          <p:cNvPr id="288" name="Shape 288"/>
          <p:cNvSpPr/>
          <p:nvPr>
            <p:ph type="sldNum" sz="quarter" idx="2"/>
          </p:nvPr>
        </p:nvSpPr>
        <p:spPr>
          <a:xfrm>
            <a:off x="12331700" y="8267700"/>
            <a:ext cx="317500"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Shape 289"/>
          <p:cNvSpPr/>
          <p:nvPr/>
        </p:nvSpPr>
        <p:spPr>
          <a:xfrm>
            <a:off x="2485384" y="1937434"/>
            <a:ext cx="315095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Costes materiales</a:t>
            </a:r>
          </a:p>
        </p:txBody>
      </p:sp>
      <p:sp>
        <p:nvSpPr>
          <p:cNvPr id="290" name="Shape 290"/>
          <p:cNvSpPr/>
          <p:nvPr/>
        </p:nvSpPr>
        <p:spPr>
          <a:xfrm>
            <a:off x="2123306" y="7899317"/>
            <a:ext cx="8758188" cy="1092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680720" indent="-340360" algn="l" defTabSz="391414">
              <a:spcBef>
                <a:spcPts val="2800"/>
              </a:spcBef>
              <a:buClr>
                <a:srgbClr val="5C86B9"/>
              </a:buClr>
              <a:buSzPct val="70000"/>
              <a:buFont typeface="Zapf Dingbats"/>
              <a:buChar char="✤"/>
              <a:defRPr sz="3350">
                <a:solidFill>
                  <a:srgbClr val="000000"/>
                </a:solidFill>
              </a:defRPr>
            </a:pPr>
            <a:r>
              <a:t>El precio para 100 unidades sería de 185€</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prstGeom prst="rect">
            <a:avLst/>
          </a:prstGeom>
        </p:spPr>
        <p:txBody>
          <a:bodyPr/>
          <a:lstStyle/>
          <a:p>
            <a:pPr/>
            <a:r>
              <a:t>Futuros Desarrollos</a:t>
            </a:r>
          </a:p>
        </p:txBody>
      </p:sp>
      <p:sp>
        <p:nvSpPr>
          <p:cNvPr id="295" name="Shape 295"/>
          <p:cNvSpPr/>
          <p:nvPr>
            <p:ph type="body" idx="1"/>
          </p:nvPr>
        </p:nvSpPr>
        <p:spPr>
          <a:prstGeom prst="rect">
            <a:avLst/>
          </a:prstGeom>
        </p:spPr>
        <p:txBody>
          <a:bodyPr/>
          <a:lstStyle/>
          <a:p>
            <a:pPr marL="441959" indent="-441959" defTabSz="508254">
              <a:spcBef>
                <a:spcPts val="3600"/>
              </a:spcBef>
              <a:defRPr sz="3306"/>
            </a:pPr>
            <a:r>
              <a:t>Investigar otros método de detección de presencia.</a:t>
            </a:r>
          </a:p>
          <a:p>
            <a:pPr marL="441959" indent="-441959" defTabSz="508254">
              <a:spcBef>
                <a:spcPts val="3600"/>
              </a:spcBef>
              <a:defRPr sz="3306"/>
            </a:pPr>
            <a:r>
              <a:t>Realizar pruebas de rendimiento con diferentes cámaras, para mejorar la velocidad de captura</a:t>
            </a:r>
          </a:p>
          <a:p>
            <a:pPr marL="441959" indent="-441959" defTabSz="508254">
              <a:spcBef>
                <a:spcPts val="3600"/>
              </a:spcBef>
              <a:defRPr sz="3306"/>
            </a:pPr>
            <a:r>
              <a:t>Desarrollar un algoritmo que detecte los elementos conectados al sistema.</a:t>
            </a:r>
          </a:p>
          <a:p>
            <a:pPr marL="441959" indent="-441959" defTabSz="508254">
              <a:spcBef>
                <a:spcPts val="3600"/>
              </a:spcBef>
              <a:defRPr sz="3306"/>
            </a:pPr>
            <a:r>
              <a:t>Desarrollar un sistema de visión artificial para detectar situaciones anómalas.</a:t>
            </a:r>
          </a:p>
          <a:p>
            <a:pPr marL="441959" indent="-441959" defTabSz="508254">
              <a:spcBef>
                <a:spcPts val="3600"/>
              </a:spcBef>
              <a:defRPr sz="3306"/>
            </a:pPr>
            <a:r>
              <a:t>Realizar pruebas de rendimiento con diferentes lenguajes de programación</a:t>
            </a:r>
          </a:p>
        </p:txBody>
      </p:sp>
      <p:sp>
        <p:nvSpPr>
          <p:cNvPr id="296" name="Shape 2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title"/>
          </p:nvPr>
        </p:nvSpPr>
        <p:spPr>
          <a:prstGeom prst="rect">
            <a:avLst/>
          </a:prstGeom>
        </p:spPr>
        <p:txBody>
          <a:bodyPr/>
          <a:lstStyle/>
          <a:p>
            <a:pPr/>
            <a:r>
              <a:t>Conclusiones</a:t>
            </a:r>
          </a:p>
        </p:txBody>
      </p:sp>
      <p:sp>
        <p:nvSpPr>
          <p:cNvPr id="301" name="Shape 301"/>
          <p:cNvSpPr/>
          <p:nvPr>
            <p:ph type="body" idx="1"/>
          </p:nvPr>
        </p:nvSpPr>
        <p:spPr>
          <a:prstGeom prst="rect">
            <a:avLst/>
          </a:prstGeom>
        </p:spPr>
        <p:txBody>
          <a:bodyPr/>
          <a:lstStyle/>
          <a:p>
            <a:pPr/>
            <a:r>
              <a:t>La Raspberry Pi cumple con nuestras expectativas</a:t>
            </a:r>
          </a:p>
          <a:p>
            <a:pPr/>
            <a:r>
              <a:t>NodeJS nos ofrece multitud de facilidades a través de sus módulos.</a:t>
            </a:r>
          </a:p>
          <a:p>
            <a:pPr/>
            <a:r>
              <a:t>Se ha podido desarrollar un control de presencia transparente para el usuario y funcional.</a:t>
            </a:r>
          </a:p>
          <a:p>
            <a:pPr/>
            <a:r>
              <a:t>El control de la aplicación se lleva a cabo mediante la aplicación de mensajería Telegram.</a:t>
            </a:r>
          </a:p>
        </p:txBody>
      </p:sp>
      <p:sp>
        <p:nvSpPr>
          <p:cNvPr id="302" name="Shape 3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Introducción</a:t>
            </a:r>
          </a:p>
        </p:txBody>
      </p:sp>
      <p:sp>
        <p:nvSpPr>
          <p:cNvPr id="147" name="Shape 147"/>
          <p:cNvSpPr/>
          <p:nvPr>
            <p:ph type="body" idx="1"/>
          </p:nvPr>
        </p:nvSpPr>
        <p:spPr>
          <a:prstGeom prst="rect">
            <a:avLst/>
          </a:prstGeom>
        </p:spPr>
        <p:txBody>
          <a:bodyPr/>
          <a:lstStyle/>
          <a:p>
            <a:pPr/>
            <a:r>
              <a:t>Introducción al IoT</a:t>
            </a:r>
          </a:p>
        </p:txBody>
      </p:sp>
      <p:sp>
        <p:nvSpPr>
          <p:cNvPr id="148" name="Shape 148"/>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Objetivos</a:t>
            </a:r>
          </a:p>
        </p:txBody>
      </p:sp>
      <p:sp>
        <p:nvSpPr>
          <p:cNvPr id="153" name="Shape 153"/>
          <p:cNvSpPr/>
          <p:nvPr>
            <p:ph type="body" idx="1"/>
          </p:nvPr>
        </p:nvSpPr>
        <p:spPr>
          <a:prstGeom prst="rect">
            <a:avLst/>
          </a:prstGeom>
        </p:spPr>
        <p:txBody>
          <a:bodyPr/>
          <a:lstStyle/>
          <a:p>
            <a:pPr/>
            <a:r>
              <a:t>Sistema domótico basado en IoT</a:t>
            </a:r>
          </a:p>
          <a:p>
            <a:pPr/>
            <a:r>
              <a:t>Integración de este sistema en Raspberry Pi.</a:t>
            </a:r>
          </a:p>
          <a:p>
            <a:pPr/>
            <a:r>
              <a:t>Desarrollo del software en NodeJS (JavaScript)</a:t>
            </a:r>
          </a:p>
          <a:p>
            <a:pPr/>
            <a:r>
              <a:t>Control de Presencia.</a:t>
            </a:r>
          </a:p>
          <a:p>
            <a:pPr/>
            <a:r>
              <a:t>Control del sistema domótico mediante una aplicación de mensajería</a:t>
            </a:r>
          </a:p>
        </p:txBody>
      </p:sp>
      <p:sp>
        <p:nvSpPr>
          <p:cNvPr id="154" name="Shape 154"/>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Arquitectura del Sistema</a:t>
            </a:r>
          </a:p>
        </p:txBody>
      </p:sp>
      <p:pic>
        <p:nvPicPr>
          <p:cNvPr id="159" name="TransArqSist.png"/>
          <p:cNvPicPr>
            <a:picLocks noChangeAspect="1"/>
          </p:cNvPicPr>
          <p:nvPr/>
        </p:nvPicPr>
        <p:blipFill>
          <a:blip r:embed="rId3">
            <a:extLst/>
          </a:blip>
          <a:stretch>
            <a:fillRect/>
          </a:stretch>
        </p:blipFill>
        <p:spPr>
          <a:xfrm>
            <a:off x="3770813" y="3437369"/>
            <a:ext cx="5463174" cy="5418862"/>
          </a:xfrm>
          <a:prstGeom prst="rect">
            <a:avLst/>
          </a:prstGeom>
          <a:ln w="12700">
            <a:miter lim="400000"/>
          </a:ln>
        </p:spPr>
      </p:pic>
      <p:sp>
        <p:nvSpPr>
          <p:cNvPr id="160" name="Shape 160"/>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Desarrollo del Software</a:t>
            </a:r>
          </a:p>
        </p:txBody>
      </p:sp>
      <p:sp>
        <p:nvSpPr>
          <p:cNvPr id="165" name="Shape 165"/>
          <p:cNvSpPr/>
          <p:nvPr>
            <p:ph type="body" idx="1"/>
          </p:nvPr>
        </p:nvSpPr>
        <p:spPr>
          <a:prstGeom prst="rect">
            <a:avLst/>
          </a:prstGeom>
        </p:spPr>
        <p:txBody>
          <a:bodyPr/>
          <a:lstStyle/>
          <a:p>
            <a:pPr marL="345440" indent="-345440" defTabSz="397256">
              <a:spcBef>
                <a:spcPts val="2800"/>
              </a:spcBef>
              <a:defRPr sz="2584"/>
            </a:pPr>
            <a:r>
              <a:t>API Telegram</a:t>
            </a:r>
          </a:p>
          <a:p>
            <a:pPr marL="345440" indent="-345440" defTabSz="397256">
              <a:spcBef>
                <a:spcPts val="2800"/>
              </a:spcBef>
              <a:defRPr sz="2584"/>
            </a:pPr>
            <a:r>
              <a:t>Máquina de Estados</a:t>
            </a:r>
          </a:p>
          <a:p>
            <a:pPr marL="345440" indent="-345440" defTabSz="397256">
              <a:spcBef>
                <a:spcPts val="2800"/>
              </a:spcBef>
              <a:defRPr sz="2584"/>
            </a:pPr>
            <a:r>
              <a:t>Usuarios</a:t>
            </a:r>
          </a:p>
          <a:p>
            <a:pPr marL="345440" indent="-345440" defTabSz="397256">
              <a:spcBef>
                <a:spcPts val="2800"/>
              </a:spcBef>
              <a:defRPr sz="2584"/>
            </a:pPr>
            <a:r>
              <a:t>Control de Presencia</a:t>
            </a:r>
          </a:p>
          <a:p>
            <a:pPr marL="345440" indent="-345440" defTabSz="397256">
              <a:spcBef>
                <a:spcPts val="2800"/>
              </a:spcBef>
              <a:defRPr sz="2584"/>
            </a:pPr>
            <a:r>
              <a:t>Portero Automático</a:t>
            </a:r>
          </a:p>
          <a:p>
            <a:pPr marL="345440" indent="-345440" defTabSz="397256">
              <a:spcBef>
                <a:spcPts val="2800"/>
              </a:spcBef>
              <a:defRPr sz="2584"/>
            </a:pPr>
            <a:r>
              <a:t>Sensores y Actuadores</a:t>
            </a:r>
          </a:p>
          <a:p>
            <a:pPr marL="345440" indent="-345440" defTabSz="397256">
              <a:spcBef>
                <a:spcPts val="2800"/>
              </a:spcBef>
              <a:defRPr sz="2584"/>
            </a:pPr>
            <a:r>
              <a:t>Temperatura</a:t>
            </a:r>
          </a:p>
          <a:p>
            <a:pPr marL="345440" indent="-345440" defTabSz="397256">
              <a:spcBef>
                <a:spcPts val="2800"/>
              </a:spcBef>
              <a:defRPr sz="2584"/>
            </a:pPr>
            <a:r>
              <a:t>Alarma</a:t>
            </a:r>
          </a:p>
          <a:p>
            <a:pPr marL="345440" indent="-345440" defTabSz="397256">
              <a:spcBef>
                <a:spcPts val="2800"/>
              </a:spcBef>
              <a:defRPr sz="2584"/>
            </a:pPr>
            <a:r>
              <a:t>Almacenamiento de Opciones</a:t>
            </a:r>
          </a:p>
        </p:txBody>
      </p:sp>
      <p:sp>
        <p:nvSpPr>
          <p:cNvPr id="166" name="Shape 166"/>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API Telegram</a:t>
            </a:r>
          </a:p>
        </p:txBody>
      </p:sp>
      <p:sp>
        <p:nvSpPr>
          <p:cNvPr id="171" name="Shape 171"/>
          <p:cNvSpPr/>
          <p:nvPr>
            <p:ph type="body" idx="1"/>
          </p:nvPr>
        </p:nvSpPr>
        <p:spPr>
          <a:prstGeom prst="rect">
            <a:avLst/>
          </a:prstGeom>
        </p:spPr>
        <p:txBody>
          <a:bodyPr/>
          <a:lstStyle/>
          <a:p>
            <a:pPr/>
            <a:r>
              <a:t>¿Qué se puede hacer con los bots?</a:t>
            </a:r>
          </a:p>
          <a:p>
            <a:pPr lvl="1"/>
            <a:r>
              <a:t>Notificaciones de noticias</a:t>
            </a:r>
          </a:p>
          <a:p>
            <a:pPr lvl="1"/>
            <a:r>
              <a:t>Integración con servicios externos</a:t>
            </a:r>
          </a:p>
          <a:p>
            <a:pPr lvl="1"/>
            <a:r>
              <a:t>Juegos</a:t>
            </a:r>
          </a:p>
          <a:p>
            <a:pPr lvl="1"/>
            <a:r>
              <a:t>Creación de herramientas</a:t>
            </a:r>
          </a:p>
        </p:txBody>
      </p:sp>
      <p:sp>
        <p:nvSpPr>
          <p:cNvPr id="172" name="Shape 172"/>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API Telegram</a:t>
            </a:r>
          </a:p>
        </p:txBody>
      </p:sp>
      <p:sp>
        <p:nvSpPr>
          <p:cNvPr id="177" name="Shape 177"/>
          <p:cNvSpPr/>
          <p:nvPr>
            <p:ph type="body" idx="1"/>
          </p:nvPr>
        </p:nvSpPr>
        <p:spPr>
          <a:prstGeom prst="rect">
            <a:avLst/>
          </a:prstGeom>
        </p:spPr>
        <p:txBody>
          <a:bodyPr/>
          <a:lstStyle/>
          <a:p>
            <a:pPr/>
            <a:r>
              <a:t>¿Cómo funcionan los bots?</a:t>
            </a:r>
          </a:p>
        </p:txBody>
      </p:sp>
      <p:sp>
        <p:nvSpPr>
          <p:cNvPr id="178" name="Shape 178"/>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API Telegram</a:t>
            </a:r>
          </a:p>
        </p:txBody>
      </p:sp>
      <p:sp>
        <p:nvSpPr>
          <p:cNvPr id="183" name="Shape 183"/>
          <p:cNvSpPr/>
          <p:nvPr>
            <p:ph type="body" idx="1"/>
          </p:nvPr>
        </p:nvSpPr>
        <p:spPr>
          <a:prstGeom prst="rect">
            <a:avLst/>
          </a:prstGeom>
        </p:spPr>
        <p:txBody>
          <a:bodyPr/>
          <a:lstStyle/>
          <a:p>
            <a:pPr/>
            <a:r>
              <a:t>Mensajes del usuario al bot</a:t>
            </a:r>
          </a:p>
          <a:p>
            <a:pPr/>
            <a:r>
              <a:t>Mensajes del bot al usuario</a:t>
            </a:r>
          </a:p>
        </p:txBody>
      </p:sp>
      <p:sp>
        <p:nvSpPr>
          <p:cNvPr id="184" name="Shape 184"/>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