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5" r:id="rId9"/>
    <p:sldId id="268" r:id="rId10"/>
    <p:sldId id="267" r:id="rId11"/>
    <p:sldId id="269" r:id="rId12"/>
    <p:sldId id="270" r:id="rId13"/>
    <p:sldId id="271" r:id="rId14"/>
    <p:sldId id="273" r:id="rId15"/>
    <p:sldId id="276" r:id="rId16"/>
    <p:sldId id="277" r:id="rId17"/>
    <p:sldId id="278" r:id="rId18"/>
    <p:sldId id="279" r:id="rId19"/>
    <p:sldId id="280" r:id="rId20"/>
    <p:sldId id="281" r:id="rId21"/>
    <p:sldId id="282" r:id="rId22"/>
    <p:sldId id="283" r:id="rId23"/>
    <p:sldId id="284" r:id="rId2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1pPr>
    <a:lvl2pPr marL="0" marR="0" indent="22860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2pPr>
    <a:lvl3pPr marL="0" marR="0" indent="45720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3pPr>
    <a:lvl4pPr marL="0" marR="0" indent="68580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4pPr>
    <a:lvl5pPr marL="0" marR="0" indent="91440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5pPr>
    <a:lvl6pPr marL="0" marR="0" indent="114300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6pPr>
    <a:lvl7pPr marL="0" marR="0" indent="137160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7pPr>
    <a:lvl8pPr marL="0" marR="0" indent="160020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8pPr>
    <a:lvl9pPr marL="0" marR="0" indent="182880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Palatino"/>
          <a:ea typeface="Palatino"/>
          <a:cs typeface="Palatino"/>
        </a:font>
        <a:srgbClr val="6D6A67"/>
      </a:tcTxStyle>
      <a:tcStyle>
        <a:tcBdr>
          <a:left>
            <a:ln w="12700" cap="flat">
              <a:solidFill>
                <a:srgbClr val="7695B6"/>
              </a:solidFill>
              <a:prstDash val="solid"/>
              <a:miter lim="400000"/>
            </a:ln>
          </a:left>
          <a:right>
            <a:ln w="12700" cap="flat">
              <a:solidFill>
                <a:srgbClr val="7695B6"/>
              </a:solidFill>
              <a:prstDash val="solid"/>
              <a:miter lim="400000"/>
            </a:ln>
          </a:right>
          <a:top>
            <a:ln w="12700" cap="flat">
              <a:solidFill>
                <a:srgbClr val="7695B6"/>
              </a:solidFill>
              <a:prstDash val="solid"/>
              <a:miter lim="400000"/>
            </a:ln>
          </a:top>
          <a:bottom>
            <a:ln w="12700" cap="flat">
              <a:solidFill>
                <a:srgbClr val="7695B6"/>
              </a:solidFill>
              <a:prstDash val="solid"/>
              <a:miter lim="400000"/>
            </a:ln>
          </a:bottom>
          <a:insideH>
            <a:ln w="12700" cap="flat">
              <a:solidFill>
                <a:srgbClr val="7695B6"/>
              </a:solidFill>
              <a:prstDash val="solid"/>
              <a:miter lim="400000"/>
            </a:ln>
          </a:insideH>
          <a:insideV>
            <a:ln w="12700" cap="flat">
              <a:solidFill>
                <a:srgbClr val="7695B6"/>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Palatino"/>
          <a:ea typeface="Palatino"/>
          <a:cs typeface="Palatino"/>
        </a:font>
        <a:srgbClr val="F6F4EF"/>
      </a:tcTxStyle>
      <a:tcStyle>
        <a:tcBdr>
          <a:left>
            <a:ln w="12700" cap="flat">
              <a:solidFill>
                <a:srgbClr val="7695B6"/>
              </a:solidFill>
              <a:prstDash val="solid"/>
              <a:miter lim="400000"/>
            </a:ln>
          </a:left>
          <a:right>
            <a:ln w="12700" cap="flat">
              <a:noFill/>
              <a:miter lim="400000"/>
            </a:ln>
          </a:right>
          <a:top>
            <a:ln w="12700" cap="flat">
              <a:solidFill>
                <a:srgbClr val="D6D3CB">
                  <a:alpha val="85000"/>
                </a:srgbClr>
              </a:solidFill>
              <a:prstDash val="solid"/>
              <a:miter lim="400000"/>
            </a:ln>
          </a:top>
          <a:bottom>
            <a:ln w="12700" cap="flat">
              <a:solidFill>
                <a:srgbClr val="D6D3CB">
                  <a:alpha val="85000"/>
                </a:srgbClr>
              </a:solidFill>
              <a:prstDash val="solid"/>
              <a:miter lim="400000"/>
            </a:ln>
          </a:bottom>
          <a:insideH>
            <a:ln w="12700" cap="flat">
              <a:solidFill>
                <a:srgbClr val="D6D3CB">
                  <a:alpha val="85000"/>
                </a:srgbClr>
              </a:solidFill>
              <a:prstDash val="solid"/>
              <a:miter lim="400000"/>
            </a:ln>
          </a:insideH>
          <a:insideV>
            <a:ln w="12700" cap="flat">
              <a:solidFill>
                <a:srgbClr val="7695B6"/>
              </a:solidFill>
              <a:prstDash val="solid"/>
              <a:miter lim="400000"/>
            </a:ln>
          </a:insideV>
        </a:tcBdr>
        <a:fill>
          <a:noFill/>
        </a:fill>
      </a:tcStyle>
    </a:firstCol>
    <a:la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7695B6"/>
              </a:solidFill>
              <a:prstDash val="solid"/>
              <a:miter lim="400000"/>
            </a:ln>
          </a:top>
          <a:bottom>
            <a:ln w="12700" cap="flat">
              <a:solidFill>
                <a:srgbClr val="7695B6"/>
              </a:solidFill>
              <a:prstDash val="solid"/>
              <a:miter lim="400000"/>
            </a:ln>
          </a:bottom>
          <a:insideH>
            <a:ln w="12700" cap="flat">
              <a:solidFill>
                <a:srgbClr val="7695B6"/>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solidFill>
                <a:srgbClr val="7695B6"/>
              </a:solidFill>
              <a:prstDash val="solid"/>
              <a:miter lim="400000"/>
            </a:ln>
          </a:top>
          <a:bottom>
            <a:ln w="0" cap="flat">
              <a:noFill/>
              <a:miter lim="400000"/>
            </a:ln>
          </a:bottom>
          <a:insideH>
            <a:ln w="12700" cap="flat">
              <a:solidFill>
                <a:srgbClr val="7695B6"/>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Palatino"/>
          <a:ea typeface="Palatino"/>
          <a:cs typeface="Palatino"/>
        </a:font>
        <a:srgbClr val="6D6A67"/>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noFill/>
        </a:fill>
      </a:tcStyle>
    </a:wholeTbl>
    <a:band2H>
      <a:tcTxStyle/>
      <a:tcStyle>
        <a:tcBdr/>
        <a:fill>
          <a:solidFill>
            <a:srgbClr val="EEEBE2">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5D5D5D"/>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 styleId="{EEE7283C-3CF3-47DC-8721-378D4A62B228}" styleName="">
    <a:tblBg/>
    <a:wholeTbl>
      <a:tcTxStyle b="off" i="off">
        <a:font>
          <a:latin typeface="Palatino"/>
          <a:ea typeface="Palatino"/>
          <a:cs typeface="Palatino"/>
        </a:font>
        <a:srgbClr val="6D6A67"/>
      </a:tcTxStyle>
      <a:tcStyle>
        <a:tcBdr>
          <a:left>
            <a:ln w="12700" cap="flat">
              <a:noFill/>
              <a:miter lim="400000"/>
            </a:ln>
          </a:left>
          <a:right>
            <a:ln w="12700" cap="flat">
              <a:noFill/>
              <a:miter lim="400000"/>
            </a:ln>
          </a:right>
          <a:top>
            <a:ln w="12700" cap="flat">
              <a:solidFill>
                <a:srgbClr val="615F5C"/>
              </a:solidFill>
              <a:custDash>
                <a:ds d="200000" sp="200000"/>
              </a:custDash>
              <a:miter lim="400000"/>
            </a:ln>
          </a:top>
          <a:bottom>
            <a:ln w="12700" cap="flat">
              <a:solidFill>
                <a:srgbClr val="615F5C"/>
              </a:solidFill>
              <a:custDash>
                <a:ds d="200000" sp="200000"/>
              </a:custDash>
              <a:miter lim="400000"/>
            </a:ln>
          </a:bottom>
          <a:insideH>
            <a:ln w="12700" cap="flat">
              <a:solidFill>
                <a:srgbClr val="615F5C"/>
              </a:solidFill>
              <a:custDash>
                <a:ds d="200000" sp="200000"/>
              </a:custDash>
              <a:miter lim="400000"/>
            </a:ln>
          </a:insideH>
          <a:insideV>
            <a:ln w="12700" cap="flat">
              <a:noFill/>
              <a:miter lim="400000"/>
            </a:ln>
          </a:insideV>
        </a:tcBdr>
        <a:fill>
          <a:noFill/>
        </a:fill>
      </a:tcStyle>
    </a:wholeTbl>
    <a:band2H>
      <a:tcTxStyle/>
      <a:tcStyle>
        <a:tcBdr/>
        <a:fill>
          <a:solidFill>
            <a:srgbClr val="DBD8CD">
              <a:alpha val="85000"/>
            </a:srgbClr>
          </a:solidFill>
        </a:fill>
      </a:tcStyle>
    </a:band2H>
    <a:firstCol>
      <a:tcTxStyle b="off" i="off">
        <a:font>
          <a:latin typeface="Palatino"/>
          <a:ea typeface="Palatino"/>
          <a:cs typeface="Palatino"/>
        </a:font>
        <a:srgbClr val="6D6A67"/>
      </a:tcTxStyle>
      <a:tcStyle>
        <a:tcBdr>
          <a:left>
            <a:ln w="12700" cap="flat">
              <a:noFill/>
              <a:miter lim="400000"/>
            </a:ln>
          </a:left>
          <a:right>
            <a:ln w="12700" cap="flat">
              <a:noFill/>
              <a:miter lim="400000"/>
            </a:ln>
          </a:right>
          <a:top>
            <a:ln w="12700" cap="flat">
              <a:solidFill>
                <a:srgbClr val="615F5C"/>
              </a:solidFill>
              <a:custDash>
                <a:ds d="200000" sp="200000"/>
              </a:custDash>
              <a:miter lim="400000"/>
            </a:ln>
          </a:top>
          <a:bottom>
            <a:ln w="12700" cap="flat">
              <a:solidFill>
                <a:srgbClr val="615F5C"/>
              </a:solidFill>
              <a:custDash>
                <a:ds d="200000" sp="200000"/>
              </a:custDash>
              <a:miter lim="400000"/>
            </a:ln>
          </a:bottom>
          <a:insideH>
            <a:ln w="12700" cap="flat">
              <a:solidFill>
                <a:srgbClr val="615F5C"/>
              </a:solidFill>
              <a:custDash>
                <a:ds d="200000" sp="200000"/>
              </a:custDash>
              <a:miter lim="400000"/>
            </a:ln>
          </a:insideH>
          <a:insideV>
            <a:ln w="12700" cap="flat">
              <a:noFill/>
              <a:miter lim="400000"/>
            </a:ln>
          </a:insideV>
        </a:tcBdr>
        <a:fill>
          <a:solidFill>
            <a:srgbClr val="EEEBE2">
              <a:alpha val="85000"/>
            </a:srgbClr>
          </a:solidFill>
        </a:fill>
      </a:tcStyle>
    </a:firstCol>
    <a:la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
          <a:latin typeface="Palatino"/>
          <a:ea typeface="Palatino"/>
          <a:cs typeface="Palatino"/>
        </a:font>
        <a:srgbClr val="6D6A67"/>
      </a:tcTxStyle>
      <a:tcStyle>
        <a:tcBdr>
          <a:left>
            <a:ln w="12700" cap="flat">
              <a:solidFill>
                <a:srgbClr val="A8A49D"/>
              </a:solidFill>
              <a:prstDash val="solid"/>
              <a:miter lim="400000"/>
            </a:ln>
          </a:left>
          <a:right>
            <a:ln w="12700" cap="flat">
              <a:solidFill>
                <a:srgbClr val="A8A49D"/>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A8A49D"/>
              </a:solidFill>
              <a:prstDash val="solid"/>
              <a:miter lim="400000"/>
            </a:ln>
          </a:insideV>
        </a:tcBdr>
        <a:fill>
          <a:noFill/>
        </a:fill>
      </a:tcStyle>
    </a:wholeTbl>
    <a:band2H>
      <a:tcTxStyle/>
      <a:tcStyle>
        <a:tcBdr/>
        <a:fill>
          <a:solidFill>
            <a:srgbClr val="C4C1BA">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3F1DF"/>
              </a:solidFill>
              <a:prstDash val="solid"/>
              <a:miter lim="400000"/>
            </a:ln>
          </a:insideV>
        </a:tcBdr>
        <a:fill>
          <a:noFill/>
        </a:fill>
      </a:tcStyle>
    </a:firstCol>
    <a:la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12700" cap="flat">
              <a:noFill/>
              <a:miter lim="400000"/>
            </a:ln>
          </a:insideV>
        </a:tcBdr>
        <a:fill>
          <a:noFill/>
        </a:fill>
      </a:tcStyle>
    </a:wholeTbl>
    <a:band2H>
      <a:tcTxStyle/>
      <a:tcStyle>
        <a:tcBdr/>
        <a:fill>
          <a:solidFill>
            <a:srgbClr val="EEEBE2">
              <a:alpha val="85000"/>
            </a:srgbClr>
          </a:solidFill>
        </a:fill>
      </a:tcStyle>
    </a:band2H>
    <a:firstCol>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D6D3CB"/>
              </a:solidFill>
              <a:prstDash val="solid"/>
              <a:miter lim="400000"/>
            </a:ln>
          </a:insideV>
        </a:tcBdr>
        <a:fill>
          <a:solidFill>
            <a:srgbClr val="8C8982"/>
          </a:solidFill>
        </a:fill>
      </a:tcStyle>
    </a:firstCol>
    <a:la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D6D3CB"/>
              </a:solidFill>
              <a:prstDash val="solid"/>
              <a:miter lim="400000"/>
            </a:ln>
          </a:insideH>
          <a:insideV>
            <a:ln w="12700" cap="flat">
              <a:noFill/>
              <a:miter lim="400000"/>
            </a:ln>
          </a:insideV>
        </a:tcBdr>
        <a:fill>
          <a:solidFill>
            <a:srgbClr val="A8A49D"/>
          </a:solidFill>
        </a:fill>
      </a:tcStyle>
    </a:lastRow>
    <a:firstRow>
      <a:tcTxStyle b="off" i="off">
        <a:font>
          <a:latin typeface="Palatino"/>
          <a:ea typeface="Palatino"/>
          <a:cs typeface="Palatino"/>
        </a:font>
        <a:srgbClr val="F6F4E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D6D3CB"/>
              </a:solidFill>
              <a:prstDash val="solid"/>
              <a:miter lim="400000"/>
            </a:ln>
          </a:insideH>
          <a:insideV>
            <a:ln w="12700" cap="flat">
              <a:noFill/>
              <a:miter lim="400000"/>
            </a:ln>
          </a:insideV>
        </a:tcBdr>
        <a:fill>
          <a:solidFill>
            <a:srgbClr val="A8A49D"/>
          </a:solidFill>
        </a:fill>
      </a:tcStyle>
    </a:firstRow>
  </a:tblStyle>
  <a:tblStyle styleId="{2708684C-4D16-4618-839F-0558EEFCDFE6}" styleName="">
    <a:tblBg/>
    <a:wholeTbl>
      <a:tcTxStyle b="off" i="off">
        <a:font>
          <a:latin typeface="Palatino"/>
          <a:ea typeface="Palatino"/>
          <a:cs typeface="Palatino"/>
        </a:font>
        <a:srgbClr val="6D6A67"/>
      </a:tcTxStyle>
      <a:tcStyle>
        <a:tcBdr>
          <a:left>
            <a:ln w="25400" cap="flat">
              <a:solidFill>
                <a:srgbClr val="D6D3CB"/>
              </a:solidFill>
              <a:custDash>
                <a:ds d="200000" sp="200000"/>
              </a:custDash>
              <a:miter lim="400000"/>
            </a:ln>
          </a:left>
          <a:right>
            <a:ln w="25400" cap="flat">
              <a:solidFill>
                <a:srgbClr val="D6D3CB"/>
              </a:solidFill>
              <a:custDash>
                <a:ds d="200000" sp="200000"/>
              </a:custDash>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25400" cap="flat">
              <a:solidFill>
                <a:srgbClr val="D6D3CB"/>
              </a:solidFill>
              <a:custDash>
                <a:ds d="200000" sp="200000"/>
              </a:custDash>
              <a:miter lim="400000"/>
            </a:ln>
          </a:insideV>
        </a:tcBdr>
        <a:fill>
          <a:noFill/>
        </a:fill>
      </a:tcStyle>
    </a:wholeTbl>
    <a:band2H>
      <a:tcTxStyle/>
      <a:tcStyle>
        <a:tcBdr/>
        <a:fill>
          <a:solidFill>
            <a:srgbClr val="EEEBE2">
              <a:alpha val="85000"/>
            </a:srgbClr>
          </a:solidFill>
        </a:fill>
      </a:tcStyle>
    </a:band2H>
    <a:firstCol>
      <a:tcTxStyle b="off" i="off">
        <a:font>
          <a:latin typeface="Palatino"/>
          <a:ea typeface="Palatino"/>
          <a:cs typeface="Palatino"/>
        </a:font>
        <a:srgbClr val="6D6A67"/>
      </a:tcTxStyle>
      <a:tcStyle>
        <a:tcBdr>
          <a:left>
            <a:ln w="12700" cap="flat">
              <a:noFill/>
              <a:miter lim="400000"/>
            </a:ln>
          </a:left>
          <a:right>
            <a:ln w="25400" cap="flat">
              <a:solidFill>
                <a:srgbClr val="D6D3CB"/>
              </a:solidFill>
              <a:prstDash val="solid"/>
              <a:miter lim="400000"/>
            </a:ln>
          </a:right>
          <a:top>
            <a:ln w="25400" cap="flat">
              <a:solidFill>
                <a:srgbClr val="D6D3CB"/>
              </a:solidFill>
              <a:custDash>
                <a:ds d="200000" sp="200000"/>
              </a:custDash>
              <a:miter lim="400000"/>
            </a:ln>
          </a:top>
          <a:bottom>
            <a:ln w="25400" cap="flat">
              <a:solidFill>
                <a:srgbClr val="D6D3CB"/>
              </a:solidFill>
              <a:custDash>
                <a:ds d="200000" sp="200000"/>
              </a:custDash>
              <a:miter lim="400000"/>
            </a:ln>
          </a:bottom>
          <a:insideH>
            <a:ln w="25400" cap="flat">
              <a:solidFill>
                <a:srgbClr val="D6D3CB"/>
              </a:solidFill>
              <a:custDash>
                <a:ds d="200000" sp="200000"/>
              </a:custDash>
              <a:miter lim="400000"/>
            </a:ln>
          </a:insideH>
          <a:insideV>
            <a:ln w="25400" cap="flat">
              <a:solidFill>
                <a:srgbClr val="D6D3CB"/>
              </a:solidFill>
              <a:prstDash val="solid"/>
              <a:miter lim="400000"/>
            </a:ln>
          </a:insideV>
        </a:tcBdr>
        <a:fill>
          <a:noFill/>
        </a:fill>
      </a:tcStyle>
    </a:firstCol>
    <a:la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25400" cap="flat">
              <a:solidFill>
                <a:srgbClr val="D6D3CB"/>
              </a:solidFill>
              <a:prstDash val="solid"/>
              <a:miter lim="400000"/>
            </a:ln>
          </a:top>
          <a:bottom>
            <a:ln w="12700" cap="flat">
              <a:noFill/>
              <a:miter lim="400000"/>
            </a:ln>
          </a:bottom>
          <a:insideH>
            <a:ln w="25400" cap="flat">
              <a:solidFill>
                <a:srgbClr val="D6D3CB"/>
              </a:solidFill>
              <a:prstDash val="solid"/>
              <a:miter lim="400000"/>
            </a:ln>
          </a:insideH>
          <a:insideV>
            <a:ln w="12700" cap="flat">
              <a:noFill/>
              <a:miter lim="400000"/>
            </a:ln>
          </a:insideV>
        </a:tcBdr>
        <a:fill>
          <a:noFill/>
        </a:fill>
      </a:tcStyle>
    </a:lastRow>
    <a:firstRow>
      <a:tcTxStyle b="off" i="off">
        <a:font>
          <a:latin typeface="Palatino"/>
          <a:ea typeface="Palatino"/>
          <a:cs typeface="Palatino"/>
        </a:font>
        <a:srgbClr val="6D6A67"/>
      </a:tcTxStyle>
      <a:tcStyle>
        <a:tcBdr>
          <a:left>
            <a:ln w="12700" cap="flat">
              <a:noFill/>
              <a:miter lim="400000"/>
            </a:ln>
          </a:left>
          <a:right>
            <a:ln w="12700" cap="flat">
              <a:noFill/>
              <a:miter lim="400000"/>
            </a:ln>
          </a:right>
          <a:top>
            <a:ln w="12700" cap="flat">
              <a:noFill/>
              <a:miter lim="400000"/>
            </a:ln>
          </a:top>
          <a:bottom>
            <a:ln w="25400" cap="flat">
              <a:solidFill>
                <a:srgbClr val="D6D3CB"/>
              </a:solidFill>
              <a:prstDash val="solid"/>
              <a:miter lim="400000"/>
            </a:ln>
          </a:bottom>
          <a:insideH>
            <a:ln w="25400" cap="flat">
              <a:solidFill>
                <a:srgbClr val="D6D3CB"/>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60304" autoAdjust="0"/>
  </p:normalViewPr>
  <p:slideViewPr>
    <p:cSldViewPr snapToGrid="0">
      <p:cViewPr varScale="1">
        <p:scale>
          <a:sx n="81" d="100"/>
          <a:sy n="81" d="100"/>
        </p:scale>
        <p:origin x="154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xfrm>
            <a:off x="1143000" y="685800"/>
            <a:ext cx="4572000" cy="3429000"/>
          </a:xfrm>
          <a:prstGeom prst="rect">
            <a:avLst/>
          </a:prstGeom>
        </p:spPr>
        <p:txBody>
          <a:bodyPr/>
          <a:lstStyle/>
          <a:p>
            <a:endParaRPr/>
          </a:p>
        </p:txBody>
      </p:sp>
      <p:sp>
        <p:nvSpPr>
          <p:cNvPr id="133" name="Shape 13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 el permiso del presidente del </a:t>
            </a:r>
            <a:r>
              <a:rPr lang="es-ES" dirty="0" err="1"/>
              <a:t>triunal</a:t>
            </a:r>
            <a:r>
              <a:rPr lang="es-ES" dirty="0"/>
              <a:t> comienzo la presentación de mi trabajo titulado… Sistema </a:t>
            </a:r>
            <a:r>
              <a:rPr lang="es-ES" dirty="0" err="1"/>
              <a:t>Domótico</a:t>
            </a:r>
            <a:r>
              <a:rPr lang="es-ES" dirty="0"/>
              <a:t> </a:t>
            </a:r>
            <a:r>
              <a:rPr lang="es-ES" dirty="0" err="1"/>
              <a:t>IoT</a:t>
            </a:r>
            <a:r>
              <a:rPr lang="es-ES" dirty="0"/>
              <a:t> basado en </a:t>
            </a:r>
            <a:r>
              <a:rPr lang="es-ES" dirty="0" err="1"/>
              <a:t>Raspberry</a:t>
            </a:r>
            <a:r>
              <a:rPr lang="es-ES" dirty="0"/>
              <a:t> Pi y control remoto por </a:t>
            </a:r>
            <a:r>
              <a:rPr lang="es-ES" dirty="0" err="1"/>
              <a:t>Telegram</a:t>
            </a:r>
            <a:endParaRPr lang="es-ES" dirty="0"/>
          </a:p>
        </p:txBody>
      </p:sp>
    </p:spTree>
    <p:extLst>
      <p:ext uri="{BB962C8B-B14F-4D97-AF65-F5344CB8AC3E}">
        <p14:creationId xmlns:p14="http://schemas.microsoft.com/office/powerpoint/2010/main" val="324382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prstGeom prst="rect">
            <a:avLst/>
          </a:prstGeom>
        </p:spPr>
        <p:txBody>
          <a:bodyPr/>
          <a:lstStyle/>
          <a:p>
            <a:endParaRPr/>
          </a:p>
        </p:txBody>
      </p:sp>
      <p:sp>
        <p:nvSpPr>
          <p:cNvPr id="205" name="Shape 205"/>
          <p:cNvSpPr>
            <a:spLocks noGrp="1"/>
          </p:cNvSpPr>
          <p:nvPr>
            <p:ph type="body" sz="quarter" idx="1"/>
          </p:nvPr>
        </p:nvSpPr>
        <p:spPr>
          <a:prstGeom prst="rect">
            <a:avLst/>
          </a:prstGeom>
        </p:spPr>
        <p:txBody>
          <a:bodyPr/>
          <a:lstStyle/>
          <a:p>
            <a:r>
              <a:t>Aquí podemos ve el diagrama de flujo de la primera toma de decisiones. </a:t>
            </a:r>
          </a:p>
          <a:p>
            <a:endParaRPr/>
          </a:p>
          <a:p>
            <a:r>
              <a:t>El primer inicio de la aplicación, nos va a pedir que se introduzca la configuración inicial del sistema. En el que tendremos que introducir la contraseña de administrador y la de usuario, este usuario será automáticamente registrado como administrador.</a:t>
            </a:r>
          </a:p>
          <a:p>
            <a:endParaRPr/>
          </a:p>
          <a:p>
            <a:r>
              <a:t>Una vez configurada la aplicación, cuando se envía un mensaje, la primera premisa que tenemos es el ser un usuario del sistema, si no se cumple esto seremos expulsados directamente. </a:t>
            </a:r>
          </a:p>
          <a:p>
            <a:r>
              <a:t>En caso de ser usuarios, se evaluará si se ha emitido una acción, que es un mensaje que un slash delante. Si es una acción, se evaluará si es una acción de usuario o de administrador y se actuará en consecuencia a la acción emitida como podemos ver en la imagen de la derecha, se puede ver que algunas acciones cambian la variable estado actual, como es el caso de la acción password. Esto nos va a servir para poder introducir parámetros. </a:t>
            </a:r>
          </a:p>
          <a:p>
            <a:r>
              <a:t>Si no es una acción válida obtendremos un mensaje de error.</a:t>
            </a:r>
          </a:p>
          <a:p>
            <a:r>
              <a:t>Si el mensaje recibido no es una acción, se evaluará la variable estado actual de ese usuario, la cual se ha ido actualizando dependiendo de las acciones realizadas y se actuará en consecuencia a su valor. Si la variable estado actual es null, se enviará un mensaje de error.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a:spLocks noGrp="1" noRot="1" noChangeAspect="1"/>
          </p:cNvSpPr>
          <p:nvPr>
            <p:ph type="sldImg"/>
          </p:nvPr>
        </p:nvSpPr>
        <p:spPr>
          <a:prstGeom prst="rect">
            <a:avLst/>
          </a:prstGeom>
        </p:spPr>
        <p:txBody>
          <a:bodyPr/>
          <a:lstStyle/>
          <a:p>
            <a:endParaRPr/>
          </a:p>
        </p:txBody>
      </p:sp>
      <p:sp>
        <p:nvSpPr>
          <p:cNvPr id="217" name="Shape 217"/>
          <p:cNvSpPr>
            <a:spLocks noGrp="1"/>
          </p:cNvSpPr>
          <p:nvPr>
            <p:ph type="body" sz="quarter" idx="1"/>
          </p:nvPr>
        </p:nvSpPr>
        <p:spPr>
          <a:prstGeom prst="rect">
            <a:avLst/>
          </a:prstGeom>
        </p:spPr>
        <p:txBody>
          <a:bodyPr/>
          <a:lstStyle/>
          <a:p>
            <a:r>
              <a:t>Un apartado importante sería la seguridad, no podemos permitir que cualquier persona externa conecte a nuestro sistema.</a:t>
            </a:r>
          </a:p>
          <a:p>
            <a:endParaRPr/>
          </a:p>
          <a:p>
            <a:r>
              <a:t>Encontramos un problema a la hora de introducir la contraseña y es que desde nuestra aplicación no podemos editar mensajes del usuario, por lo que cuando éste introduzca la contraseña ésta se quedará visible en el chat a no ser que el usuario la borre manualmente. Para esto se ha diseñado un sistema en el que se mostrará una key aleatoria al usuario y éste tendrá que sumar cada dígito al de la contraseña. Por lo que el usuario enviará un número aleatorio al sistema. La key podrá el usuario editarla mediante un botón de editar, pero si esto no se realiza, a los 5 minutos se editará automáticamente.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noRot="1" noChangeAspect="1"/>
          </p:cNvSpPr>
          <p:nvPr>
            <p:ph type="sldImg"/>
          </p:nvPr>
        </p:nvSpPr>
        <p:spPr>
          <a:prstGeom prst="rect">
            <a:avLst/>
          </a:prstGeom>
        </p:spPr>
        <p:txBody>
          <a:bodyPr/>
          <a:lstStyle/>
          <a:p>
            <a:endParaRPr/>
          </a:p>
        </p:txBody>
      </p:sp>
      <p:sp>
        <p:nvSpPr>
          <p:cNvPr id="223" name="Shape 223"/>
          <p:cNvSpPr>
            <a:spLocks noGrp="1"/>
          </p:cNvSpPr>
          <p:nvPr>
            <p:ph type="body" sz="quarter" idx="1"/>
          </p:nvPr>
        </p:nvSpPr>
        <p:spPr>
          <a:prstGeom prst="rect">
            <a:avLst/>
          </a:prstGeom>
        </p:spPr>
        <p:txBody>
          <a:bodyPr/>
          <a:lstStyle/>
          <a:p>
            <a:r>
              <a:t>Para la detección de presencia nos hemos basado  en el protocolo ARP. </a:t>
            </a:r>
          </a:p>
          <a:p>
            <a:r>
              <a:t>Cada usuario será identificado por la MAC de su smartphone, tomamos de base los smartphone sabiendo que hoy en día es algo que podemos decir indespensable en nuestro día a día.</a:t>
            </a:r>
          </a:p>
          <a:p>
            <a:r>
              <a:t>Con este sistema cuando nos conectemos o desconectemos de la red quedará registrado en un fichero CSV que se creará diariamente, a estos ficheros sólo tendrán acceso los administradores del sistema.</a:t>
            </a:r>
          </a:p>
          <a:p>
            <a:endParaRPr/>
          </a:p>
          <a:p>
            <a:r>
              <a:t>La forma en la que se obtiene la MAC de usuario es mediante un servidor en nuestra red local, el usuario enviará el comando para capturar su MAC y accederá a este servidor. Cabe recordar que mediante el bot no se establece conexión directa con el usuario, por lo que hay que usar algún método para interceptar la IP del usuario.</a:t>
            </a:r>
          </a:p>
          <a:p>
            <a:endParaRPr/>
          </a:p>
          <a:p>
            <a:r>
              <a:t>Una vez se ha almacenado la IP del usuario, en el siguiente reconocimiento que se haga de la red, se identificará la MAC de usuario.</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noRot="1" noChangeAspect="1"/>
          </p:cNvSpPr>
          <p:nvPr>
            <p:ph type="sldImg"/>
          </p:nvPr>
        </p:nvSpPr>
        <p:spPr>
          <a:prstGeom prst="rect">
            <a:avLst/>
          </a:prstGeom>
        </p:spPr>
        <p:txBody>
          <a:bodyPr/>
          <a:lstStyle/>
          <a:p>
            <a:endParaRPr/>
          </a:p>
        </p:txBody>
      </p:sp>
      <p:sp>
        <p:nvSpPr>
          <p:cNvPr id="229" name="Shape 229"/>
          <p:cNvSpPr>
            <a:spLocks noGrp="1"/>
          </p:cNvSpPr>
          <p:nvPr>
            <p:ph type="body" sz="quarter" idx="1"/>
          </p:nvPr>
        </p:nvSpPr>
        <p:spPr>
          <a:prstGeom prst="rect">
            <a:avLst/>
          </a:prstGeom>
        </p:spPr>
        <p:txBody>
          <a:bodyPr/>
          <a:lstStyle/>
          <a:p>
            <a:r>
              <a:t>Mediante los mensajes de voz integrados en Telegram, un altavoz y una cámara, se ha desarrollado un sistema de portero automático por control remoto.</a:t>
            </a:r>
          </a:p>
          <a:p>
            <a:endParaRPr/>
          </a:p>
          <a:p>
            <a:r>
              <a:t>Una vez que se llame al timbre, uno de los GPIO de la raspberry Pi emitirá un evento que iniciará una captura de la cámara, esta captura se enviará a todos los usuarios del sistema. </a:t>
            </a:r>
          </a:p>
          <a:p>
            <a:r>
              <a:t>Para poder responderle a quien llama, el usuario del sistema puede puede enviar un mensaje de voz mediante telegram y éste se reproducirá por un altavoz colocado en el portero automático.</a:t>
            </a:r>
          </a:p>
          <a:p>
            <a:endParaRPr/>
          </a:p>
          <a:p>
            <a:r>
              <a:t>Este mensaje de voz se almacena en el servidor de telegram, lo que nosotros recibimos en la aplicación es el id de este archivo en el servidor, por lo que tenemos que descargar ese archivo mediante uno de los métodos preparados para ello en el módulo que estamos usando.</a:t>
            </a:r>
          </a:p>
          <a:p>
            <a:r>
              <a:t>El fichero que descargamos se encuentra en formato ogg codificado en formato opus. Para reproducir esto hay que convertir el archivo primero a formato wav y luego se podrá reproducir mediante el SSOO.</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a:spLocks noGrp="1" noRot="1" noChangeAspect="1"/>
          </p:cNvSpPr>
          <p:nvPr>
            <p:ph type="sldImg"/>
          </p:nvPr>
        </p:nvSpPr>
        <p:spPr>
          <a:prstGeom prst="rect">
            <a:avLst/>
          </a:prstGeom>
        </p:spPr>
        <p:txBody>
          <a:bodyPr/>
          <a:lstStyle/>
          <a:p>
            <a:endParaRPr/>
          </a:p>
        </p:txBody>
      </p:sp>
      <p:sp>
        <p:nvSpPr>
          <p:cNvPr id="241" name="Shape 241"/>
          <p:cNvSpPr>
            <a:spLocks noGrp="1"/>
          </p:cNvSpPr>
          <p:nvPr>
            <p:ph type="body" sz="quarter" idx="1"/>
          </p:nvPr>
        </p:nvSpPr>
        <p:spPr>
          <a:prstGeom prst="rect">
            <a:avLst/>
          </a:prstGeom>
        </p:spPr>
        <p:txBody>
          <a:bodyPr/>
          <a:lstStyle/>
          <a:p>
            <a:r>
              <a:rPr lang="es-ES" dirty="0"/>
              <a:t>*</a:t>
            </a:r>
            <a:r>
              <a:rPr lang="es-ES" baseline="0" dirty="0"/>
              <a:t> </a:t>
            </a:r>
            <a:r>
              <a:rPr lang="es-ES" dirty="0"/>
              <a:t>Temperatura</a:t>
            </a:r>
          </a:p>
          <a:p>
            <a:r>
              <a:rPr lang="es-ES" dirty="0"/>
              <a:t>El control de temperatura se va a realizar mediante el API del servicio online </a:t>
            </a:r>
            <a:r>
              <a:rPr lang="es-ES" dirty="0" err="1"/>
              <a:t>openweathermap</a:t>
            </a:r>
            <a:r>
              <a:rPr lang="es-ES" dirty="0"/>
              <a:t>. Cada hora se ejecutará un método en nuestro sistema que hará una petición a este servicio y dependiendo de la configuración de los sensores y actuadores se realizarán una serie de evaluaciones para ajustar nuestro hogar según las condiciones y la temperatura del momento.</a:t>
            </a:r>
          </a:p>
          <a:p>
            <a:endParaRPr lang="es-ES" dirty="0"/>
          </a:p>
          <a:p>
            <a:r>
              <a:rPr lang="es-ES" dirty="0"/>
              <a:t>Nuestro sistema necesita tener las coordenadas de sus </a:t>
            </a:r>
            <a:r>
              <a:rPr lang="es-ES" dirty="0" err="1"/>
              <a:t>ubucación</a:t>
            </a:r>
            <a:r>
              <a:rPr lang="es-ES" dirty="0"/>
              <a:t>, por lo que cuando se realiza la </a:t>
            </a:r>
            <a:r>
              <a:rPr lang="es-ES" dirty="0" err="1"/>
              <a:t>configuraciónn</a:t>
            </a:r>
            <a:r>
              <a:rPr lang="es-ES" dirty="0"/>
              <a:t> inicial, se nos pedirá que enviemos la ubicación en la que se encuentra el sistema. El sistema recibirá la ubicación y almacenará las coordenadas</a:t>
            </a:r>
          </a:p>
          <a:p>
            <a:endParaRPr lang="es-ES" dirty="0"/>
          </a:p>
          <a:p>
            <a:r>
              <a:rPr lang="es-ES" dirty="0"/>
              <a:t>* Sensores y actuadores</a:t>
            </a:r>
          </a:p>
          <a:p>
            <a:r>
              <a:rPr lang="es-ES" dirty="0"/>
              <a:t>Para el control de los sensores y actuadores se van a usar los </a:t>
            </a:r>
            <a:r>
              <a:rPr lang="es-ES" dirty="0" err="1"/>
              <a:t>GPIOs</a:t>
            </a:r>
            <a:r>
              <a:rPr lang="es-ES" dirty="0"/>
              <a:t> de la </a:t>
            </a:r>
            <a:r>
              <a:rPr lang="es-ES" dirty="0" err="1"/>
              <a:t>Raspberry</a:t>
            </a:r>
            <a:r>
              <a:rPr lang="es-ES" dirty="0"/>
              <a:t> Pi, aunque también es posible encontrar elementos controlados por USB.</a:t>
            </a:r>
          </a:p>
          <a:p>
            <a:endParaRPr lang="es-ES" dirty="0"/>
          </a:p>
          <a:p>
            <a:r>
              <a:rPr lang="es-ES" dirty="0"/>
              <a:t>Para el control de los </a:t>
            </a:r>
            <a:r>
              <a:rPr lang="es-ES" dirty="0" err="1"/>
              <a:t>GPIOs</a:t>
            </a:r>
            <a:r>
              <a:rPr lang="es-ES" dirty="0"/>
              <a:t> se usará un módulo de </a:t>
            </a:r>
            <a:r>
              <a:rPr lang="es-ES" dirty="0" err="1"/>
              <a:t>NodeJS</a:t>
            </a:r>
            <a:r>
              <a:rPr lang="es-ES" dirty="0"/>
              <a:t> llamado </a:t>
            </a:r>
            <a:r>
              <a:rPr lang="es-ES" dirty="0" err="1"/>
              <a:t>rpi-gpio</a:t>
            </a:r>
            <a:r>
              <a:rPr lang="es-ES" dirty="0"/>
              <a:t>, con el que tendremos métodos para configurar, escribir, leer y escuchar eventos de cambios en los </a:t>
            </a:r>
            <a:r>
              <a:rPr lang="es-ES" dirty="0" err="1"/>
              <a:t>GPIOs</a:t>
            </a:r>
            <a:r>
              <a:rPr lang="es-ES" dirty="0"/>
              <a:t>. </a:t>
            </a:r>
          </a:p>
          <a:p>
            <a:r>
              <a:rPr lang="es-ES" dirty="0"/>
              <a:t>Los sensores y actuadores a incluir dependerá de las peticiones de los clientes, ya que los </a:t>
            </a:r>
            <a:r>
              <a:rPr lang="es-ES" dirty="0" err="1"/>
              <a:t>GPIOs</a:t>
            </a:r>
            <a:r>
              <a:rPr lang="es-ES" dirty="0"/>
              <a:t> son muy polivalentes en cuanto a funcionalidad. Por lo que se dejarán funciones preparadas para trabajar con los siguientes elementos.</a:t>
            </a:r>
          </a:p>
          <a:p>
            <a:endParaRPr lang="es-ES" dirty="0"/>
          </a:p>
          <a:p>
            <a:pPr marL="294105" indent="-294105">
              <a:buClr>
                <a:srgbClr val="5C86B9"/>
              </a:buClr>
              <a:buSzPct val="70000"/>
              <a:buFont typeface="Zapf Dingbats"/>
              <a:buChar char="-"/>
            </a:pPr>
            <a:r>
              <a:rPr lang="es-ES" dirty="0"/>
              <a:t>Luces: Un funcionamiento sencillo como es el apagar y encender las luces.</a:t>
            </a:r>
          </a:p>
          <a:p>
            <a:pPr marL="294105" indent="-294105">
              <a:buClr>
                <a:srgbClr val="5C86B9"/>
              </a:buClr>
              <a:buSzPct val="70000"/>
              <a:buFont typeface="Zapf Dingbats"/>
              <a:buChar char="-"/>
            </a:pPr>
            <a:r>
              <a:rPr lang="es-ES" dirty="0"/>
              <a:t>Climatización, al igual que con las luces, se podrá apagar y encender.</a:t>
            </a:r>
          </a:p>
          <a:p>
            <a:pPr marL="294105" indent="-294105">
              <a:buClr>
                <a:srgbClr val="5C86B9"/>
              </a:buClr>
              <a:buSzPct val="70000"/>
              <a:buFont typeface="Zapf Dingbats"/>
              <a:buChar char="-"/>
            </a:pPr>
            <a:r>
              <a:rPr lang="es-ES" dirty="0"/>
              <a:t>Toldos y persianas, controlaremos la posición inicial y final mediante finales de carrera, por lo que se calibrará el sistema midiendo el tiempo que tarda desde la posición inicial a la final. Por lo que teniendo este dato se pueden hacer aproximaciones de posiciones intermedias.</a:t>
            </a:r>
          </a:p>
          <a:p>
            <a:endParaRPr lang="es-ES" dirty="0"/>
          </a:p>
          <a:p>
            <a:r>
              <a:rPr lang="es-ES" dirty="0"/>
              <a:t>* Alarma</a:t>
            </a:r>
          </a:p>
          <a:p>
            <a:r>
              <a:rPr lang="es-ES" dirty="0"/>
              <a:t>La alarma contará con sensores de apertura de puertas y ventanas para la detección y una señal acústica para indicar presencia  dentro del hogar.</a:t>
            </a:r>
          </a:p>
          <a:p>
            <a:r>
              <a:rPr lang="es-ES" dirty="0"/>
              <a:t>El proceso de activar y desactivar la alarma será siempre manual, aunque el sistema de detección de presencia servirá de asistente, de forma que cuando no haya nadie en casa enviará a todos los administradores un mensaje avisando de la desprotección del hogar.</a:t>
            </a:r>
          </a:p>
          <a:p>
            <a:endParaRPr lang="es-ES" dirty="0"/>
          </a:p>
          <a:p>
            <a:r>
              <a:rPr lang="es-ES" dirty="0"/>
              <a:t>Todos los usuarios tienen permiso para activar y desactivar la alarma, pero aunque esté registrado tendrá que insertar la contraseña para que la acción tenga efecto.</a:t>
            </a:r>
          </a:p>
          <a:p>
            <a:endParaRPr lang="es-ES" dirty="0"/>
          </a:p>
          <a:p>
            <a:r>
              <a:rPr lang="es-ES" dirty="0"/>
              <a:t>Si la alarma está activa y se detecta presencia, el usuario tiene un margen de 15 segundos para desactivar la alarma.</a:t>
            </a:r>
          </a:p>
          <a:p>
            <a:endParaRPr lang="es-ES" dirty="0"/>
          </a:p>
          <a:p>
            <a:r>
              <a:rPr lang="es-ES" dirty="0"/>
              <a:t>* Almacenamiento</a:t>
            </a:r>
            <a:r>
              <a:rPr lang="es-ES" baseline="0" dirty="0"/>
              <a:t> de opciones</a:t>
            </a:r>
          </a:p>
          <a:p>
            <a:pPr marL="0" marR="0" lvl="0" indent="0" defTabSz="457200" eaLnBrk="1" fontAlgn="auto" latinLnBrk="0" hangingPunct="1">
              <a:lnSpc>
                <a:spcPct val="117999"/>
              </a:lnSpc>
              <a:spcBef>
                <a:spcPts val="0"/>
              </a:spcBef>
              <a:spcAft>
                <a:spcPts val="0"/>
              </a:spcAft>
              <a:buClrTx/>
              <a:buSzTx/>
              <a:buFontTx/>
              <a:buNone/>
              <a:tabLst/>
              <a:defRPr/>
            </a:pPr>
            <a:r>
              <a:rPr lang="es-ES" dirty="0"/>
              <a:t>Vamos a ver como se almacenan los datos de forma permanente. La cantidad de información que vamos a manejar es mínima, por lo que no tiene sentido usar una base de datos. Por lo que se opta por almacenar las opciones en un fichero CSV, de esta forma se implementa la lectura y escritura de este tipo de archivos para poder manejarlos para configurar el sistema, añadir usuarios en lotes.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Shape 258"/>
          <p:cNvSpPr>
            <a:spLocks noGrp="1" noRot="1" noChangeAspect="1"/>
          </p:cNvSpPr>
          <p:nvPr>
            <p:ph type="sldImg"/>
          </p:nvPr>
        </p:nvSpPr>
        <p:spPr>
          <a:prstGeom prst="rect">
            <a:avLst/>
          </a:prstGeom>
        </p:spPr>
        <p:txBody>
          <a:bodyPr/>
          <a:lstStyle/>
          <a:p>
            <a:endParaRPr/>
          </a:p>
        </p:txBody>
      </p:sp>
      <p:sp>
        <p:nvSpPr>
          <p:cNvPr id="259" name="Shape 259"/>
          <p:cNvSpPr>
            <a:spLocks noGrp="1"/>
          </p:cNvSpPr>
          <p:nvPr>
            <p:ph type="body" sz="quarter" idx="1"/>
          </p:nvPr>
        </p:nvSpPr>
        <p:spPr>
          <a:prstGeom prst="rect">
            <a:avLst/>
          </a:prstGeom>
        </p:spPr>
        <p:txBody>
          <a:bodyPr/>
          <a:lstStyle/>
          <a:p>
            <a:r>
              <a:t>El sistema se ha puesto a prueba haciendo un test a los siguientes módulos:</a:t>
            </a:r>
          </a:p>
          <a:p>
            <a:pPr marL="294105" indent="-294105">
              <a:buClr>
                <a:srgbClr val="5C86B9"/>
              </a:buClr>
              <a:buSzPct val="70000"/>
              <a:buFont typeface="Zapf Dingbats"/>
              <a:buChar char="-"/>
            </a:pPr>
            <a:r>
              <a:t>Respuesta al protocolo ARP</a:t>
            </a:r>
          </a:p>
          <a:p>
            <a:pPr marL="294105" indent="-294105">
              <a:buClr>
                <a:srgbClr val="5C86B9"/>
              </a:buClr>
              <a:buSzPct val="70000"/>
              <a:buFont typeface="Zapf Dingbats"/>
              <a:buChar char="-"/>
            </a:pPr>
            <a:r>
              <a:t>Tiempo de captura de foto</a:t>
            </a:r>
          </a:p>
          <a:p>
            <a:pPr marL="294105" indent="-294105">
              <a:buClr>
                <a:srgbClr val="5C86B9"/>
              </a:buClr>
              <a:buSzPct val="70000"/>
              <a:buFont typeface="Zapf Dingbats"/>
              <a:buChar char="-"/>
            </a:pPr>
            <a:r>
              <a:t>Proceso de recepción y reproducción de audio</a:t>
            </a:r>
          </a:p>
          <a:p>
            <a:pPr marL="294105" indent="-294105">
              <a:buClr>
                <a:srgbClr val="5C86B9"/>
              </a:buClr>
              <a:buSzPct val="70000"/>
              <a:buFont typeface="Zapf Dingbats"/>
              <a:buChar char="-"/>
            </a:pPr>
            <a:r>
              <a:t>Petición de datos meteorológicos</a:t>
            </a:r>
          </a:p>
          <a:p>
            <a:endParaRPr/>
          </a:p>
          <a:p>
            <a:r>
              <a:t>Estos módulos se han probado sobre la Raspberry Pi en la que va a correr nuestra aplicación y sobre un sistema Debian virtual izado en un MacBook Pro.</a:t>
            </a:r>
          </a:p>
          <a:p>
            <a:endParaRPr/>
          </a:p>
          <a:p>
            <a:r>
              <a:t>Decir que en estas pruebas de rendimiento se ha obviado el tiempo de recepción del mensaje sobre la aplicación, puesto que el formato en el que se envía la fecha desde la aplicación está medido en el sistema Unix Time que se mide en segundos, sabiendo que los tiempos de recepción es del orden de milisegundos no tiene sentido hacer esta comparación.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noRot="1" noChangeAspect="1"/>
          </p:cNvSpPr>
          <p:nvPr>
            <p:ph type="sldImg"/>
          </p:nvPr>
        </p:nvSpPr>
        <p:spPr>
          <a:prstGeom prst="rect">
            <a:avLst/>
          </a:prstGeom>
        </p:spPr>
        <p:txBody>
          <a:bodyPr/>
          <a:lstStyle/>
          <a:p>
            <a:endParaRPr/>
          </a:p>
        </p:txBody>
      </p:sp>
      <p:sp>
        <p:nvSpPr>
          <p:cNvPr id="265" name="Shape 265"/>
          <p:cNvSpPr>
            <a:spLocks noGrp="1"/>
          </p:cNvSpPr>
          <p:nvPr>
            <p:ph type="body" sz="quarter" idx="1"/>
          </p:nvPr>
        </p:nvSpPr>
        <p:spPr>
          <a:prstGeom prst="rect">
            <a:avLst/>
          </a:prstGeom>
        </p:spPr>
        <p:txBody>
          <a:bodyPr/>
          <a:lstStyle/>
          <a:p>
            <a:r>
              <a:t>Aquí vemos el tiempo que tarda en realizarse el protocolo ARP. Vemos que son tiempos altos, pero son aceptables dentro de la funcionalidad que nosotros buscamos.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a:spLocks noGrp="1" noRot="1" noChangeAspect="1"/>
          </p:cNvSpPr>
          <p:nvPr>
            <p:ph type="sldImg"/>
          </p:nvPr>
        </p:nvSpPr>
        <p:spPr>
          <a:prstGeom prst="rect">
            <a:avLst/>
          </a:prstGeom>
        </p:spPr>
        <p:txBody>
          <a:bodyPr/>
          <a:lstStyle/>
          <a:p>
            <a:endParaRPr/>
          </a:p>
        </p:txBody>
      </p:sp>
      <p:sp>
        <p:nvSpPr>
          <p:cNvPr id="271" name="Shape 271"/>
          <p:cNvSpPr>
            <a:spLocks noGrp="1"/>
          </p:cNvSpPr>
          <p:nvPr>
            <p:ph type="body" sz="quarter" idx="1"/>
          </p:nvPr>
        </p:nvSpPr>
        <p:spPr>
          <a:prstGeom prst="rect">
            <a:avLst/>
          </a:prstGeom>
        </p:spPr>
        <p:txBody>
          <a:bodyPr/>
          <a:lstStyle/>
          <a:p>
            <a:r>
              <a:t>Estos tiempos son tomados desde que se empieza a tomar la foto hasta que ésta se almacena en nuestro disco duro. Pues es necesario almacenar la foto para poder enviarla desde nuestro módulo.</a:t>
            </a:r>
          </a:p>
          <a:p>
            <a:r>
              <a:t>Se ha medido la velocidad con dos módulos diferentes y se puede ver como no influye el módulo en los tiempos, por lo que usaremos cualquiera de ellos. </a:t>
            </a:r>
          </a:p>
          <a:p>
            <a:r>
              <a:t>Por otro lado, estos datos son tomados con una webcam antigua, por lo que habría que realizar pruebas con otro tipo de webcam y ver que tipo de influencia tiene.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hape 276"/>
          <p:cNvSpPr>
            <a:spLocks noGrp="1" noRot="1" noChangeAspect="1"/>
          </p:cNvSpPr>
          <p:nvPr>
            <p:ph type="sldImg"/>
          </p:nvPr>
        </p:nvSpPr>
        <p:spPr>
          <a:prstGeom prst="rect">
            <a:avLst/>
          </a:prstGeom>
        </p:spPr>
        <p:txBody>
          <a:bodyPr/>
          <a:lstStyle/>
          <a:p>
            <a:endParaRPr/>
          </a:p>
        </p:txBody>
      </p:sp>
      <p:sp>
        <p:nvSpPr>
          <p:cNvPr id="277" name="Shape 277"/>
          <p:cNvSpPr>
            <a:spLocks noGrp="1"/>
          </p:cNvSpPr>
          <p:nvPr>
            <p:ph type="body" sz="quarter" idx="1"/>
          </p:nvPr>
        </p:nvSpPr>
        <p:spPr>
          <a:prstGeom prst="rect">
            <a:avLst/>
          </a:prstGeom>
        </p:spPr>
        <p:txBody>
          <a:bodyPr/>
          <a:lstStyle/>
          <a:p>
            <a:r>
              <a:t>Estos son los datos de la recepción y reproducción de audio. Pero bien es cierto que estos datos son muy subjetivos pues depende	de la duración del audio, también hay que incluir el tiempo de subida del audio que es algo que no podemos medir y también de la velocidad de descarga de la red doméstica.</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hape 282"/>
          <p:cNvSpPr>
            <a:spLocks noGrp="1" noRot="1" noChangeAspect="1"/>
          </p:cNvSpPr>
          <p:nvPr>
            <p:ph type="sldImg"/>
          </p:nvPr>
        </p:nvSpPr>
        <p:spPr>
          <a:prstGeom prst="rect">
            <a:avLst/>
          </a:prstGeom>
        </p:spPr>
        <p:txBody>
          <a:bodyPr/>
          <a:lstStyle/>
          <a:p>
            <a:endParaRPr/>
          </a:p>
        </p:txBody>
      </p:sp>
      <p:sp>
        <p:nvSpPr>
          <p:cNvPr id="283" name="Shape 283"/>
          <p:cNvSpPr>
            <a:spLocks noGrp="1"/>
          </p:cNvSpPr>
          <p:nvPr>
            <p:ph type="body" sz="quarter" idx="1"/>
          </p:nvPr>
        </p:nvSpPr>
        <p:spPr>
          <a:prstGeom prst="rect">
            <a:avLst/>
          </a:prstGeom>
        </p:spPr>
        <p:txBody>
          <a:bodyPr/>
          <a:lstStyle/>
          <a:p>
            <a:r>
              <a:t>Aquí podemos ver el los tiempos de la petición y tratamiento de datos meteorológicos.</a:t>
            </a:r>
          </a:p>
          <a:p>
            <a:endParaRPr/>
          </a:p>
          <a:p>
            <a:r>
              <a:t>Como conclusión a estas pruebas de rendimiento podemos decir que se ve que hay una diferencia sustancial entre ambas máquinas algo que es totalmente obvio viendo las grandísimas diferencias que hay entre ambas máquinas. Pero los tiempos obtenidos por nuestra Raspberry Pi son asumibles, de igual forma que vemos que no los tiempos no son proporcionales a la potencia de la máquina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7466364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hape 291"/>
          <p:cNvSpPr>
            <a:spLocks noGrp="1" noRot="1" noChangeAspect="1"/>
          </p:cNvSpPr>
          <p:nvPr>
            <p:ph type="sldImg"/>
          </p:nvPr>
        </p:nvSpPr>
        <p:spPr>
          <a:prstGeom prst="rect">
            <a:avLst/>
          </a:prstGeom>
        </p:spPr>
        <p:txBody>
          <a:bodyPr/>
          <a:lstStyle/>
          <a:p>
            <a:endParaRPr/>
          </a:p>
        </p:txBody>
      </p:sp>
      <p:sp>
        <p:nvSpPr>
          <p:cNvPr id="292" name="Shape 292"/>
          <p:cNvSpPr>
            <a:spLocks noGrp="1"/>
          </p:cNvSpPr>
          <p:nvPr>
            <p:ph type="body" sz="quarter" idx="1"/>
          </p:nvPr>
        </p:nvSpPr>
        <p:spPr>
          <a:prstGeom prst="rect">
            <a:avLst/>
          </a:prstGeom>
        </p:spPr>
        <p:txBody>
          <a:bodyPr/>
          <a:lstStyle/>
          <a:p>
            <a:r>
              <a:t>En esta tabla podemos ver los costes fijos totales que tendríamos por dispositivo.</a:t>
            </a:r>
          </a:p>
          <a:p>
            <a:endParaRPr/>
          </a:p>
          <a:p>
            <a:r>
              <a:t>A esto habría que sumarle las 300 horas de desarrollo a un precio de 30€/h, que daría un coste total de desarrollo de 9000€ por lo que si repartimos estas horas entre los primeros 100 dispositivos, tendríamos un coste total del 185€ por dispositivo.</a:t>
            </a:r>
          </a:p>
          <a:p>
            <a:endParaRPr/>
          </a:p>
          <a:p>
            <a:r>
              <a:t>A esto habría que sumar los módulos supletorios que el cliente requiera y su instalación.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Shape 297"/>
          <p:cNvSpPr>
            <a:spLocks noGrp="1" noRot="1" noChangeAspect="1"/>
          </p:cNvSpPr>
          <p:nvPr>
            <p:ph type="sldImg"/>
          </p:nvPr>
        </p:nvSpPr>
        <p:spPr>
          <a:prstGeom prst="rect">
            <a:avLst/>
          </a:prstGeom>
        </p:spPr>
        <p:txBody>
          <a:bodyPr/>
          <a:lstStyle/>
          <a:p>
            <a:endParaRPr/>
          </a:p>
        </p:txBody>
      </p:sp>
      <p:sp>
        <p:nvSpPr>
          <p:cNvPr id="298" name="Shape 298"/>
          <p:cNvSpPr>
            <a:spLocks noGrp="1"/>
          </p:cNvSpPr>
          <p:nvPr>
            <p:ph type="body" sz="quarter" idx="1"/>
          </p:nvPr>
        </p:nvSpPr>
        <p:spPr>
          <a:prstGeom prst="rect">
            <a:avLst/>
          </a:prstGeom>
        </p:spPr>
        <p:txBody>
          <a:bodyPr/>
          <a:lstStyle/>
          <a:p>
            <a:r>
              <a:t>Se han podido ver diferentes deficiencias en este sistema durante el desarrollo y por ello se proponen los siguientes desarrollos futuros:</a:t>
            </a:r>
          </a:p>
          <a:p>
            <a:endParaRPr/>
          </a:p>
          <a:p>
            <a:pPr marL="294105" indent="-294105">
              <a:buClr>
                <a:srgbClr val="5C86B9"/>
              </a:buClr>
              <a:buSzPct val="70000"/>
              <a:buFont typeface="Zapf Dingbats"/>
              <a:buChar char="-"/>
            </a:pPr>
            <a:r>
              <a:t>Investigar sobre nuevos métodos para la detección de presencia de forma transparente al usuario de forma que se mejoren los tiempos obtenidos.</a:t>
            </a:r>
          </a:p>
          <a:p>
            <a:pPr marL="294105" indent="-294105">
              <a:buClr>
                <a:srgbClr val="5C86B9"/>
              </a:buClr>
              <a:buSzPct val="70000"/>
              <a:buFont typeface="Zapf Dingbats"/>
              <a:buChar char="-"/>
            </a:pPr>
            <a:r>
              <a:t>Realizar pruebas de rendimientos con diferentes cámaras y ver que velocidad de captura se puede obtener.</a:t>
            </a:r>
          </a:p>
          <a:p>
            <a:pPr marL="294105" indent="-294105">
              <a:buClr>
                <a:srgbClr val="5C86B9"/>
              </a:buClr>
              <a:buSzPct val="70000"/>
              <a:buFont typeface="Zapf Dingbats"/>
              <a:buChar char="-"/>
            </a:pPr>
            <a:r>
              <a:t>Desarrollar un algoritmo que detecte qué elementos tiene conectado el sistema y actúe en consecuencia</a:t>
            </a:r>
          </a:p>
          <a:p>
            <a:pPr marL="294105" indent="-294105">
              <a:buClr>
                <a:srgbClr val="5C86B9"/>
              </a:buClr>
              <a:buSzPct val="70000"/>
              <a:buFont typeface="Zapf Dingbats"/>
              <a:buChar char="-"/>
            </a:pPr>
            <a:r>
              <a:t>Desarrollar un sistema de visión artificial capaz de identificar tanto a los usuarios como diferentes situaciones especiales como puede ser un incendio.</a:t>
            </a:r>
          </a:p>
          <a:p>
            <a:pPr marL="294105" indent="-294105">
              <a:buClr>
                <a:srgbClr val="5C86B9"/>
              </a:buClr>
              <a:buSzPct val="70000"/>
              <a:buFont typeface="Zapf Dingbats"/>
              <a:buChar char="-"/>
            </a:pPr>
            <a:r>
              <a:t>Realizar pruebas de rendimiento con diferentes lenguajes de programación como por ejemplo Python, Ruby, Java, que son lenguajes que tienen su propio framework para el uso del Bot API</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Shape 303"/>
          <p:cNvSpPr>
            <a:spLocks noGrp="1" noRot="1" noChangeAspect="1"/>
          </p:cNvSpPr>
          <p:nvPr>
            <p:ph type="sldImg"/>
          </p:nvPr>
        </p:nvSpPr>
        <p:spPr>
          <a:prstGeom prst="rect">
            <a:avLst/>
          </a:prstGeom>
        </p:spPr>
        <p:txBody>
          <a:bodyPr/>
          <a:lstStyle/>
          <a:p>
            <a:endParaRPr/>
          </a:p>
        </p:txBody>
      </p:sp>
      <p:sp>
        <p:nvSpPr>
          <p:cNvPr id="304" name="Shape 304"/>
          <p:cNvSpPr>
            <a:spLocks noGrp="1"/>
          </p:cNvSpPr>
          <p:nvPr>
            <p:ph type="body" sz="quarter" idx="1"/>
          </p:nvPr>
        </p:nvSpPr>
        <p:spPr>
          <a:prstGeom prst="rect">
            <a:avLst/>
          </a:prstGeom>
        </p:spPr>
        <p:txBody>
          <a:bodyPr/>
          <a:lstStyle/>
          <a:p>
            <a:r>
              <a:rPr dirty="0" err="1"/>
              <a:t>Hemos</a:t>
            </a:r>
            <a:r>
              <a:rPr dirty="0"/>
              <a:t> </a:t>
            </a:r>
            <a:r>
              <a:rPr dirty="0" err="1"/>
              <a:t>visto</a:t>
            </a:r>
            <a:r>
              <a:rPr dirty="0"/>
              <a:t> </a:t>
            </a:r>
            <a:r>
              <a:rPr dirty="0" err="1"/>
              <a:t>como</a:t>
            </a:r>
            <a:r>
              <a:rPr dirty="0"/>
              <a:t> </a:t>
            </a:r>
            <a:r>
              <a:rPr dirty="0" err="1"/>
              <a:t>los</a:t>
            </a:r>
            <a:r>
              <a:rPr dirty="0"/>
              <a:t> </a:t>
            </a:r>
            <a:r>
              <a:rPr dirty="0" err="1"/>
              <a:t>objetivos</a:t>
            </a:r>
            <a:r>
              <a:rPr dirty="0"/>
              <a:t> </a:t>
            </a:r>
            <a:r>
              <a:rPr dirty="0" err="1"/>
              <a:t>iniciales</a:t>
            </a:r>
            <a:r>
              <a:rPr dirty="0"/>
              <a:t> </a:t>
            </a:r>
            <a:r>
              <a:rPr dirty="0" err="1"/>
              <a:t>planteados</a:t>
            </a:r>
            <a:r>
              <a:rPr dirty="0"/>
              <a:t> se </a:t>
            </a:r>
            <a:r>
              <a:rPr dirty="0" err="1"/>
              <a:t>han</a:t>
            </a:r>
            <a:r>
              <a:rPr dirty="0"/>
              <a:t> </a:t>
            </a:r>
            <a:r>
              <a:rPr dirty="0" err="1"/>
              <a:t>podido</a:t>
            </a:r>
            <a:r>
              <a:rPr dirty="0"/>
              <a:t> </a:t>
            </a:r>
            <a:r>
              <a:rPr dirty="0" err="1"/>
              <a:t>satisfacer</a:t>
            </a:r>
            <a:r>
              <a:rPr dirty="0"/>
              <a:t> </a:t>
            </a:r>
            <a:r>
              <a:rPr dirty="0" err="1"/>
              <a:t>positivamente</a:t>
            </a:r>
            <a:r>
              <a:rPr dirty="0"/>
              <a:t>.</a:t>
            </a:r>
          </a:p>
          <a:p>
            <a:pPr marL="294105" indent="-294105">
              <a:buClr>
                <a:srgbClr val="5C86B9"/>
              </a:buClr>
              <a:buSzPct val="70000"/>
              <a:buFont typeface="Zapf Dingbats"/>
              <a:buChar char="-"/>
            </a:pPr>
            <a:r>
              <a:rPr dirty="0" err="1"/>
              <a:t>En</a:t>
            </a:r>
            <a:r>
              <a:rPr dirty="0"/>
              <a:t> primer </a:t>
            </a:r>
            <a:r>
              <a:rPr dirty="0" err="1"/>
              <a:t>lugar</a:t>
            </a:r>
            <a:r>
              <a:rPr dirty="0"/>
              <a:t> </a:t>
            </a:r>
            <a:r>
              <a:rPr dirty="0" err="1"/>
              <a:t>hemos</a:t>
            </a:r>
            <a:r>
              <a:rPr dirty="0"/>
              <a:t> </a:t>
            </a:r>
            <a:r>
              <a:rPr dirty="0" err="1"/>
              <a:t>visto</a:t>
            </a:r>
            <a:r>
              <a:rPr dirty="0"/>
              <a:t> </a:t>
            </a:r>
            <a:r>
              <a:rPr dirty="0" err="1"/>
              <a:t>como</a:t>
            </a:r>
            <a:r>
              <a:rPr dirty="0"/>
              <a:t> la Raspberry Pi </a:t>
            </a:r>
            <a:r>
              <a:rPr dirty="0" err="1"/>
              <a:t>tiene</a:t>
            </a:r>
            <a:r>
              <a:rPr dirty="0"/>
              <a:t> </a:t>
            </a:r>
            <a:r>
              <a:rPr dirty="0" err="1"/>
              <a:t>algunas</a:t>
            </a:r>
            <a:r>
              <a:rPr dirty="0"/>
              <a:t> </a:t>
            </a:r>
            <a:r>
              <a:rPr dirty="0" err="1"/>
              <a:t>limitaciones</a:t>
            </a:r>
            <a:r>
              <a:rPr dirty="0"/>
              <a:t> </a:t>
            </a:r>
            <a:r>
              <a:rPr dirty="0" err="1"/>
              <a:t>pero</a:t>
            </a:r>
            <a:r>
              <a:rPr dirty="0"/>
              <a:t> </a:t>
            </a:r>
            <a:r>
              <a:rPr dirty="0" err="1"/>
              <a:t>cumple</a:t>
            </a:r>
            <a:r>
              <a:rPr dirty="0"/>
              <a:t> </a:t>
            </a:r>
            <a:r>
              <a:rPr dirty="0" err="1"/>
              <a:t>perfectamente</a:t>
            </a:r>
            <a:r>
              <a:rPr dirty="0"/>
              <a:t> con las </a:t>
            </a:r>
            <a:r>
              <a:rPr dirty="0" err="1"/>
              <a:t>exigencias</a:t>
            </a:r>
            <a:r>
              <a:rPr dirty="0"/>
              <a:t> que </a:t>
            </a:r>
            <a:r>
              <a:rPr dirty="0" err="1"/>
              <a:t>nosotros</a:t>
            </a:r>
            <a:r>
              <a:rPr dirty="0"/>
              <a:t> le </a:t>
            </a:r>
            <a:r>
              <a:rPr dirty="0" err="1"/>
              <a:t>pedimos</a:t>
            </a:r>
            <a:r>
              <a:rPr dirty="0"/>
              <a:t>.</a:t>
            </a:r>
          </a:p>
          <a:p>
            <a:pPr marL="294105" indent="-294105">
              <a:buClr>
                <a:srgbClr val="5C86B9"/>
              </a:buClr>
              <a:buSzPct val="70000"/>
              <a:buFont typeface="Zapf Dingbats"/>
              <a:buChar char="-"/>
            </a:pPr>
            <a:r>
              <a:rPr dirty="0" err="1"/>
              <a:t>Respecto</a:t>
            </a:r>
            <a:r>
              <a:rPr dirty="0"/>
              <a:t> al </a:t>
            </a:r>
            <a:r>
              <a:rPr dirty="0" err="1"/>
              <a:t>uso</a:t>
            </a:r>
            <a:r>
              <a:rPr dirty="0"/>
              <a:t> de </a:t>
            </a:r>
            <a:r>
              <a:rPr dirty="0" err="1"/>
              <a:t>NodeJS</a:t>
            </a:r>
            <a:r>
              <a:rPr dirty="0"/>
              <a:t>, </a:t>
            </a:r>
            <a:r>
              <a:rPr dirty="0" err="1"/>
              <a:t>hemos</a:t>
            </a:r>
            <a:r>
              <a:rPr dirty="0"/>
              <a:t> </a:t>
            </a:r>
            <a:r>
              <a:rPr dirty="0" err="1"/>
              <a:t>podido</a:t>
            </a:r>
            <a:r>
              <a:rPr dirty="0"/>
              <a:t> </a:t>
            </a:r>
            <a:r>
              <a:rPr dirty="0" err="1"/>
              <a:t>realizar</a:t>
            </a:r>
            <a:r>
              <a:rPr dirty="0"/>
              <a:t> </a:t>
            </a:r>
            <a:r>
              <a:rPr dirty="0" err="1"/>
              <a:t>todas</a:t>
            </a:r>
            <a:r>
              <a:rPr dirty="0"/>
              <a:t> las </a:t>
            </a:r>
            <a:r>
              <a:rPr dirty="0" err="1"/>
              <a:t>funciones</a:t>
            </a:r>
            <a:r>
              <a:rPr dirty="0"/>
              <a:t> que </a:t>
            </a:r>
            <a:r>
              <a:rPr dirty="0" err="1"/>
              <a:t>queríamos</a:t>
            </a:r>
            <a:r>
              <a:rPr dirty="0"/>
              <a:t>, </a:t>
            </a:r>
            <a:r>
              <a:rPr dirty="0" err="1"/>
              <a:t>consiguiendo</a:t>
            </a:r>
            <a:r>
              <a:rPr dirty="0"/>
              <a:t> </a:t>
            </a:r>
            <a:r>
              <a:rPr dirty="0" err="1"/>
              <a:t>grandes</a:t>
            </a:r>
            <a:r>
              <a:rPr dirty="0"/>
              <a:t> </a:t>
            </a:r>
            <a:r>
              <a:rPr dirty="0" err="1"/>
              <a:t>facilidades</a:t>
            </a:r>
            <a:r>
              <a:rPr dirty="0"/>
              <a:t> </a:t>
            </a:r>
            <a:r>
              <a:rPr dirty="0" err="1"/>
              <a:t>mediante</a:t>
            </a:r>
            <a:r>
              <a:rPr dirty="0"/>
              <a:t> el </a:t>
            </a:r>
            <a:r>
              <a:rPr dirty="0" err="1"/>
              <a:t>uso</a:t>
            </a:r>
            <a:r>
              <a:rPr dirty="0"/>
              <a:t> de </a:t>
            </a:r>
            <a:r>
              <a:rPr dirty="0" err="1"/>
              <a:t>módulos</a:t>
            </a:r>
            <a:r>
              <a:rPr dirty="0"/>
              <a:t> de </a:t>
            </a:r>
            <a:r>
              <a:rPr dirty="0" err="1"/>
              <a:t>terceros</a:t>
            </a:r>
            <a:r>
              <a:rPr dirty="0"/>
              <a:t>.</a:t>
            </a:r>
          </a:p>
          <a:p>
            <a:pPr marL="294105" indent="-294105">
              <a:buClr>
                <a:srgbClr val="5C86B9"/>
              </a:buClr>
              <a:buSzPct val="70000"/>
              <a:buFont typeface="Zapf Dingbats"/>
              <a:buChar char="-"/>
            </a:pPr>
            <a:r>
              <a:rPr dirty="0"/>
              <a:t>El control de </a:t>
            </a:r>
            <a:r>
              <a:rPr dirty="0" err="1"/>
              <a:t>presencia</a:t>
            </a:r>
            <a:r>
              <a:rPr dirty="0"/>
              <a:t> </a:t>
            </a:r>
            <a:r>
              <a:rPr dirty="0" err="1"/>
              <a:t>planteado</a:t>
            </a:r>
            <a:r>
              <a:rPr dirty="0"/>
              <a:t> se ha </a:t>
            </a:r>
            <a:r>
              <a:rPr dirty="0" err="1"/>
              <a:t>podido</a:t>
            </a:r>
            <a:r>
              <a:rPr dirty="0"/>
              <a:t> </a:t>
            </a:r>
            <a:r>
              <a:rPr dirty="0" err="1"/>
              <a:t>implementar</a:t>
            </a:r>
            <a:r>
              <a:rPr dirty="0"/>
              <a:t> </a:t>
            </a:r>
            <a:r>
              <a:rPr dirty="0" err="1"/>
              <a:t>en</a:t>
            </a:r>
            <a:r>
              <a:rPr dirty="0"/>
              <a:t> el </a:t>
            </a:r>
            <a:r>
              <a:rPr dirty="0" err="1"/>
              <a:t>sistema</a:t>
            </a:r>
            <a:r>
              <a:rPr dirty="0"/>
              <a:t>, </a:t>
            </a:r>
            <a:r>
              <a:rPr dirty="0" err="1"/>
              <a:t>aunque</a:t>
            </a:r>
            <a:r>
              <a:rPr dirty="0"/>
              <a:t> </a:t>
            </a:r>
            <a:r>
              <a:rPr dirty="0" err="1"/>
              <a:t>en</a:t>
            </a:r>
            <a:r>
              <a:rPr dirty="0"/>
              <a:t> el </a:t>
            </a:r>
            <a:r>
              <a:rPr dirty="0" err="1"/>
              <a:t>apartado</a:t>
            </a:r>
            <a:r>
              <a:rPr dirty="0"/>
              <a:t> de </a:t>
            </a:r>
            <a:r>
              <a:rPr dirty="0" err="1"/>
              <a:t>pruebas</a:t>
            </a:r>
            <a:r>
              <a:rPr dirty="0"/>
              <a:t> de </a:t>
            </a:r>
            <a:r>
              <a:rPr dirty="0" err="1"/>
              <a:t>rendimiento</a:t>
            </a:r>
            <a:r>
              <a:rPr dirty="0"/>
              <a:t> </a:t>
            </a:r>
            <a:r>
              <a:rPr dirty="0" err="1"/>
              <a:t>hemos</a:t>
            </a:r>
            <a:r>
              <a:rPr dirty="0"/>
              <a:t> </a:t>
            </a:r>
            <a:r>
              <a:rPr dirty="0" err="1"/>
              <a:t>visto</a:t>
            </a:r>
            <a:r>
              <a:rPr dirty="0"/>
              <a:t> que </a:t>
            </a:r>
            <a:r>
              <a:rPr dirty="0" err="1"/>
              <a:t>lleva</a:t>
            </a:r>
            <a:r>
              <a:rPr dirty="0"/>
              <a:t> un </a:t>
            </a:r>
            <a:r>
              <a:rPr dirty="0" err="1"/>
              <a:t>tiempo</a:t>
            </a:r>
            <a:r>
              <a:rPr dirty="0"/>
              <a:t> </a:t>
            </a:r>
            <a:r>
              <a:rPr dirty="0" err="1"/>
              <a:t>bastante</a:t>
            </a:r>
            <a:r>
              <a:rPr dirty="0"/>
              <a:t> alto el </a:t>
            </a:r>
            <a:r>
              <a:rPr dirty="0" err="1"/>
              <a:t>reconocimiento</a:t>
            </a:r>
            <a:r>
              <a:rPr dirty="0"/>
              <a:t> de la red, </a:t>
            </a:r>
            <a:r>
              <a:rPr dirty="0" err="1"/>
              <a:t>pero</a:t>
            </a:r>
            <a:r>
              <a:rPr dirty="0"/>
              <a:t> </a:t>
            </a:r>
            <a:r>
              <a:rPr dirty="0" err="1"/>
              <a:t>es</a:t>
            </a:r>
            <a:r>
              <a:rPr dirty="0"/>
              <a:t> un </a:t>
            </a:r>
            <a:r>
              <a:rPr dirty="0" err="1"/>
              <a:t>tiempo</a:t>
            </a:r>
            <a:r>
              <a:rPr dirty="0"/>
              <a:t> que </a:t>
            </a:r>
            <a:r>
              <a:rPr dirty="0" err="1"/>
              <a:t>podemos</a:t>
            </a:r>
            <a:r>
              <a:rPr dirty="0"/>
              <a:t> </a:t>
            </a:r>
            <a:r>
              <a:rPr dirty="0" err="1"/>
              <a:t>permitirnos</a:t>
            </a:r>
            <a:r>
              <a:rPr dirty="0"/>
              <a:t>.</a:t>
            </a:r>
          </a:p>
          <a:p>
            <a:pPr marL="294105" indent="-294105">
              <a:buClr>
                <a:srgbClr val="5C86B9"/>
              </a:buClr>
              <a:buSzPct val="70000"/>
              <a:buFont typeface="Zapf Dingbats"/>
              <a:buChar char="-"/>
            </a:pPr>
            <a:r>
              <a:rPr dirty="0"/>
              <a:t>Por </a:t>
            </a:r>
            <a:r>
              <a:rPr dirty="0" err="1"/>
              <a:t>último</a:t>
            </a:r>
            <a:r>
              <a:rPr dirty="0"/>
              <a:t>, el </a:t>
            </a:r>
            <a:r>
              <a:rPr dirty="0" err="1"/>
              <a:t>requisito</a:t>
            </a:r>
            <a:r>
              <a:rPr dirty="0"/>
              <a:t> final </a:t>
            </a:r>
            <a:r>
              <a:rPr dirty="0" err="1"/>
              <a:t>propuesto</a:t>
            </a:r>
            <a:r>
              <a:rPr dirty="0"/>
              <a:t> que era el control del </a:t>
            </a:r>
            <a:r>
              <a:rPr dirty="0" err="1"/>
              <a:t>sistema</a:t>
            </a:r>
            <a:r>
              <a:rPr dirty="0"/>
              <a:t> </a:t>
            </a:r>
            <a:r>
              <a:rPr dirty="0" err="1"/>
              <a:t>mediante</a:t>
            </a:r>
            <a:r>
              <a:rPr dirty="0"/>
              <a:t> </a:t>
            </a:r>
            <a:r>
              <a:rPr dirty="0" err="1"/>
              <a:t>una</a:t>
            </a:r>
            <a:r>
              <a:rPr dirty="0"/>
              <a:t> </a:t>
            </a:r>
            <a:r>
              <a:rPr dirty="0" err="1"/>
              <a:t>aplicación</a:t>
            </a:r>
            <a:r>
              <a:rPr dirty="0"/>
              <a:t> de </a:t>
            </a:r>
            <a:r>
              <a:rPr dirty="0" err="1"/>
              <a:t>mensajería</a:t>
            </a:r>
            <a:r>
              <a:rPr dirty="0"/>
              <a:t> se ha </a:t>
            </a:r>
            <a:r>
              <a:rPr dirty="0" err="1"/>
              <a:t>podido</a:t>
            </a:r>
            <a:r>
              <a:rPr dirty="0"/>
              <a:t> </a:t>
            </a:r>
            <a:r>
              <a:rPr dirty="0" err="1"/>
              <a:t>satisfacer</a:t>
            </a:r>
            <a:r>
              <a:rPr dirty="0"/>
              <a:t> </a:t>
            </a:r>
            <a:r>
              <a:rPr dirty="0" err="1"/>
              <a:t>mediante</a:t>
            </a:r>
            <a:r>
              <a:rPr dirty="0"/>
              <a:t> el Bot API de Telegram. </a:t>
            </a:r>
            <a:r>
              <a:rPr dirty="0" err="1"/>
              <a:t>Integrando</a:t>
            </a:r>
            <a:r>
              <a:rPr dirty="0"/>
              <a:t> un Bot </a:t>
            </a:r>
            <a:r>
              <a:rPr dirty="0" err="1"/>
              <a:t>en</a:t>
            </a:r>
            <a:r>
              <a:rPr dirty="0"/>
              <a:t> </a:t>
            </a:r>
            <a:r>
              <a:rPr dirty="0" err="1"/>
              <a:t>su</a:t>
            </a:r>
            <a:r>
              <a:rPr dirty="0"/>
              <a:t> </a:t>
            </a:r>
            <a:r>
              <a:rPr dirty="0" err="1"/>
              <a:t>cliente</a:t>
            </a:r>
            <a:r>
              <a:rPr dirty="0"/>
              <a:t> y </a:t>
            </a:r>
            <a:r>
              <a:rPr dirty="0" err="1"/>
              <a:t>haciendo</a:t>
            </a:r>
            <a:r>
              <a:rPr dirty="0"/>
              <a:t> la </a:t>
            </a:r>
            <a:r>
              <a:rPr dirty="0" err="1"/>
              <a:t>tarea</a:t>
            </a:r>
            <a:r>
              <a:rPr dirty="0"/>
              <a:t> de control </a:t>
            </a:r>
            <a:r>
              <a:rPr dirty="0" err="1"/>
              <a:t>muy</a:t>
            </a:r>
            <a:r>
              <a:rPr dirty="0"/>
              <a:t> </a:t>
            </a:r>
            <a:r>
              <a:rPr dirty="0" err="1"/>
              <a:t>intuitiva</a:t>
            </a:r>
            <a:r>
              <a:rPr dirty="0"/>
              <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Ya he terminado</a:t>
            </a:r>
            <a:r>
              <a:rPr lang="es-ES" baseline="0" dirty="0"/>
              <a:t> mi </a:t>
            </a:r>
            <a:r>
              <a:rPr lang="es-ES" baseline="0"/>
              <a:t>presentació</a:t>
            </a:r>
            <a:endParaRPr lang="es-ES"/>
          </a:p>
        </p:txBody>
      </p:sp>
    </p:spTree>
    <p:extLst>
      <p:ext uri="{BB962C8B-B14F-4D97-AF65-F5344CB8AC3E}">
        <p14:creationId xmlns:p14="http://schemas.microsoft.com/office/powerpoint/2010/main" val="3636033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prstGeom prst="rect">
            <a:avLst/>
          </a:prstGeom>
        </p:spPr>
        <p:txBody>
          <a:bodyPr/>
          <a:lstStyle/>
          <a:p>
            <a:endParaRPr/>
          </a:p>
        </p:txBody>
      </p:sp>
      <p:sp>
        <p:nvSpPr>
          <p:cNvPr id="150" name="Shape 150"/>
          <p:cNvSpPr>
            <a:spLocks noGrp="1"/>
          </p:cNvSpPr>
          <p:nvPr>
            <p:ph type="body" sz="quarter" idx="1"/>
          </p:nvPr>
        </p:nvSpPr>
        <p:spPr>
          <a:prstGeom prst="rect">
            <a:avLst/>
          </a:prstGeom>
        </p:spPr>
        <p:txBody>
          <a:bodyPr/>
          <a:lstStyle/>
          <a:p>
            <a:r>
              <a:rPr dirty="0" err="1"/>
              <a:t>En</a:t>
            </a:r>
            <a:r>
              <a:rPr dirty="0"/>
              <a:t> </a:t>
            </a:r>
            <a:r>
              <a:rPr dirty="0" err="1"/>
              <a:t>este</a:t>
            </a:r>
            <a:r>
              <a:rPr dirty="0"/>
              <a:t> TFM se </a:t>
            </a:r>
            <a:r>
              <a:rPr dirty="0" err="1"/>
              <a:t>va</a:t>
            </a:r>
            <a:r>
              <a:rPr dirty="0"/>
              <a:t> a </a:t>
            </a:r>
            <a:r>
              <a:rPr dirty="0" err="1"/>
              <a:t>tratar</a:t>
            </a:r>
            <a:r>
              <a:rPr dirty="0"/>
              <a:t> de </a:t>
            </a:r>
            <a:r>
              <a:rPr dirty="0" err="1"/>
              <a:t>ver</a:t>
            </a:r>
            <a:r>
              <a:rPr dirty="0"/>
              <a:t> el gran </a:t>
            </a:r>
            <a:r>
              <a:rPr dirty="0" err="1"/>
              <a:t>potencial</a:t>
            </a:r>
            <a:r>
              <a:rPr dirty="0"/>
              <a:t> que </a:t>
            </a:r>
            <a:r>
              <a:rPr dirty="0" err="1"/>
              <a:t>tiene</a:t>
            </a:r>
            <a:r>
              <a:rPr dirty="0"/>
              <a:t> </a:t>
            </a:r>
            <a:r>
              <a:rPr dirty="0" err="1"/>
              <a:t>una</a:t>
            </a:r>
            <a:r>
              <a:rPr dirty="0"/>
              <a:t> de las </a:t>
            </a:r>
            <a:r>
              <a:rPr dirty="0" err="1"/>
              <a:t>tendencias</a:t>
            </a:r>
            <a:r>
              <a:rPr dirty="0"/>
              <a:t> que </a:t>
            </a:r>
            <a:r>
              <a:rPr dirty="0" err="1"/>
              <a:t>está</a:t>
            </a:r>
            <a:r>
              <a:rPr dirty="0"/>
              <a:t> </a:t>
            </a:r>
            <a:r>
              <a:rPr dirty="0" err="1"/>
              <a:t>comenzando</a:t>
            </a:r>
            <a:r>
              <a:rPr dirty="0"/>
              <a:t> a </a:t>
            </a:r>
            <a:r>
              <a:rPr dirty="0" err="1"/>
              <a:t>expandirse</a:t>
            </a:r>
            <a:r>
              <a:rPr dirty="0"/>
              <a:t> </a:t>
            </a:r>
            <a:r>
              <a:rPr dirty="0" err="1"/>
              <a:t>en</a:t>
            </a:r>
            <a:r>
              <a:rPr dirty="0"/>
              <a:t> el </a:t>
            </a:r>
            <a:r>
              <a:rPr dirty="0" err="1"/>
              <a:t>mundo</a:t>
            </a:r>
            <a:r>
              <a:rPr dirty="0"/>
              <a:t> de las </a:t>
            </a:r>
            <a:r>
              <a:rPr dirty="0" err="1"/>
              <a:t>tecnologías</a:t>
            </a:r>
            <a:r>
              <a:rPr dirty="0"/>
              <a:t>, </a:t>
            </a:r>
            <a:r>
              <a:rPr dirty="0" err="1"/>
              <a:t>como</a:t>
            </a:r>
            <a:r>
              <a:rPr dirty="0"/>
              <a:t> </a:t>
            </a:r>
            <a:r>
              <a:rPr dirty="0" err="1"/>
              <a:t>es</a:t>
            </a:r>
            <a:r>
              <a:rPr dirty="0"/>
              <a:t> el </a:t>
            </a:r>
            <a:r>
              <a:rPr dirty="0" err="1"/>
              <a:t>caso</a:t>
            </a:r>
            <a:r>
              <a:rPr dirty="0"/>
              <a:t> del </a:t>
            </a:r>
            <a:r>
              <a:rPr dirty="0" err="1"/>
              <a:t>IoT</a:t>
            </a:r>
            <a:r>
              <a:rPr dirty="0"/>
              <a:t>, </a:t>
            </a:r>
            <a:r>
              <a:rPr dirty="0" err="1"/>
              <a:t>llamado</a:t>
            </a:r>
            <a:r>
              <a:rPr dirty="0"/>
              <a:t> </a:t>
            </a:r>
            <a:r>
              <a:rPr dirty="0" err="1"/>
              <a:t>en</a:t>
            </a:r>
            <a:r>
              <a:rPr dirty="0"/>
              <a:t> </a:t>
            </a:r>
            <a:r>
              <a:rPr dirty="0" err="1"/>
              <a:t>español</a:t>
            </a:r>
            <a:r>
              <a:rPr dirty="0"/>
              <a:t> el internet de las </a:t>
            </a:r>
            <a:r>
              <a:rPr dirty="0" err="1"/>
              <a:t>cosas</a:t>
            </a:r>
            <a:r>
              <a:rPr dirty="0"/>
              <a:t>.</a:t>
            </a:r>
          </a:p>
          <a:p>
            <a:r>
              <a:rPr dirty="0"/>
              <a:t>Este </a:t>
            </a:r>
            <a:r>
              <a:rPr dirty="0" err="1"/>
              <a:t>término</a:t>
            </a:r>
            <a:r>
              <a:rPr dirty="0"/>
              <a:t> se </a:t>
            </a:r>
            <a:r>
              <a:rPr dirty="0" err="1"/>
              <a:t>refiere</a:t>
            </a:r>
            <a:r>
              <a:rPr dirty="0"/>
              <a:t> a la </a:t>
            </a:r>
            <a:r>
              <a:rPr dirty="0" err="1"/>
              <a:t>interconexión</a:t>
            </a:r>
            <a:r>
              <a:rPr dirty="0"/>
              <a:t> de </a:t>
            </a:r>
            <a:r>
              <a:rPr dirty="0" err="1"/>
              <a:t>los</a:t>
            </a:r>
            <a:r>
              <a:rPr dirty="0"/>
              <a:t> </a:t>
            </a:r>
            <a:r>
              <a:rPr dirty="0" err="1"/>
              <a:t>dispositivos</a:t>
            </a:r>
            <a:r>
              <a:rPr dirty="0"/>
              <a:t> </a:t>
            </a:r>
            <a:r>
              <a:rPr dirty="0" err="1"/>
              <a:t>físicos</a:t>
            </a:r>
            <a:r>
              <a:rPr dirty="0"/>
              <a:t> </a:t>
            </a:r>
            <a:r>
              <a:rPr dirty="0" err="1"/>
              <a:t>como</a:t>
            </a:r>
            <a:r>
              <a:rPr dirty="0"/>
              <a:t> </a:t>
            </a:r>
            <a:r>
              <a:rPr dirty="0" err="1"/>
              <a:t>vehículos</a:t>
            </a:r>
            <a:r>
              <a:rPr dirty="0"/>
              <a:t>, </a:t>
            </a:r>
            <a:r>
              <a:rPr dirty="0" err="1"/>
              <a:t>edificios</a:t>
            </a:r>
            <a:r>
              <a:rPr dirty="0"/>
              <a:t>, etc. </a:t>
            </a:r>
            <a:r>
              <a:rPr dirty="0" err="1"/>
              <a:t>embebidos</a:t>
            </a:r>
            <a:r>
              <a:rPr dirty="0"/>
              <a:t> </a:t>
            </a:r>
            <a:r>
              <a:rPr dirty="0" err="1"/>
              <a:t>en</a:t>
            </a:r>
            <a:r>
              <a:rPr dirty="0"/>
              <a:t> con </a:t>
            </a:r>
            <a:r>
              <a:rPr dirty="0" err="1"/>
              <a:t>electrónica</a:t>
            </a:r>
            <a:r>
              <a:rPr dirty="0"/>
              <a:t>, software y </a:t>
            </a:r>
            <a:r>
              <a:rPr dirty="0" err="1"/>
              <a:t>conexión</a:t>
            </a:r>
            <a:r>
              <a:rPr dirty="0"/>
              <a:t> a internet, de forma que </a:t>
            </a:r>
            <a:r>
              <a:rPr dirty="0" err="1"/>
              <a:t>permitan</a:t>
            </a:r>
            <a:r>
              <a:rPr dirty="0"/>
              <a:t> la </a:t>
            </a:r>
            <a:r>
              <a:rPr dirty="0" err="1"/>
              <a:t>recolección</a:t>
            </a:r>
            <a:r>
              <a:rPr dirty="0"/>
              <a:t> de </a:t>
            </a:r>
            <a:r>
              <a:rPr dirty="0" err="1"/>
              <a:t>datos</a:t>
            </a:r>
            <a:r>
              <a:rPr dirty="0"/>
              <a:t>. Con </a:t>
            </a:r>
            <a:r>
              <a:rPr dirty="0" err="1"/>
              <a:t>esto</a:t>
            </a:r>
            <a:r>
              <a:rPr dirty="0"/>
              <a:t> se </a:t>
            </a:r>
            <a:r>
              <a:rPr dirty="0" err="1"/>
              <a:t>permite</a:t>
            </a:r>
            <a:r>
              <a:rPr dirty="0"/>
              <a:t> que </a:t>
            </a:r>
            <a:r>
              <a:rPr dirty="0" err="1"/>
              <a:t>los</a:t>
            </a:r>
            <a:r>
              <a:rPr dirty="0"/>
              <a:t> </a:t>
            </a:r>
            <a:r>
              <a:rPr dirty="0" err="1"/>
              <a:t>ordenadores</a:t>
            </a:r>
            <a:r>
              <a:rPr dirty="0"/>
              <a:t> </a:t>
            </a:r>
            <a:r>
              <a:rPr dirty="0" err="1"/>
              <a:t>interactúen</a:t>
            </a:r>
            <a:r>
              <a:rPr dirty="0"/>
              <a:t> con </a:t>
            </a:r>
            <a:r>
              <a:rPr dirty="0" err="1"/>
              <a:t>elementos</a:t>
            </a:r>
            <a:r>
              <a:rPr dirty="0"/>
              <a:t> de la </a:t>
            </a:r>
            <a:r>
              <a:rPr dirty="0" err="1"/>
              <a:t>vida</a:t>
            </a:r>
            <a:r>
              <a:rPr dirty="0"/>
              <a:t> real y </a:t>
            </a:r>
            <a:r>
              <a:rPr dirty="0" err="1"/>
              <a:t>ganen</a:t>
            </a:r>
            <a:r>
              <a:rPr dirty="0"/>
              <a:t> </a:t>
            </a:r>
            <a:r>
              <a:rPr dirty="0" err="1"/>
              <a:t>independencia</a:t>
            </a:r>
            <a:r>
              <a:rPr dirty="0"/>
              <a:t> de </a:t>
            </a:r>
            <a:r>
              <a:rPr dirty="0" err="1"/>
              <a:t>los</a:t>
            </a:r>
            <a:r>
              <a:rPr dirty="0"/>
              <a:t> </a:t>
            </a:r>
            <a:r>
              <a:rPr dirty="0" err="1"/>
              <a:t>seres</a:t>
            </a:r>
            <a:r>
              <a:rPr dirty="0"/>
              <a:t> </a:t>
            </a:r>
            <a:r>
              <a:rPr dirty="0" err="1"/>
              <a:t>humanos</a:t>
            </a:r>
            <a:r>
              <a:rPr dirty="0"/>
              <a:t>.</a:t>
            </a:r>
          </a:p>
          <a:p>
            <a:endParaRPr lang="es-ES" dirty="0"/>
          </a:p>
          <a:p>
            <a:pPr marL="0" marR="0" lvl="0" indent="0" defTabSz="457200" eaLnBrk="1" fontAlgn="auto" latinLnBrk="0" hangingPunct="1">
              <a:lnSpc>
                <a:spcPct val="117999"/>
              </a:lnSpc>
              <a:spcBef>
                <a:spcPts val="0"/>
              </a:spcBef>
              <a:spcAft>
                <a:spcPts val="0"/>
              </a:spcAft>
              <a:buClrTx/>
              <a:buSzTx/>
              <a:buFontTx/>
              <a:buNone/>
              <a:tabLst/>
              <a:defRPr/>
            </a:pPr>
            <a:r>
              <a:rPr lang="es-ES" dirty="0"/>
              <a:t>Otra de las razones que han sido fundamentales en este auge es la miniaturización de tecnología, que nos permite tener un dispositivo “Inteligente” en cualquier parte que nosotros imaginemos. como pueden ser los microordenadores.</a:t>
            </a:r>
          </a:p>
          <a:p>
            <a:endParaRPr dirty="0"/>
          </a:p>
          <a:p>
            <a:r>
              <a:rPr dirty="0"/>
              <a:t>Un </a:t>
            </a:r>
            <a:r>
              <a:rPr dirty="0" err="1"/>
              <a:t>elemento</a:t>
            </a:r>
            <a:r>
              <a:rPr dirty="0"/>
              <a:t> </a:t>
            </a:r>
            <a:r>
              <a:rPr dirty="0" err="1"/>
              <a:t>muy</a:t>
            </a:r>
            <a:r>
              <a:rPr dirty="0"/>
              <a:t> </a:t>
            </a:r>
            <a:r>
              <a:rPr dirty="0" err="1"/>
              <a:t>importante</a:t>
            </a:r>
            <a:r>
              <a:rPr dirty="0"/>
              <a:t> </a:t>
            </a:r>
            <a:r>
              <a:rPr dirty="0" err="1"/>
              <a:t>en</a:t>
            </a:r>
            <a:r>
              <a:rPr dirty="0"/>
              <a:t> </a:t>
            </a:r>
            <a:r>
              <a:rPr dirty="0" err="1"/>
              <a:t>nuestras</a:t>
            </a:r>
            <a:r>
              <a:rPr dirty="0"/>
              <a:t> </a:t>
            </a:r>
            <a:r>
              <a:rPr dirty="0" err="1"/>
              <a:t>vidas</a:t>
            </a:r>
            <a:r>
              <a:rPr dirty="0"/>
              <a:t> son </a:t>
            </a:r>
            <a:r>
              <a:rPr dirty="0" err="1"/>
              <a:t>los</a:t>
            </a:r>
            <a:r>
              <a:rPr dirty="0"/>
              <a:t> smartphones, </a:t>
            </a:r>
            <a:r>
              <a:rPr dirty="0" err="1"/>
              <a:t>pues</a:t>
            </a:r>
            <a:r>
              <a:rPr dirty="0"/>
              <a:t> </a:t>
            </a:r>
            <a:r>
              <a:rPr dirty="0" err="1"/>
              <a:t>tenemos</a:t>
            </a:r>
            <a:r>
              <a:rPr dirty="0"/>
              <a:t> </a:t>
            </a:r>
            <a:r>
              <a:rPr dirty="0" err="1"/>
              <a:t>en</a:t>
            </a:r>
            <a:r>
              <a:rPr dirty="0"/>
              <a:t> </a:t>
            </a:r>
            <a:r>
              <a:rPr dirty="0" err="1"/>
              <a:t>nuestras</a:t>
            </a:r>
            <a:r>
              <a:rPr dirty="0"/>
              <a:t> </a:t>
            </a:r>
            <a:r>
              <a:rPr dirty="0" err="1"/>
              <a:t>manos</a:t>
            </a:r>
            <a:r>
              <a:rPr dirty="0"/>
              <a:t> un </a:t>
            </a:r>
            <a:r>
              <a:rPr dirty="0" err="1"/>
              <a:t>dispositivo</a:t>
            </a:r>
            <a:r>
              <a:rPr dirty="0"/>
              <a:t> con </a:t>
            </a:r>
            <a:r>
              <a:rPr dirty="0" err="1"/>
              <a:t>muchos</a:t>
            </a:r>
            <a:r>
              <a:rPr dirty="0"/>
              <a:t> </a:t>
            </a:r>
            <a:r>
              <a:rPr dirty="0" err="1"/>
              <a:t>sensores</a:t>
            </a:r>
            <a:r>
              <a:rPr dirty="0"/>
              <a:t> y </a:t>
            </a:r>
            <a:r>
              <a:rPr dirty="0" err="1"/>
              <a:t>conectividad</a:t>
            </a:r>
            <a:r>
              <a:rPr dirty="0"/>
              <a:t> a Internet. De forma que </a:t>
            </a:r>
            <a:r>
              <a:rPr dirty="0" err="1"/>
              <a:t>puede</a:t>
            </a:r>
            <a:r>
              <a:rPr dirty="0"/>
              <a:t> </a:t>
            </a:r>
            <a:r>
              <a:rPr dirty="0" err="1"/>
              <a:t>servirnos</a:t>
            </a:r>
            <a:r>
              <a:rPr dirty="0"/>
              <a:t> </a:t>
            </a:r>
            <a:r>
              <a:rPr dirty="0" err="1"/>
              <a:t>como</a:t>
            </a:r>
            <a:r>
              <a:rPr dirty="0"/>
              <a:t> la </a:t>
            </a:r>
            <a:r>
              <a:rPr dirty="0" err="1"/>
              <a:t>ventana</a:t>
            </a:r>
            <a:r>
              <a:rPr dirty="0"/>
              <a:t> a </a:t>
            </a:r>
            <a:r>
              <a:rPr dirty="0" err="1"/>
              <a:t>conocer</a:t>
            </a:r>
            <a:r>
              <a:rPr dirty="0"/>
              <a:t> </a:t>
            </a:r>
            <a:r>
              <a:rPr dirty="0" err="1"/>
              <a:t>todos</a:t>
            </a:r>
            <a:r>
              <a:rPr dirty="0"/>
              <a:t> </a:t>
            </a:r>
            <a:r>
              <a:rPr dirty="0" err="1"/>
              <a:t>los</a:t>
            </a:r>
            <a:r>
              <a:rPr dirty="0"/>
              <a:t> </a:t>
            </a:r>
            <a:r>
              <a:rPr dirty="0" err="1"/>
              <a:t>datos</a:t>
            </a:r>
            <a:r>
              <a:rPr dirty="0"/>
              <a:t> que </a:t>
            </a:r>
            <a:r>
              <a:rPr dirty="0" err="1"/>
              <a:t>nos</a:t>
            </a:r>
            <a:r>
              <a:rPr dirty="0"/>
              <a:t> </a:t>
            </a:r>
            <a:r>
              <a:rPr dirty="0" err="1"/>
              <a:t>rodean</a:t>
            </a:r>
            <a:r>
              <a:rPr dirty="0"/>
              <a:t> </a:t>
            </a:r>
            <a:r>
              <a:rPr dirty="0" err="1"/>
              <a:t>en</a:t>
            </a:r>
            <a:r>
              <a:rPr dirty="0"/>
              <a:t> </a:t>
            </a:r>
            <a:r>
              <a:rPr dirty="0" err="1"/>
              <a:t>nuestro</a:t>
            </a:r>
            <a:r>
              <a:rPr dirty="0"/>
              <a:t> </a:t>
            </a:r>
            <a:r>
              <a:rPr dirty="0" err="1"/>
              <a:t>hogar</a:t>
            </a:r>
            <a:r>
              <a:rPr dirty="0"/>
              <a:t>.</a:t>
            </a:r>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noRot="1" noChangeAspect="1"/>
          </p:cNvSpPr>
          <p:nvPr>
            <p:ph type="sldImg"/>
          </p:nvPr>
        </p:nvSpPr>
        <p:spPr>
          <a:prstGeom prst="rect">
            <a:avLst/>
          </a:prstGeom>
        </p:spPr>
        <p:txBody>
          <a:bodyPr/>
          <a:lstStyle/>
          <a:p>
            <a:endParaRPr/>
          </a:p>
        </p:txBody>
      </p:sp>
      <p:sp>
        <p:nvSpPr>
          <p:cNvPr id="156" name="Shape 156"/>
          <p:cNvSpPr>
            <a:spLocks noGrp="1"/>
          </p:cNvSpPr>
          <p:nvPr>
            <p:ph type="body" sz="quarter" idx="1"/>
          </p:nvPr>
        </p:nvSpPr>
        <p:spPr>
          <a:prstGeom prst="rect">
            <a:avLst/>
          </a:prstGeom>
        </p:spPr>
        <p:txBody>
          <a:bodyPr/>
          <a:lstStyle/>
          <a:p>
            <a:r>
              <a:t>En el presenta TFM se van a buscar unos objetivos buscando una relación entre el IoT y el entorno doméstico.</a:t>
            </a:r>
          </a:p>
          <a:p>
            <a:endParaRPr/>
          </a:p>
          <a:p>
            <a:pPr marL="294105" indent="-294105">
              <a:buClr>
                <a:srgbClr val="5C86B9"/>
              </a:buClr>
              <a:buSzPct val="70000"/>
              <a:buFont typeface="Zapf Dingbats"/>
              <a:buChar char="-"/>
            </a:pPr>
            <a:r>
              <a:t>Realizar un sistema domótico basádo en los principios del IoT.</a:t>
            </a:r>
          </a:p>
          <a:p>
            <a:pPr marL="294105" indent="-294105">
              <a:buClr>
                <a:srgbClr val="5C86B9"/>
              </a:buClr>
              <a:buSzPct val="70000"/>
              <a:buFont typeface="Zapf Dingbats"/>
              <a:buChar char="-"/>
            </a:pPr>
            <a:r>
              <a:t>Este sistema se integrará en una raspberry pi.</a:t>
            </a:r>
          </a:p>
          <a:p>
            <a:pPr marL="294105" indent="-294105">
              <a:buClr>
                <a:srgbClr val="5C86B9"/>
              </a:buClr>
              <a:buSzPct val="70000"/>
              <a:buFont typeface="Zapf Dingbats"/>
              <a:buChar char="-"/>
            </a:pPr>
            <a:r>
              <a:t>El sistema se desarrollará en NodeJS, el cual es un entorno de ejecución de JavaScript, de esta manera veremos opciones distintas a Python, que prácticamente se ha establecido como el lenguaje oficial de la Raspberry pi. Y veremos la capacidad que tiene este entorno para adaptarse al IoT.</a:t>
            </a:r>
          </a:p>
          <a:p>
            <a:pPr marL="294105" indent="-294105">
              <a:buClr>
                <a:srgbClr val="5C86B9"/>
              </a:buClr>
              <a:buSzPct val="70000"/>
              <a:buFont typeface="Zapf Dingbats"/>
              <a:buChar char="-"/>
            </a:pPr>
            <a:r>
              <a:t>Se buscará tener en todo momento un control de los usuarios que están en casa, se buscará que este sea un sistema transparente al usuario final. De esta forma se ha pensado en la detección de los usuarios mediante el protocolo ARP y detectar que usuario tenemos en casa mediante la identificación de su MAC.</a:t>
            </a:r>
          </a:p>
          <a:p>
            <a:pPr marL="294105" indent="-294105">
              <a:buClr>
                <a:srgbClr val="5C86B9"/>
              </a:buClr>
              <a:buSzPct val="70000"/>
              <a:buFont typeface="Zapf Dingbats"/>
              <a:buChar char="-"/>
            </a:pPr>
            <a:r>
              <a:t>Para finalizar, se buscará que el control de nuestro sistema domótico se realice mediante una aplicación de mensajería, sabiendo que hoy en día estas son una de las aplicaciones indispensables en nuestras vidas, parece interesante el estudiar la posibilidad de añadir una pequeña aplicación propia a uno de estos servicios.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prstGeom prst="rect">
            <a:avLst/>
          </a:prstGeom>
        </p:spPr>
        <p:txBody>
          <a:bodyPr/>
          <a:lstStyle/>
          <a:p>
            <a:endParaRPr/>
          </a:p>
        </p:txBody>
      </p:sp>
      <p:sp>
        <p:nvSpPr>
          <p:cNvPr id="162" name="Shape 162"/>
          <p:cNvSpPr>
            <a:spLocks noGrp="1"/>
          </p:cNvSpPr>
          <p:nvPr>
            <p:ph type="body" sz="quarter" idx="1"/>
          </p:nvPr>
        </p:nvSpPr>
        <p:spPr>
          <a:prstGeom prst="rect">
            <a:avLst/>
          </a:prstGeom>
        </p:spPr>
        <p:txBody>
          <a:bodyPr/>
          <a:lstStyle/>
          <a:p>
            <a:r>
              <a:rPr dirty="0" err="1"/>
              <a:t>En</a:t>
            </a:r>
            <a:r>
              <a:rPr dirty="0"/>
              <a:t> la imagen </a:t>
            </a:r>
            <a:r>
              <a:rPr dirty="0" err="1"/>
              <a:t>podemos</a:t>
            </a:r>
            <a:r>
              <a:rPr dirty="0"/>
              <a:t> </a:t>
            </a:r>
            <a:r>
              <a:rPr dirty="0" err="1"/>
              <a:t>ver</a:t>
            </a:r>
            <a:r>
              <a:rPr dirty="0"/>
              <a:t> la </a:t>
            </a:r>
            <a:r>
              <a:rPr dirty="0" err="1"/>
              <a:t>arquitectura</a:t>
            </a:r>
            <a:r>
              <a:rPr dirty="0"/>
              <a:t> global del </a:t>
            </a:r>
            <a:r>
              <a:rPr dirty="0" err="1"/>
              <a:t>sistema</a:t>
            </a:r>
            <a:r>
              <a:rPr dirty="0"/>
              <a:t>, se </a:t>
            </a:r>
            <a:r>
              <a:rPr dirty="0" err="1"/>
              <a:t>puede</a:t>
            </a:r>
            <a:r>
              <a:rPr dirty="0"/>
              <a:t> </a:t>
            </a:r>
            <a:r>
              <a:rPr dirty="0" err="1"/>
              <a:t>ver</a:t>
            </a:r>
            <a:r>
              <a:rPr dirty="0"/>
              <a:t> </a:t>
            </a:r>
            <a:r>
              <a:rPr dirty="0" err="1"/>
              <a:t>como</a:t>
            </a:r>
            <a:r>
              <a:rPr dirty="0"/>
              <a:t> el </a:t>
            </a:r>
            <a:r>
              <a:rPr dirty="0" err="1"/>
              <a:t>usuario</a:t>
            </a:r>
            <a:r>
              <a:rPr dirty="0"/>
              <a:t> </a:t>
            </a:r>
            <a:r>
              <a:rPr dirty="0" err="1"/>
              <a:t>nunca</a:t>
            </a:r>
            <a:r>
              <a:rPr dirty="0"/>
              <a:t> </a:t>
            </a:r>
            <a:r>
              <a:rPr dirty="0" err="1"/>
              <a:t>tiene</a:t>
            </a:r>
            <a:r>
              <a:rPr dirty="0"/>
              <a:t> </a:t>
            </a:r>
            <a:r>
              <a:rPr dirty="0" err="1"/>
              <a:t>contacto</a:t>
            </a:r>
            <a:r>
              <a:rPr dirty="0"/>
              <a:t> </a:t>
            </a:r>
            <a:r>
              <a:rPr dirty="0" err="1"/>
              <a:t>directo</a:t>
            </a:r>
            <a:r>
              <a:rPr dirty="0"/>
              <a:t> con </a:t>
            </a:r>
            <a:r>
              <a:rPr dirty="0" err="1"/>
              <a:t>él</a:t>
            </a:r>
            <a:r>
              <a:rPr dirty="0"/>
              <a:t>. </a:t>
            </a:r>
            <a:r>
              <a:rPr dirty="0" err="1"/>
              <a:t>Pues</a:t>
            </a:r>
            <a:r>
              <a:rPr dirty="0"/>
              <a:t> la </a:t>
            </a:r>
            <a:r>
              <a:rPr dirty="0" err="1"/>
              <a:t>comunicación</a:t>
            </a:r>
            <a:r>
              <a:rPr dirty="0"/>
              <a:t> se </a:t>
            </a:r>
            <a:r>
              <a:rPr dirty="0" err="1"/>
              <a:t>establece</a:t>
            </a:r>
            <a:r>
              <a:rPr dirty="0"/>
              <a:t> </a:t>
            </a:r>
            <a:r>
              <a:rPr dirty="0" err="1"/>
              <a:t>siempre</a:t>
            </a:r>
            <a:r>
              <a:rPr dirty="0"/>
              <a:t> con el </a:t>
            </a:r>
            <a:r>
              <a:rPr dirty="0" err="1"/>
              <a:t>servidor</a:t>
            </a:r>
            <a:r>
              <a:rPr dirty="0"/>
              <a:t> de telegram de </a:t>
            </a:r>
            <a:r>
              <a:rPr dirty="0" err="1"/>
              <a:t>por</a:t>
            </a:r>
            <a:r>
              <a:rPr dirty="0"/>
              <a:t> medio.</a:t>
            </a:r>
          </a:p>
          <a:p>
            <a:r>
              <a:rPr dirty="0"/>
              <a:t>Una </a:t>
            </a:r>
            <a:r>
              <a:rPr dirty="0" err="1"/>
              <a:t>vez</a:t>
            </a:r>
            <a:r>
              <a:rPr dirty="0"/>
              <a:t> que el </a:t>
            </a:r>
            <a:r>
              <a:rPr dirty="0" err="1"/>
              <a:t>usuario</a:t>
            </a:r>
            <a:r>
              <a:rPr dirty="0"/>
              <a:t> </a:t>
            </a:r>
            <a:r>
              <a:rPr dirty="0" err="1"/>
              <a:t>envía</a:t>
            </a:r>
            <a:r>
              <a:rPr dirty="0"/>
              <a:t> un </a:t>
            </a:r>
            <a:r>
              <a:rPr dirty="0" err="1"/>
              <a:t>comando</a:t>
            </a:r>
            <a:r>
              <a:rPr dirty="0"/>
              <a:t> y la </a:t>
            </a:r>
            <a:r>
              <a:rPr dirty="0" err="1"/>
              <a:t>aplicación</a:t>
            </a:r>
            <a:r>
              <a:rPr dirty="0"/>
              <a:t> lo </a:t>
            </a:r>
            <a:r>
              <a:rPr dirty="0" err="1"/>
              <a:t>recibe</a:t>
            </a:r>
            <a:r>
              <a:rPr dirty="0"/>
              <a:t>, </a:t>
            </a:r>
            <a:r>
              <a:rPr dirty="0" err="1"/>
              <a:t>esto</a:t>
            </a:r>
            <a:r>
              <a:rPr dirty="0"/>
              <a:t> </a:t>
            </a:r>
            <a:r>
              <a:rPr dirty="0" err="1"/>
              <a:t>provoca</a:t>
            </a:r>
            <a:r>
              <a:rPr dirty="0"/>
              <a:t> un </a:t>
            </a:r>
            <a:r>
              <a:rPr dirty="0" err="1"/>
              <a:t>evento</a:t>
            </a:r>
            <a:r>
              <a:rPr dirty="0"/>
              <a:t> que </a:t>
            </a:r>
            <a:r>
              <a:rPr dirty="0" err="1"/>
              <a:t>envía</a:t>
            </a:r>
            <a:r>
              <a:rPr dirty="0"/>
              <a:t> la </a:t>
            </a:r>
            <a:r>
              <a:rPr dirty="0" err="1"/>
              <a:t>orden</a:t>
            </a:r>
            <a:r>
              <a:rPr dirty="0"/>
              <a:t> </a:t>
            </a:r>
            <a:r>
              <a:rPr dirty="0" err="1"/>
              <a:t>hacia</a:t>
            </a:r>
            <a:r>
              <a:rPr dirty="0"/>
              <a:t> la </a:t>
            </a:r>
            <a:r>
              <a:rPr dirty="0" err="1"/>
              <a:t>lógica</a:t>
            </a:r>
            <a:r>
              <a:rPr dirty="0"/>
              <a:t> de control, la </a:t>
            </a:r>
            <a:r>
              <a:rPr dirty="0" err="1"/>
              <a:t>cual</a:t>
            </a:r>
            <a:r>
              <a:rPr dirty="0"/>
              <a:t> </a:t>
            </a:r>
            <a:r>
              <a:rPr dirty="0" err="1"/>
              <a:t>actúa</a:t>
            </a:r>
            <a:r>
              <a:rPr dirty="0"/>
              <a:t> </a:t>
            </a:r>
            <a:r>
              <a:rPr dirty="0" err="1"/>
              <a:t>en</a:t>
            </a:r>
            <a:r>
              <a:rPr dirty="0"/>
              <a:t> </a:t>
            </a:r>
            <a:r>
              <a:rPr dirty="0" err="1"/>
              <a:t>consecuencia</a:t>
            </a:r>
            <a:r>
              <a:rPr dirty="0"/>
              <a:t> de </a:t>
            </a:r>
            <a:r>
              <a:rPr dirty="0" err="1"/>
              <a:t>su</a:t>
            </a:r>
            <a:r>
              <a:rPr dirty="0"/>
              <a:t> </a:t>
            </a:r>
            <a:r>
              <a:rPr dirty="0" err="1"/>
              <a:t>alrededor</a:t>
            </a:r>
            <a:r>
              <a:rPr dirty="0"/>
              <a:t>.</a:t>
            </a:r>
          </a:p>
          <a:p>
            <a:r>
              <a:rPr dirty="0"/>
              <a:t>De </a:t>
            </a:r>
            <a:r>
              <a:rPr dirty="0" err="1"/>
              <a:t>igual</a:t>
            </a:r>
            <a:r>
              <a:rPr dirty="0"/>
              <a:t> forma que el </a:t>
            </a:r>
            <a:r>
              <a:rPr dirty="0" err="1"/>
              <a:t>usuario</a:t>
            </a:r>
            <a:r>
              <a:rPr dirty="0"/>
              <a:t> </a:t>
            </a:r>
            <a:r>
              <a:rPr dirty="0" err="1"/>
              <a:t>envía</a:t>
            </a:r>
            <a:r>
              <a:rPr dirty="0"/>
              <a:t> </a:t>
            </a:r>
            <a:r>
              <a:rPr dirty="0" err="1"/>
              <a:t>comandos</a:t>
            </a:r>
            <a:r>
              <a:rPr dirty="0"/>
              <a:t> al </a:t>
            </a:r>
            <a:r>
              <a:rPr dirty="0" err="1"/>
              <a:t>sistema</a:t>
            </a:r>
            <a:r>
              <a:rPr dirty="0"/>
              <a:t>, el </a:t>
            </a:r>
            <a:r>
              <a:rPr dirty="0" err="1"/>
              <a:t>sistema</a:t>
            </a:r>
            <a:r>
              <a:rPr dirty="0"/>
              <a:t> </a:t>
            </a:r>
            <a:r>
              <a:rPr dirty="0" err="1"/>
              <a:t>enviará</a:t>
            </a:r>
            <a:r>
              <a:rPr dirty="0"/>
              <a:t> al </a:t>
            </a:r>
            <a:r>
              <a:rPr dirty="0" err="1"/>
              <a:t>usuario</a:t>
            </a:r>
            <a:r>
              <a:rPr dirty="0"/>
              <a:t> </a:t>
            </a:r>
            <a:r>
              <a:rPr dirty="0" err="1"/>
              <a:t>los</a:t>
            </a:r>
            <a:r>
              <a:rPr dirty="0"/>
              <a:t> </a:t>
            </a:r>
            <a:r>
              <a:rPr dirty="0" err="1"/>
              <a:t>diferentes</a:t>
            </a:r>
            <a:r>
              <a:rPr dirty="0"/>
              <a:t> </a:t>
            </a:r>
            <a:r>
              <a:rPr dirty="0" err="1"/>
              <a:t>dato</a:t>
            </a:r>
            <a:r>
              <a:rPr dirty="0"/>
              <a:t> que </a:t>
            </a:r>
            <a:r>
              <a:rPr dirty="0" err="1"/>
              <a:t>recoge</a:t>
            </a:r>
            <a:r>
              <a:rPr dirty="0"/>
              <a:t> </a:t>
            </a:r>
            <a:r>
              <a:rPr dirty="0" err="1"/>
              <a:t>por</a:t>
            </a:r>
            <a:r>
              <a:rPr dirty="0"/>
              <a:t> </a:t>
            </a:r>
            <a:r>
              <a:rPr dirty="0" err="1"/>
              <a:t>los</a:t>
            </a:r>
            <a:r>
              <a:rPr dirty="0"/>
              <a:t> </a:t>
            </a:r>
            <a:r>
              <a:rPr dirty="0" err="1"/>
              <a:t>diferentes</a:t>
            </a:r>
            <a:r>
              <a:rPr dirty="0"/>
              <a:t> </a:t>
            </a:r>
            <a:r>
              <a:rPr dirty="0" err="1"/>
              <a:t>sensores</a:t>
            </a:r>
            <a:r>
              <a:rPr dirty="0"/>
              <a:t> o </a:t>
            </a:r>
            <a:r>
              <a:rPr dirty="0" err="1"/>
              <a:t>servicios</a:t>
            </a:r>
            <a:r>
              <a:rPr dirty="0"/>
              <a:t> que se </a:t>
            </a:r>
            <a:r>
              <a:rPr dirty="0" err="1"/>
              <a:t>estén</a:t>
            </a:r>
            <a:r>
              <a:rPr dirty="0"/>
              <a:t> </a:t>
            </a:r>
            <a:r>
              <a:rPr dirty="0" err="1"/>
              <a:t>manejando</a:t>
            </a:r>
            <a:r>
              <a:rPr dirty="0"/>
              <a:t> </a:t>
            </a:r>
            <a:r>
              <a:rPr dirty="0" err="1"/>
              <a:t>en</a:t>
            </a:r>
            <a:r>
              <a:rPr dirty="0"/>
              <a:t> ese </a:t>
            </a:r>
            <a:r>
              <a:rPr dirty="0" err="1"/>
              <a:t>momento</a:t>
            </a:r>
            <a:r>
              <a:rPr dirty="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noRot="1" noChangeAspect="1"/>
          </p:cNvSpPr>
          <p:nvPr>
            <p:ph type="sldImg"/>
          </p:nvPr>
        </p:nvSpPr>
        <p:spPr>
          <a:prstGeom prst="rect">
            <a:avLst/>
          </a:prstGeom>
        </p:spPr>
        <p:txBody>
          <a:bodyPr/>
          <a:lstStyle/>
          <a:p>
            <a:endParaRPr/>
          </a:p>
        </p:txBody>
      </p:sp>
      <p:sp>
        <p:nvSpPr>
          <p:cNvPr id="168" name="Shape 168"/>
          <p:cNvSpPr>
            <a:spLocks noGrp="1"/>
          </p:cNvSpPr>
          <p:nvPr>
            <p:ph type="body" sz="quarter" idx="1"/>
          </p:nvPr>
        </p:nvSpPr>
        <p:spPr>
          <a:prstGeom prst="rect">
            <a:avLst/>
          </a:prstGeom>
        </p:spPr>
        <p:txBody>
          <a:bodyPr/>
          <a:lstStyle/>
          <a:p>
            <a:r>
              <a:t>Ahora vamos a ver el punto más denso de la presentación que es como está desarrollado el sistema, siguiendo los puntos que vemos en esta diapositiva.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noRot="1" noChangeAspect="1"/>
          </p:cNvSpPr>
          <p:nvPr>
            <p:ph type="sldImg"/>
          </p:nvPr>
        </p:nvSpPr>
        <p:spPr>
          <a:prstGeom prst="rect">
            <a:avLst/>
          </a:prstGeom>
        </p:spPr>
        <p:txBody>
          <a:bodyPr/>
          <a:lstStyle/>
          <a:p>
            <a:endParaRPr/>
          </a:p>
        </p:txBody>
      </p:sp>
      <p:sp>
        <p:nvSpPr>
          <p:cNvPr id="174" name="Shape 174"/>
          <p:cNvSpPr>
            <a:spLocks noGrp="1"/>
          </p:cNvSpPr>
          <p:nvPr>
            <p:ph type="body" sz="quarter" idx="1"/>
          </p:nvPr>
        </p:nvSpPr>
        <p:spPr>
          <a:prstGeom prst="rect">
            <a:avLst/>
          </a:prstGeom>
        </p:spPr>
        <p:txBody>
          <a:bodyPr/>
          <a:lstStyle/>
          <a:p>
            <a:r>
              <a:t>Telegram ofrece dos tipos de API, la Telegram API, que permite crear tu propio cliente de telegram y la Bot API, que nos permite es crear una aplicación dentro del cliente de telegram. En este TFM nos centramos en el Bot API.</a:t>
            </a:r>
          </a:p>
          <a:p>
            <a:endParaRPr/>
          </a:p>
          <a:p>
            <a:r>
              <a:t>Con estos bots los usuarios pueden interactuar con estas aplicaciones mediante mensajes de texto, envío de ficheros, mensajes de voz, etc. Los cuales serán interpretados por nuestras aplicaciones</a:t>
            </a:r>
          </a:p>
          <a:p>
            <a:endParaRPr/>
          </a:p>
          <a:p>
            <a:r>
              <a:t>Como ejemplo de bots podemos ver:</a:t>
            </a:r>
          </a:p>
          <a:p>
            <a:r>
              <a:t>- Notificaciones de noticias, un bot que envíe publicaciones de interés tan pronto como sean publicadas.</a:t>
            </a:r>
          </a:p>
          <a:p>
            <a:pPr marL="294105" indent="-294105">
              <a:buClr>
                <a:srgbClr val="5C86B9"/>
              </a:buClr>
              <a:buSzPct val="70000"/>
              <a:buFont typeface="Zapf Dingbats"/>
              <a:buChar char="-"/>
            </a:pPr>
            <a:r>
              <a:t>Integrar Telegram con otros servicios, los bots pueden incluirse en un chat y hacer peticiones a servicios externos como IMDB, Youtube, Wikipedia, etc.</a:t>
            </a:r>
          </a:p>
          <a:p>
            <a:pPr marL="294105" indent="-294105">
              <a:buClr>
                <a:srgbClr val="5C86B9"/>
              </a:buClr>
              <a:buSzPct val="70000"/>
              <a:buFont typeface="Zapf Dingbats"/>
              <a:buChar char="-"/>
            </a:pPr>
            <a:r>
              <a:t>Juegos, se pueden integrar contenido html5 y de esta forma incluir juegos.</a:t>
            </a:r>
          </a:p>
          <a:p>
            <a:pPr marL="294105" indent="-294105">
              <a:buClr>
                <a:srgbClr val="5C86B9"/>
              </a:buClr>
              <a:buSzPct val="70000"/>
              <a:buFont typeface="Zapf Dingbats"/>
              <a:buChar char="-"/>
            </a:pPr>
            <a:r>
              <a:t>Crear herramientas, tanto para usar de forma individual como en grupos como por ejemplo: predicciones meteorológicas, traducciones, votaciones, etc.</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prstGeom prst="rect">
            <a:avLst/>
          </a:prstGeom>
        </p:spPr>
        <p:txBody>
          <a:bodyPr/>
          <a:lstStyle/>
          <a:p>
            <a:endParaRPr/>
          </a:p>
        </p:txBody>
      </p:sp>
      <p:sp>
        <p:nvSpPr>
          <p:cNvPr id="192" name="Shape 192"/>
          <p:cNvSpPr>
            <a:spLocks noGrp="1"/>
          </p:cNvSpPr>
          <p:nvPr>
            <p:ph type="body" sz="quarter" idx="1"/>
          </p:nvPr>
        </p:nvSpPr>
        <p:spPr>
          <a:prstGeom prst="rect">
            <a:avLst/>
          </a:prstGeom>
        </p:spPr>
        <p:txBody>
          <a:bodyPr/>
          <a:lstStyle/>
          <a:p>
            <a:r>
              <a:rPr dirty="0" err="1"/>
              <a:t>Vamos</a:t>
            </a:r>
            <a:r>
              <a:rPr dirty="0"/>
              <a:t> a </a:t>
            </a:r>
            <a:r>
              <a:rPr dirty="0" err="1"/>
              <a:t>ver</a:t>
            </a:r>
            <a:r>
              <a:rPr dirty="0"/>
              <a:t> el primer </a:t>
            </a:r>
            <a:r>
              <a:rPr dirty="0" err="1"/>
              <a:t>tipo</a:t>
            </a:r>
            <a:r>
              <a:rPr dirty="0"/>
              <a:t>:</a:t>
            </a:r>
          </a:p>
          <a:p>
            <a:r>
              <a:rPr dirty="0"/>
              <a:t>Este </a:t>
            </a:r>
            <a:r>
              <a:rPr dirty="0" err="1"/>
              <a:t>tipo</a:t>
            </a:r>
            <a:r>
              <a:rPr dirty="0"/>
              <a:t> de </a:t>
            </a:r>
            <a:r>
              <a:rPr dirty="0" err="1"/>
              <a:t>mensajes</a:t>
            </a:r>
            <a:r>
              <a:rPr dirty="0"/>
              <a:t> que </a:t>
            </a:r>
            <a:r>
              <a:rPr dirty="0" err="1"/>
              <a:t>nosotros</a:t>
            </a:r>
            <a:r>
              <a:rPr dirty="0"/>
              <a:t> </a:t>
            </a:r>
            <a:r>
              <a:rPr dirty="0" err="1"/>
              <a:t>vamos</a:t>
            </a:r>
            <a:r>
              <a:rPr dirty="0"/>
              <a:t> a </a:t>
            </a:r>
            <a:r>
              <a:rPr dirty="0" err="1"/>
              <a:t>recibir</a:t>
            </a:r>
            <a:r>
              <a:rPr dirty="0"/>
              <a:t> </a:t>
            </a:r>
            <a:r>
              <a:rPr dirty="0" err="1"/>
              <a:t>en</a:t>
            </a:r>
            <a:r>
              <a:rPr dirty="0"/>
              <a:t> </a:t>
            </a:r>
            <a:r>
              <a:rPr dirty="0" err="1"/>
              <a:t>nuestra</a:t>
            </a:r>
            <a:r>
              <a:rPr dirty="0"/>
              <a:t> </a:t>
            </a:r>
            <a:r>
              <a:rPr dirty="0" err="1"/>
              <a:t>aplicación</a:t>
            </a:r>
            <a:r>
              <a:rPr dirty="0"/>
              <a:t>, son </a:t>
            </a:r>
            <a:r>
              <a:rPr dirty="0" err="1"/>
              <a:t>representados</a:t>
            </a:r>
            <a:r>
              <a:rPr dirty="0"/>
              <a:t> </a:t>
            </a:r>
            <a:r>
              <a:rPr dirty="0" err="1"/>
              <a:t>por</a:t>
            </a:r>
            <a:r>
              <a:rPr dirty="0"/>
              <a:t> un </a:t>
            </a:r>
            <a:r>
              <a:rPr dirty="0" err="1"/>
              <a:t>objeto</a:t>
            </a:r>
            <a:r>
              <a:rPr dirty="0"/>
              <a:t> JSON, que </a:t>
            </a:r>
            <a:r>
              <a:rPr dirty="0" err="1"/>
              <a:t>tiene</a:t>
            </a:r>
            <a:r>
              <a:rPr dirty="0"/>
              <a:t> 3 </a:t>
            </a:r>
            <a:r>
              <a:rPr dirty="0" err="1"/>
              <a:t>campos</a:t>
            </a:r>
            <a:r>
              <a:rPr dirty="0"/>
              <a:t> </a:t>
            </a:r>
            <a:r>
              <a:rPr dirty="0" err="1"/>
              <a:t>principales</a:t>
            </a:r>
            <a:r>
              <a:rPr dirty="0"/>
              <a:t> </a:t>
            </a:r>
            <a:r>
              <a:rPr dirty="0" err="1"/>
              <a:t>cada</a:t>
            </a:r>
            <a:r>
              <a:rPr dirty="0"/>
              <a:t> </a:t>
            </a:r>
            <a:r>
              <a:rPr dirty="0" err="1"/>
              <a:t>uno</a:t>
            </a:r>
            <a:r>
              <a:rPr dirty="0"/>
              <a:t> </a:t>
            </a:r>
            <a:r>
              <a:rPr dirty="0" err="1"/>
              <a:t>representado</a:t>
            </a:r>
            <a:r>
              <a:rPr dirty="0"/>
              <a:t> </a:t>
            </a:r>
            <a:r>
              <a:rPr dirty="0" err="1"/>
              <a:t>por</a:t>
            </a:r>
            <a:r>
              <a:rPr dirty="0"/>
              <a:t> un </a:t>
            </a:r>
            <a:r>
              <a:rPr dirty="0" err="1"/>
              <a:t>nuevo</a:t>
            </a:r>
            <a:r>
              <a:rPr dirty="0"/>
              <a:t> JSON.</a:t>
            </a:r>
          </a:p>
          <a:p>
            <a:pPr marL="294105" indent="-294105">
              <a:buClr>
                <a:srgbClr val="5C86B9"/>
              </a:buClr>
              <a:buSzPct val="70000"/>
              <a:buFont typeface="Zapf Dingbats"/>
              <a:buChar char="-"/>
            </a:pPr>
            <a:r>
              <a:rPr dirty="0"/>
              <a:t>User, </a:t>
            </a:r>
            <a:r>
              <a:rPr dirty="0" err="1"/>
              <a:t>es</a:t>
            </a:r>
            <a:r>
              <a:rPr dirty="0"/>
              <a:t> el campo que </a:t>
            </a:r>
            <a:r>
              <a:rPr dirty="0" err="1"/>
              <a:t>contiene</a:t>
            </a:r>
            <a:r>
              <a:rPr dirty="0"/>
              <a:t> </a:t>
            </a:r>
            <a:r>
              <a:rPr dirty="0" err="1"/>
              <a:t>los</a:t>
            </a:r>
            <a:r>
              <a:rPr dirty="0"/>
              <a:t> </a:t>
            </a:r>
            <a:r>
              <a:rPr dirty="0" err="1"/>
              <a:t>datos</a:t>
            </a:r>
            <a:r>
              <a:rPr dirty="0"/>
              <a:t> del </a:t>
            </a:r>
            <a:r>
              <a:rPr dirty="0" err="1"/>
              <a:t>usuario</a:t>
            </a:r>
            <a:r>
              <a:rPr dirty="0"/>
              <a:t> que </a:t>
            </a:r>
            <a:r>
              <a:rPr dirty="0" err="1"/>
              <a:t>envía</a:t>
            </a:r>
            <a:r>
              <a:rPr dirty="0"/>
              <a:t> el </a:t>
            </a:r>
            <a:r>
              <a:rPr dirty="0" err="1"/>
              <a:t>mensaje</a:t>
            </a:r>
            <a:r>
              <a:rPr dirty="0"/>
              <a:t>. </a:t>
            </a:r>
            <a:r>
              <a:rPr dirty="0" err="1"/>
              <a:t>Podemos</a:t>
            </a:r>
            <a:r>
              <a:rPr dirty="0"/>
              <a:t> </a:t>
            </a:r>
            <a:r>
              <a:rPr dirty="0" err="1"/>
              <a:t>encontrar</a:t>
            </a:r>
            <a:r>
              <a:rPr dirty="0"/>
              <a:t> el ID, </a:t>
            </a:r>
            <a:r>
              <a:rPr dirty="0" err="1"/>
              <a:t>nombre</a:t>
            </a:r>
            <a:r>
              <a:rPr dirty="0"/>
              <a:t>, </a:t>
            </a:r>
            <a:r>
              <a:rPr dirty="0" err="1"/>
              <a:t>apellido</a:t>
            </a:r>
            <a:r>
              <a:rPr dirty="0"/>
              <a:t> y </a:t>
            </a:r>
            <a:r>
              <a:rPr dirty="0" err="1"/>
              <a:t>su</a:t>
            </a:r>
            <a:r>
              <a:rPr dirty="0"/>
              <a:t> alias.</a:t>
            </a:r>
          </a:p>
          <a:p>
            <a:pPr marL="294105" indent="-294105">
              <a:buClr>
                <a:srgbClr val="5C86B9"/>
              </a:buClr>
              <a:buSzPct val="70000"/>
              <a:buFont typeface="Zapf Dingbats"/>
              <a:buChar char="-"/>
            </a:pPr>
            <a:r>
              <a:rPr dirty="0"/>
              <a:t>Chat, </a:t>
            </a:r>
            <a:r>
              <a:rPr dirty="0" err="1"/>
              <a:t>contiene</a:t>
            </a:r>
            <a:r>
              <a:rPr dirty="0"/>
              <a:t> </a:t>
            </a:r>
            <a:r>
              <a:rPr dirty="0" err="1"/>
              <a:t>los</a:t>
            </a:r>
            <a:r>
              <a:rPr dirty="0"/>
              <a:t> </a:t>
            </a:r>
            <a:r>
              <a:rPr dirty="0" err="1"/>
              <a:t>datos</a:t>
            </a:r>
            <a:r>
              <a:rPr dirty="0"/>
              <a:t> del chat </a:t>
            </a:r>
            <a:r>
              <a:rPr dirty="0" err="1"/>
              <a:t>desde</a:t>
            </a:r>
            <a:r>
              <a:rPr dirty="0"/>
              <a:t> el que se </a:t>
            </a:r>
            <a:r>
              <a:rPr dirty="0" err="1"/>
              <a:t>envía</a:t>
            </a:r>
            <a:r>
              <a:rPr dirty="0"/>
              <a:t> el </a:t>
            </a:r>
            <a:r>
              <a:rPr dirty="0" err="1"/>
              <a:t>mensaje</a:t>
            </a:r>
            <a:r>
              <a:rPr dirty="0"/>
              <a:t>, </a:t>
            </a:r>
            <a:r>
              <a:rPr dirty="0" err="1"/>
              <a:t>esto</a:t>
            </a:r>
            <a:r>
              <a:rPr dirty="0"/>
              <a:t> </a:t>
            </a:r>
            <a:r>
              <a:rPr dirty="0" err="1"/>
              <a:t>es</a:t>
            </a:r>
            <a:r>
              <a:rPr dirty="0"/>
              <a:t> </a:t>
            </a:r>
            <a:r>
              <a:rPr dirty="0" err="1"/>
              <a:t>útil</a:t>
            </a:r>
            <a:r>
              <a:rPr dirty="0"/>
              <a:t> </a:t>
            </a:r>
            <a:r>
              <a:rPr dirty="0" err="1"/>
              <a:t>cuando</a:t>
            </a:r>
            <a:r>
              <a:rPr dirty="0"/>
              <a:t> el </a:t>
            </a:r>
            <a:r>
              <a:rPr dirty="0" err="1"/>
              <a:t>mensaje</a:t>
            </a:r>
            <a:r>
              <a:rPr dirty="0"/>
              <a:t> se </a:t>
            </a:r>
            <a:r>
              <a:rPr dirty="0" err="1"/>
              <a:t>envía</a:t>
            </a:r>
            <a:r>
              <a:rPr dirty="0"/>
              <a:t> </a:t>
            </a:r>
            <a:r>
              <a:rPr dirty="0" err="1"/>
              <a:t>por</a:t>
            </a:r>
            <a:r>
              <a:rPr dirty="0"/>
              <a:t> </a:t>
            </a:r>
            <a:r>
              <a:rPr dirty="0" err="1"/>
              <a:t>ejemplo</a:t>
            </a:r>
            <a:r>
              <a:rPr dirty="0"/>
              <a:t> </a:t>
            </a:r>
            <a:r>
              <a:rPr dirty="0" err="1"/>
              <a:t>desde</a:t>
            </a:r>
            <a:r>
              <a:rPr dirty="0"/>
              <a:t> un </a:t>
            </a:r>
            <a:r>
              <a:rPr dirty="0" err="1"/>
              <a:t>grupo</a:t>
            </a:r>
            <a:r>
              <a:rPr dirty="0"/>
              <a:t>. </a:t>
            </a:r>
            <a:r>
              <a:rPr dirty="0" err="1"/>
              <a:t>Encontramos</a:t>
            </a:r>
            <a:r>
              <a:rPr dirty="0"/>
              <a:t> el ID del chat, el </a:t>
            </a:r>
            <a:r>
              <a:rPr dirty="0" err="1"/>
              <a:t>tipo</a:t>
            </a:r>
            <a:r>
              <a:rPr dirty="0"/>
              <a:t> y </a:t>
            </a:r>
            <a:r>
              <a:rPr dirty="0" err="1"/>
              <a:t>su</a:t>
            </a:r>
            <a:r>
              <a:rPr dirty="0"/>
              <a:t> </a:t>
            </a:r>
            <a:r>
              <a:rPr dirty="0" err="1"/>
              <a:t>título</a:t>
            </a:r>
            <a:r>
              <a:rPr dirty="0"/>
              <a:t>.</a:t>
            </a:r>
          </a:p>
          <a:p>
            <a:pPr marL="294105" indent="-294105">
              <a:buClr>
                <a:srgbClr val="5C86B9"/>
              </a:buClr>
              <a:buSzPct val="70000"/>
              <a:buFont typeface="Zapf Dingbats"/>
              <a:buChar char="-"/>
            </a:pPr>
            <a:r>
              <a:rPr dirty="0"/>
              <a:t>Message, </a:t>
            </a:r>
            <a:r>
              <a:rPr dirty="0" err="1"/>
              <a:t>este</a:t>
            </a:r>
            <a:r>
              <a:rPr dirty="0"/>
              <a:t> </a:t>
            </a:r>
            <a:r>
              <a:rPr dirty="0" err="1"/>
              <a:t>es</a:t>
            </a:r>
            <a:r>
              <a:rPr dirty="0"/>
              <a:t> el campo que </a:t>
            </a:r>
            <a:r>
              <a:rPr dirty="0" err="1"/>
              <a:t>contiene</a:t>
            </a:r>
            <a:r>
              <a:rPr dirty="0"/>
              <a:t> </a:t>
            </a:r>
            <a:r>
              <a:rPr dirty="0" err="1"/>
              <a:t>los</a:t>
            </a:r>
            <a:r>
              <a:rPr dirty="0"/>
              <a:t> </a:t>
            </a:r>
            <a:r>
              <a:rPr dirty="0" err="1"/>
              <a:t>datos</a:t>
            </a:r>
            <a:r>
              <a:rPr dirty="0"/>
              <a:t> </a:t>
            </a:r>
            <a:r>
              <a:rPr dirty="0" err="1"/>
              <a:t>referentes</a:t>
            </a:r>
            <a:r>
              <a:rPr dirty="0"/>
              <a:t> al </a:t>
            </a:r>
            <a:r>
              <a:rPr dirty="0" err="1"/>
              <a:t>mensaje</a:t>
            </a:r>
            <a:r>
              <a:rPr dirty="0"/>
              <a:t> </a:t>
            </a:r>
            <a:r>
              <a:rPr dirty="0" err="1"/>
              <a:t>enviado</a:t>
            </a:r>
            <a:r>
              <a:rPr dirty="0"/>
              <a:t>. </a:t>
            </a:r>
            <a:r>
              <a:rPr dirty="0" err="1"/>
              <a:t>Decir</a:t>
            </a:r>
            <a:r>
              <a:rPr dirty="0"/>
              <a:t> que de </a:t>
            </a:r>
            <a:r>
              <a:rPr dirty="0" err="1"/>
              <a:t>estos</a:t>
            </a:r>
            <a:r>
              <a:rPr dirty="0"/>
              <a:t> </a:t>
            </a:r>
            <a:r>
              <a:rPr dirty="0" err="1"/>
              <a:t>campos</a:t>
            </a:r>
            <a:r>
              <a:rPr dirty="0"/>
              <a:t> se </a:t>
            </a:r>
            <a:r>
              <a:rPr dirty="0" err="1"/>
              <a:t>recibirán</a:t>
            </a:r>
            <a:r>
              <a:rPr dirty="0"/>
              <a:t> tan solo </a:t>
            </a:r>
            <a:r>
              <a:rPr dirty="0" err="1"/>
              <a:t>los</a:t>
            </a:r>
            <a:r>
              <a:rPr dirty="0"/>
              <a:t> que </a:t>
            </a:r>
            <a:r>
              <a:rPr dirty="0" err="1"/>
              <a:t>contenga</a:t>
            </a:r>
            <a:r>
              <a:rPr dirty="0"/>
              <a:t> </a:t>
            </a:r>
            <a:r>
              <a:rPr dirty="0" err="1"/>
              <a:t>información</a:t>
            </a:r>
            <a:r>
              <a:rPr dirty="0"/>
              <a:t>. </a:t>
            </a:r>
            <a:r>
              <a:rPr dirty="0" err="1"/>
              <a:t>Encontramos</a:t>
            </a:r>
            <a:r>
              <a:rPr dirty="0"/>
              <a:t> el id del </a:t>
            </a:r>
            <a:r>
              <a:rPr dirty="0" err="1"/>
              <a:t>mensaje</a:t>
            </a:r>
            <a:r>
              <a:rPr dirty="0"/>
              <a:t>, el id del </a:t>
            </a:r>
            <a:r>
              <a:rPr dirty="0" err="1"/>
              <a:t>emisor</a:t>
            </a:r>
            <a:r>
              <a:rPr dirty="0"/>
              <a:t>, la </a:t>
            </a:r>
            <a:r>
              <a:rPr dirty="0" err="1"/>
              <a:t>fecha</a:t>
            </a:r>
            <a:r>
              <a:rPr dirty="0"/>
              <a:t> de </a:t>
            </a:r>
            <a:r>
              <a:rPr dirty="0" err="1"/>
              <a:t>envío</a:t>
            </a:r>
            <a:r>
              <a:rPr dirty="0"/>
              <a:t> y a </a:t>
            </a:r>
            <a:r>
              <a:rPr dirty="0" err="1"/>
              <a:t>continuación</a:t>
            </a:r>
            <a:r>
              <a:rPr dirty="0"/>
              <a:t> </a:t>
            </a:r>
            <a:r>
              <a:rPr dirty="0" err="1"/>
              <a:t>tenemos</a:t>
            </a:r>
            <a:r>
              <a:rPr dirty="0"/>
              <a:t> el campo de </a:t>
            </a:r>
            <a:r>
              <a:rPr dirty="0" err="1"/>
              <a:t>interés</a:t>
            </a:r>
            <a:r>
              <a:rPr dirty="0"/>
              <a:t> que </a:t>
            </a:r>
            <a:r>
              <a:rPr dirty="0" err="1"/>
              <a:t>es</a:t>
            </a:r>
            <a:r>
              <a:rPr dirty="0"/>
              <a:t> el </a:t>
            </a:r>
            <a:r>
              <a:rPr dirty="0" err="1"/>
              <a:t>tipo</a:t>
            </a:r>
            <a:r>
              <a:rPr dirty="0"/>
              <a:t> de </a:t>
            </a:r>
            <a:r>
              <a:rPr dirty="0" err="1"/>
              <a:t>mensaje</a:t>
            </a:r>
            <a:r>
              <a:rPr dirty="0"/>
              <a:t> con </a:t>
            </a:r>
            <a:r>
              <a:rPr dirty="0" err="1"/>
              <a:t>su</a:t>
            </a:r>
            <a:r>
              <a:rPr dirty="0"/>
              <a:t> </a:t>
            </a:r>
            <a:r>
              <a:rPr dirty="0" err="1"/>
              <a:t>información</a:t>
            </a:r>
            <a:r>
              <a:rPr dirty="0"/>
              <a:t>.</a:t>
            </a:r>
            <a:endParaRPr lang="es-ES" dirty="0"/>
          </a:p>
          <a:p>
            <a:pPr marL="294105" indent="-294105">
              <a:buClr>
                <a:srgbClr val="5C86B9"/>
              </a:buClr>
              <a:buSzPct val="70000"/>
              <a:buFont typeface="Zapf Dingbats"/>
              <a:buChar char="-"/>
            </a:pPr>
            <a:endParaRPr lang="es-ES" dirty="0"/>
          </a:p>
          <a:p>
            <a:pPr marL="0" marR="0" lvl="0" indent="0" defTabSz="457200" eaLnBrk="1" fontAlgn="auto" latinLnBrk="0" hangingPunct="1">
              <a:lnSpc>
                <a:spcPct val="117999"/>
              </a:lnSpc>
              <a:spcBef>
                <a:spcPts val="0"/>
              </a:spcBef>
              <a:spcAft>
                <a:spcPts val="0"/>
              </a:spcAft>
              <a:buClr>
                <a:srgbClr val="5C86B9"/>
              </a:buClr>
              <a:buSzPct val="70000"/>
              <a:buFont typeface="Zapf Dingbats"/>
              <a:buNone/>
              <a:tabLst/>
              <a:defRPr/>
            </a:pPr>
            <a:endParaRPr lang="es-ES" dirty="0"/>
          </a:p>
          <a:p>
            <a:pPr marL="0" marR="0" lvl="0" indent="0" defTabSz="457200" eaLnBrk="1" fontAlgn="auto" latinLnBrk="0" hangingPunct="1">
              <a:lnSpc>
                <a:spcPct val="117999"/>
              </a:lnSpc>
              <a:spcBef>
                <a:spcPts val="0"/>
              </a:spcBef>
              <a:spcAft>
                <a:spcPts val="0"/>
              </a:spcAft>
              <a:buClr>
                <a:srgbClr val="5C86B9"/>
              </a:buClr>
              <a:buSzPct val="70000"/>
              <a:buFont typeface="Zapf Dingbats"/>
              <a:buNone/>
              <a:tabLst/>
              <a:defRPr/>
            </a:pPr>
            <a:r>
              <a:rPr lang="es-ES" dirty="0"/>
              <a:t>Al igual que el usuario puede enviar mensajes de voz, texto, imágenes, etc. Nuestra aplicación puede también enviar este tipo de archivos, el </a:t>
            </a:r>
            <a:r>
              <a:rPr lang="es-ES" dirty="0" err="1"/>
              <a:t>Bot</a:t>
            </a:r>
            <a:r>
              <a:rPr lang="es-ES" dirty="0"/>
              <a:t> API viene preparado de forma que la única información de la que nosotros tenemos que preocuparnos es de tener el ID de donde lo queremos enviar y el qué queremos enviar. Todo lo demás es un proceso transparente al desarrollador.</a:t>
            </a:r>
          </a:p>
          <a:p>
            <a:pPr marL="294105" indent="-294105">
              <a:buClr>
                <a:srgbClr val="5C86B9"/>
              </a:buClr>
              <a:buSzPct val="70000"/>
              <a:buFont typeface="Zapf Dingbats"/>
              <a:buChar char="-"/>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a:spLocks noGrp="1" noRot="1" noChangeAspect="1"/>
          </p:cNvSpPr>
          <p:nvPr>
            <p:ph type="sldImg"/>
          </p:nvPr>
        </p:nvSpPr>
        <p:spPr>
          <a:prstGeom prst="rect">
            <a:avLst/>
          </a:prstGeom>
        </p:spPr>
        <p:txBody>
          <a:bodyPr/>
          <a:lstStyle/>
          <a:p>
            <a:endParaRPr/>
          </a:p>
        </p:txBody>
      </p:sp>
      <p:sp>
        <p:nvSpPr>
          <p:cNvPr id="211" name="Shape 211"/>
          <p:cNvSpPr>
            <a:spLocks noGrp="1"/>
          </p:cNvSpPr>
          <p:nvPr>
            <p:ph type="body" sz="quarter" idx="1"/>
          </p:nvPr>
        </p:nvSpPr>
        <p:spPr>
          <a:prstGeom prst="rect">
            <a:avLst/>
          </a:prstGeom>
        </p:spPr>
        <p:txBody>
          <a:bodyPr/>
          <a:lstStyle/>
          <a:p>
            <a:r>
              <a:t>Vamos a ver como se gestionan los diferentes tipos de usuarios del sistema y cuales son las posibilidades de cada uno.</a:t>
            </a:r>
          </a:p>
          <a:p>
            <a:r>
              <a:t>En telegram, cada usuario se identifica por un ID único que se asigna automáticamente en el momento del registro de la aplicación y por un alias que se lo asigna el propio usuario. La comunicación se puede realizar mediante cualquiera de estos dos identificadores, pero hemos optado por usar el ID pues este identificador lo tienen todos los usuarios.</a:t>
            </a:r>
          </a:p>
          <a:p>
            <a:r>
              <a:t>Los usuarios se almacenan en una variable llamada users. En esta imagen podemos ver la estructura y ahora vamos a comentar cada propiedad.</a:t>
            </a:r>
          </a:p>
          <a:p>
            <a:pPr marL="294105" indent="-294105">
              <a:buClr>
                <a:srgbClr val="5C86B9"/>
              </a:buClr>
              <a:buSzPct val="70000"/>
              <a:buFont typeface="Zapf Dingbats"/>
              <a:buChar char="-"/>
            </a:pPr>
            <a:r>
              <a:t>El alias y el ID comentados anteriormente.</a:t>
            </a:r>
          </a:p>
          <a:p>
            <a:pPr marL="294105" indent="-294105">
              <a:buClr>
                <a:srgbClr val="5C86B9"/>
              </a:buClr>
              <a:buSzPct val="70000"/>
              <a:buFont typeface="Zapf Dingbats"/>
              <a:buChar char="-"/>
            </a:pPr>
            <a:r>
              <a:t>Nombre, lo establece el usuario en la configuración y el sistema lo usará para nombrarlo.</a:t>
            </a:r>
          </a:p>
          <a:p>
            <a:pPr marL="294105" indent="-294105">
              <a:buClr>
                <a:srgbClr val="5C86B9"/>
              </a:buClr>
              <a:buSzPct val="70000"/>
              <a:buFont typeface="Zapf Dingbats"/>
              <a:buChar char="-"/>
            </a:pPr>
            <a:r>
              <a:t>MAC, se almacena la MAC del usuario para el control de presencia.</a:t>
            </a:r>
          </a:p>
          <a:p>
            <a:pPr marL="294105" indent="-294105">
              <a:buClr>
                <a:srgbClr val="5C86B9"/>
              </a:buClr>
              <a:buSzPct val="70000"/>
              <a:buFont typeface="Zapf Dingbats"/>
              <a:buChar char="-"/>
            </a:pPr>
            <a:r>
              <a:t>Registrado y admin registrado, cuando el usuario introduza la contraseña, en este campo se registra la hora y cuando pase el tiempo indicado por el administrador, el usuario tendrá que volver a introducir la contraseña. Una marca el registro como usuario y el otro como administrador.</a:t>
            </a:r>
          </a:p>
          <a:p>
            <a:pPr marL="294105" indent="-294105">
              <a:buClr>
                <a:srgbClr val="5C86B9"/>
              </a:buClr>
              <a:buSzPct val="70000"/>
              <a:buFont typeface="Zapf Dingbats"/>
              <a:buChar char="-"/>
            </a:pPr>
            <a:r>
              <a:t>Estado actual, es la variable que comentamos en el apartador anterior que nos sirve para tener interacción con el sistema. Esta propiedad cuenta con dos variables, acción que identifica qué está haciendo y estado que nos sirve internamente para saber qué pedirle.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ítulo y subtítulo">
    <p:spTree>
      <p:nvGrpSpPr>
        <p:cNvPr id="1" name=""/>
        <p:cNvGrpSpPr/>
        <p:nvPr/>
      </p:nvGrpSpPr>
      <p:grpSpPr>
        <a:xfrm>
          <a:off x="0" y="0"/>
          <a:ext cx="0" cy="0"/>
          <a:chOff x="0" y="0"/>
          <a:chExt cx="0" cy="0"/>
        </a:xfrm>
      </p:grpSpPr>
      <p:sp>
        <p:nvSpPr>
          <p:cNvPr id="13" name="Shape 13"/>
          <p:cNvSpPr/>
          <p:nvPr/>
        </p:nvSpPr>
        <p:spPr>
          <a:xfrm>
            <a:off x="406400" y="86233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4" name="Shape 14"/>
          <p:cNvSpPr/>
          <p:nvPr/>
        </p:nvSpPr>
        <p:spPr>
          <a:xfrm>
            <a:off x="406400" y="86741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15" name="Shape 15"/>
          <p:cNvSpPr>
            <a:spLocks noGrp="1"/>
          </p:cNvSpPr>
          <p:nvPr>
            <p:ph type="body" sz="quarter" idx="13"/>
          </p:nvPr>
        </p:nvSpPr>
        <p:spPr>
          <a:xfrm>
            <a:off x="369422" y="8807450"/>
            <a:ext cx="12255501" cy="406400"/>
          </a:xfrm>
          <a:prstGeom prst="rect">
            <a:avLst/>
          </a:prstGeom>
        </p:spPr>
        <p:txBody>
          <a:bodyPr>
            <a:spAutoFit/>
          </a:bodyPr>
          <a:lstStyle>
            <a:lvl1pPr marL="0" indent="0">
              <a:spcBef>
                <a:spcPts val="0"/>
              </a:spcBef>
              <a:buClrTx/>
              <a:buSzTx/>
              <a:buFontTx/>
              <a:buNone/>
              <a:defRPr sz="1800" i="1">
                <a:solidFill>
                  <a:srgbClr val="5C86B9"/>
                </a:solidFill>
              </a:defRPr>
            </a:lvl1pPr>
          </a:lstStyle>
          <a:p>
            <a:r>
              <a:t>Fecha</a:t>
            </a:r>
          </a:p>
        </p:txBody>
      </p:sp>
      <p:sp>
        <p:nvSpPr>
          <p:cNvPr id="16" name="Shape 16"/>
          <p:cNvSpPr>
            <a:spLocks noGrp="1"/>
          </p:cNvSpPr>
          <p:nvPr>
            <p:ph type="title"/>
          </p:nvPr>
        </p:nvSpPr>
        <p:spPr>
          <a:xfrm>
            <a:off x="355600" y="5905500"/>
            <a:ext cx="12293600" cy="2108200"/>
          </a:xfrm>
          <a:prstGeom prst="rect">
            <a:avLst/>
          </a:prstGeom>
        </p:spPr>
        <p:txBody>
          <a:bodyPr anchor="b"/>
          <a:lstStyle/>
          <a:p>
            <a:r>
              <a:t>Texto del título</a:t>
            </a:r>
          </a:p>
        </p:txBody>
      </p:sp>
      <p:sp>
        <p:nvSpPr>
          <p:cNvPr id="17" name="Shape 17"/>
          <p:cNvSpPr>
            <a:spLocks noGrp="1"/>
          </p:cNvSpPr>
          <p:nvPr>
            <p:ph type="body" sz="quarter" idx="1"/>
          </p:nvPr>
        </p:nvSpPr>
        <p:spPr>
          <a:xfrm>
            <a:off x="355600" y="8001000"/>
            <a:ext cx="12293600" cy="508000"/>
          </a:xfrm>
          <a:prstGeom prst="rect">
            <a:avLst/>
          </a:prstGeom>
        </p:spPr>
        <p:txBody>
          <a:bodyPr anchor="t"/>
          <a:lstStyle>
            <a:lvl1pPr marL="0" indent="0">
              <a:spcBef>
                <a:spcPts val="1000"/>
              </a:spcBef>
              <a:buClrTx/>
              <a:buSzTx/>
              <a:buFontTx/>
              <a:buNone/>
              <a:defRPr sz="2400">
                <a:solidFill>
                  <a:srgbClr val="5C86B9"/>
                </a:solidFill>
              </a:defRPr>
            </a:lvl1pPr>
            <a:lvl2pPr marL="0" indent="228600">
              <a:spcBef>
                <a:spcPts val="1000"/>
              </a:spcBef>
              <a:buClrTx/>
              <a:buSzTx/>
              <a:buFontTx/>
              <a:buNone/>
              <a:defRPr sz="2400">
                <a:solidFill>
                  <a:srgbClr val="5C86B9"/>
                </a:solidFill>
              </a:defRPr>
            </a:lvl2pPr>
            <a:lvl3pPr marL="0" indent="457200">
              <a:spcBef>
                <a:spcPts val="1000"/>
              </a:spcBef>
              <a:buClrTx/>
              <a:buSzTx/>
              <a:buFontTx/>
              <a:buNone/>
              <a:defRPr sz="2400">
                <a:solidFill>
                  <a:srgbClr val="5C86B9"/>
                </a:solidFill>
              </a:defRPr>
            </a:lvl3pPr>
            <a:lvl4pPr marL="0" indent="685800">
              <a:spcBef>
                <a:spcPts val="1000"/>
              </a:spcBef>
              <a:buClrTx/>
              <a:buSzTx/>
              <a:buFontTx/>
              <a:buNone/>
              <a:defRPr sz="2400">
                <a:solidFill>
                  <a:srgbClr val="5C86B9"/>
                </a:solidFill>
              </a:defRPr>
            </a:lvl4pPr>
            <a:lvl5pPr marL="0" indent="914400">
              <a:spcBef>
                <a:spcPts val="1000"/>
              </a:spcBef>
              <a:buClrTx/>
              <a:buSzTx/>
              <a:buFontTx/>
              <a:buNone/>
              <a:defRPr sz="2400">
                <a:solidFill>
                  <a:srgbClr val="5C86B9"/>
                </a:solidFill>
              </a:defRPr>
            </a:lvl5pPr>
          </a:lstStyle>
          <a:p>
            <a:r>
              <a:t>Nivel de texto 1</a:t>
            </a:r>
          </a:p>
          <a:p>
            <a:pPr lvl="1"/>
            <a:r>
              <a:t>Nivel de texto 2</a:t>
            </a:r>
          </a:p>
          <a:p>
            <a:pPr lvl="2"/>
            <a:r>
              <a:t>Nivel de texto 3</a:t>
            </a:r>
          </a:p>
          <a:p>
            <a:pPr lvl="3"/>
            <a:r>
              <a:t>Nivel de texto 4</a:t>
            </a:r>
          </a:p>
          <a:p>
            <a:pPr lvl="4"/>
            <a:r>
              <a:t>Nivel de texto 5</a:t>
            </a:r>
          </a:p>
        </p:txBody>
      </p:sp>
      <p:sp>
        <p:nvSpPr>
          <p:cNvPr id="18" name="Shape 18"/>
          <p:cNvSpPr>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Cita">
    <p:spTree>
      <p:nvGrpSpPr>
        <p:cNvPr id="1" name=""/>
        <p:cNvGrpSpPr/>
        <p:nvPr/>
      </p:nvGrpSpPr>
      <p:grpSpPr>
        <a:xfrm>
          <a:off x="0" y="0"/>
          <a:ext cx="0" cy="0"/>
          <a:chOff x="0" y="0"/>
          <a:chExt cx="0" cy="0"/>
        </a:xfrm>
      </p:grpSpPr>
      <p:sp>
        <p:nvSpPr>
          <p:cNvPr id="109" name="Shape 109"/>
          <p:cNvSpPr>
            <a:spLocks noGrp="1"/>
          </p:cNvSpPr>
          <p:nvPr>
            <p:ph type="body" sz="quarter" idx="13"/>
          </p:nvPr>
        </p:nvSpPr>
        <p:spPr>
          <a:xfrm>
            <a:off x="1270000" y="4305300"/>
            <a:ext cx="10464800" cy="609600"/>
          </a:xfrm>
          <a:prstGeom prst="rect">
            <a:avLst/>
          </a:prstGeom>
        </p:spPr>
        <p:txBody>
          <a:bodyPr>
            <a:spAutoFit/>
          </a:bodyPr>
          <a:lstStyle>
            <a:lvl1pPr marL="0" indent="0" algn="ctr">
              <a:buClrTx/>
              <a:buSzTx/>
              <a:buFontTx/>
              <a:buNone/>
              <a:defRPr sz="3000"/>
            </a:lvl1pPr>
          </a:lstStyle>
          <a:p>
            <a:r>
              <a:t>“Escribir una cita aquí” </a:t>
            </a:r>
          </a:p>
        </p:txBody>
      </p:sp>
      <p:sp>
        <p:nvSpPr>
          <p:cNvPr id="110" name="Shape 110"/>
          <p:cNvSpPr>
            <a:spLocks noGrp="1"/>
          </p:cNvSpPr>
          <p:nvPr>
            <p:ph type="body" sz="quarter" idx="14"/>
          </p:nvPr>
        </p:nvSpPr>
        <p:spPr>
          <a:xfrm>
            <a:off x="1270000" y="6362700"/>
            <a:ext cx="10464800" cy="609600"/>
          </a:xfrm>
          <a:prstGeom prst="rect">
            <a:avLst/>
          </a:prstGeom>
        </p:spPr>
        <p:txBody>
          <a:bodyPr anchor="t">
            <a:spAutoFit/>
          </a:bodyPr>
          <a:lstStyle>
            <a:lvl1pPr marL="0" indent="0" algn="ctr">
              <a:spcBef>
                <a:spcPts val="1200"/>
              </a:spcBef>
              <a:buClrTx/>
              <a:buSzTx/>
              <a:buFontTx/>
              <a:buNone/>
              <a:defRPr sz="3000" i="1">
                <a:solidFill>
                  <a:srgbClr val="5C86B9"/>
                </a:solidFill>
              </a:defRPr>
            </a:lvl1pPr>
          </a:lstStyle>
          <a:p>
            <a:r>
              <a:t>– Juan López</a:t>
            </a:r>
          </a:p>
        </p:txBody>
      </p:sp>
      <p:sp>
        <p:nvSpPr>
          <p:cNvPr id="111" name="Shape 111"/>
          <p:cNvSpPr>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Foto">
    <p:spTree>
      <p:nvGrpSpPr>
        <p:cNvPr id="1" name=""/>
        <p:cNvGrpSpPr/>
        <p:nvPr/>
      </p:nvGrpSpPr>
      <p:grpSpPr>
        <a:xfrm>
          <a:off x="0" y="0"/>
          <a:ext cx="0" cy="0"/>
          <a:chOff x="0" y="0"/>
          <a:chExt cx="0" cy="0"/>
        </a:xfrm>
      </p:grpSpPr>
      <p:sp>
        <p:nvSpPr>
          <p:cNvPr id="118" name="Shape 118"/>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19" name="Shape 119"/>
          <p:cNvSpPr>
            <a:spLocks noGrp="1"/>
          </p:cNvSpPr>
          <p:nvPr>
            <p:ph type="sldNum" sz="quarter" idx="2"/>
          </p:nvPr>
        </p:nvSpPr>
        <p:spPr>
          <a:prstGeom prst="rect">
            <a:avLst/>
          </a:prstGeom>
        </p:spPr>
        <p:txBody>
          <a:bodyPr/>
          <a:lstStyle>
            <a:lvl1pPr>
              <a:defRPr>
                <a:solidFill>
                  <a:srgbClr val="FFFFFF"/>
                </a:solidFill>
                <a:effectLst>
                  <a:outerShdw blurRad="38100" dist="15537" dir="5392174" rotWithShape="0">
                    <a:srgbClr val="000000">
                      <a:alpha val="78421"/>
                    </a:srgbClr>
                  </a:outerShdw>
                </a:effectLst>
              </a:defRPr>
            </a:lvl1p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En blanco">
    <p:spTree>
      <p:nvGrpSpPr>
        <p:cNvPr id="1" name=""/>
        <p:cNvGrpSpPr/>
        <p:nvPr/>
      </p:nvGrpSpPr>
      <p:grpSpPr>
        <a:xfrm>
          <a:off x="0" y="0"/>
          <a:ext cx="0" cy="0"/>
          <a:chOff x="0" y="0"/>
          <a:chExt cx="0" cy="0"/>
        </a:xfrm>
      </p:grpSpPr>
      <p:sp>
        <p:nvSpPr>
          <p:cNvPr id="126" name="Shape 126"/>
          <p:cNvSpPr>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Foto (horizontal)">
    <p:spTree>
      <p:nvGrpSpPr>
        <p:cNvPr id="1" name=""/>
        <p:cNvGrpSpPr/>
        <p:nvPr/>
      </p:nvGrpSpPr>
      <p:grpSpPr>
        <a:xfrm>
          <a:off x="0" y="0"/>
          <a:ext cx="0" cy="0"/>
          <a:chOff x="0" y="0"/>
          <a:chExt cx="0" cy="0"/>
        </a:xfrm>
      </p:grpSpPr>
      <p:sp>
        <p:nvSpPr>
          <p:cNvPr id="25" name="Shape 25"/>
          <p:cNvSpPr/>
          <p:nvPr/>
        </p:nvSpPr>
        <p:spPr>
          <a:xfrm>
            <a:off x="406400" y="86233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6" name="Shape 26"/>
          <p:cNvSpPr/>
          <p:nvPr/>
        </p:nvSpPr>
        <p:spPr>
          <a:xfrm>
            <a:off x="406400" y="86741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27" name="Shape 27"/>
          <p:cNvSpPr>
            <a:spLocks noGrp="1"/>
          </p:cNvSpPr>
          <p:nvPr>
            <p:ph type="body" sz="quarter" idx="13"/>
          </p:nvPr>
        </p:nvSpPr>
        <p:spPr>
          <a:xfrm>
            <a:off x="369422" y="8807450"/>
            <a:ext cx="12255501" cy="406400"/>
          </a:xfrm>
          <a:prstGeom prst="rect">
            <a:avLst/>
          </a:prstGeom>
        </p:spPr>
        <p:txBody>
          <a:bodyPr>
            <a:spAutoFit/>
          </a:bodyPr>
          <a:lstStyle>
            <a:lvl1pPr marL="0" indent="0">
              <a:spcBef>
                <a:spcPts val="0"/>
              </a:spcBef>
              <a:buClrTx/>
              <a:buSzTx/>
              <a:buFontTx/>
              <a:buNone/>
              <a:defRPr sz="1800" i="1">
                <a:solidFill>
                  <a:srgbClr val="5C86B9"/>
                </a:solidFill>
              </a:defRPr>
            </a:lvl1pPr>
          </a:lstStyle>
          <a:p>
            <a:r>
              <a:t>Fecha</a:t>
            </a:r>
          </a:p>
        </p:txBody>
      </p:sp>
      <p:sp>
        <p:nvSpPr>
          <p:cNvPr id="28" name="Shape 28"/>
          <p:cNvSpPr>
            <a:spLocks noGrp="1"/>
          </p:cNvSpPr>
          <p:nvPr>
            <p:ph type="pic" idx="14"/>
          </p:nvPr>
        </p:nvSpPr>
        <p:spPr>
          <a:xfrm>
            <a:off x="368300" y="444500"/>
            <a:ext cx="12268200" cy="6324600"/>
          </a:xfrm>
          <a:prstGeom prst="rect">
            <a:avLst/>
          </a:prstGeom>
        </p:spPr>
        <p:txBody>
          <a:bodyPr lIns="91439" tIns="45719" rIns="91439" bIns="45719" anchor="t">
            <a:noAutofit/>
          </a:bodyPr>
          <a:lstStyle/>
          <a:p>
            <a:endParaRPr/>
          </a:p>
        </p:txBody>
      </p:sp>
      <p:sp>
        <p:nvSpPr>
          <p:cNvPr id="29" name="Shape 29"/>
          <p:cNvSpPr>
            <a:spLocks noGrp="1"/>
          </p:cNvSpPr>
          <p:nvPr>
            <p:ph type="title"/>
          </p:nvPr>
        </p:nvSpPr>
        <p:spPr>
          <a:xfrm>
            <a:off x="355600" y="6908800"/>
            <a:ext cx="12293600" cy="1104900"/>
          </a:xfrm>
          <a:prstGeom prst="rect">
            <a:avLst/>
          </a:prstGeom>
        </p:spPr>
        <p:txBody>
          <a:bodyPr anchor="b"/>
          <a:lstStyle/>
          <a:p>
            <a:r>
              <a:t>Texto del título</a:t>
            </a:r>
          </a:p>
        </p:txBody>
      </p:sp>
      <p:sp>
        <p:nvSpPr>
          <p:cNvPr id="30" name="Shape 30"/>
          <p:cNvSpPr>
            <a:spLocks noGrp="1"/>
          </p:cNvSpPr>
          <p:nvPr>
            <p:ph type="body" sz="quarter" idx="1"/>
          </p:nvPr>
        </p:nvSpPr>
        <p:spPr>
          <a:xfrm>
            <a:off x="355600" y="8001000"/>
            <a:ext cx="12293600" cy="508000"/>
          </a:xfrm>
          <a:prstGeom prst="rect">
            <a:avLst/>
          </a:prstGeom>
        </p:spPr>
        <p:txBody>
          <a:bodyPr anchor="t"/>
          <a:lstStyle>
            <a:lvl1pPr marL="0" indent="0">
              <a:spcBef>
                <a:spcPts val="1000"/>
              </a:spcBef>
              <a:buClrTx/>
              <a:buSzTx/>
              <a:buFontTx/>
              <a:buNone/>
              <a:defRPr sz="2400">
                <a:solidFill>
                  <a:srgbClr val="5C86B9"/>
                </a:solidFill>
              </a:defRPr>
            </a:lvl1pPr>
            <a:lvl2pPr marL="0" indent="228600">
              <a:spcBef>
                <a:spcPts val="1000"/>
              </a:spcBef>
              <a:buClrTx/>
              <a:buSzTx/>
              <a:buFontTx/>
              <a:buNone/>
              <a:defRPr sz="2400">
                <a:solidFill>
                  <a:srgbClr val="5C86B9"/>
                </a:solidFill>
              </a:defRPr>
            </a:lvl2pPr>
            <a:lvl3pPr marL="0" indent="457200">
              <a:spcBef>
                <a:spcPts val="1000"/>
              </a:spcBef>
              <a:buClrTx/>
              <a:buSzTx/>
              <a:buFontTx/>
              <a:buNone/>
              <a:defRPr sz="2400">
                <a:solidFill>
                  <a:srgbClr val="5C86B9"/>
                </a:solidFill>
              </a:defRPr>
            </a:lvl3pPr>
            <a:lvl4pPr marL="0" indent="685800">
              <a:spcBef>
                <a:spcPts val="1000"/>
              </a:spcBef>
              <a:buClrTx/>
              <a:buSzTx/>
              <a:buFontTx/>
              <a:buNone/>
              <a:defRPr sz="2400">
                <a:solidFill>
                  <a:srgbClr val="5C86B9"/>
                </a:solidFill>
              </a:defRPr>
            </a:lvl4pPr>
            <a:lvl5pPr marL="0" indent="914400">
              <a:spcBef>
                <a:spcPts val="1000"/>
              </a:spcBef>
              <a:buClrTx/>
              <a:buSzTx/>
              <a:buFontTx/>
              <a:buNone/>
              <a:defRPr sz="2400">
                <a:solidFill>
                  <a:srgbClr val="5C86B9"/>
                </a:solidFill>
              </a:defRPr>
            </a:lvl5pPr>
          </a:lstStyle>
          <a:p>
            <a:r>
              <a:t>Nivel de texto 1</a:t>
            </a:r>
          </a:p>
          <a:p>
            <a:pPr lvl="1"/>
            <a:r>
              <a:t>Nivel de texto 2</a:t>
            </a:r>
          </a:p>
          <a:p>
            <a:pPr lvl="2"/>
            <a:r>
              <a:t>Nivel de texto 3</a:t>
            </a:r>
          </a:p>
          <a:p>
            <a:pPr lvl="3"/>
            <a:r>
              <a:t>Nivel de texto 4</a:t>
            </a:r>
          </a:p>
          <a:p>
            <a:pPr lvl="4"/>
            <a:r>
              <a:t>Nivel de texto 5</a:t>
            </a:r>
          </a:p>
        </p:txBody>
      </p:sp>
      <p:sp>
        <p:nvSpPr>
          <p:cNvPr id="31" name="Shape 3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ítulo (centro)">
    <p:spTree>
      <p:nvGrpSpPr>
        <p:cNvPr id="1" name=""/>
        <p:cNvGrpSpPr/>
        <p:nvPr/>
      </p:nvGrpSpPr>
      <p:grpSpPr>
        <a:xfrm>
          <a:off x="0" y="0"/>
          <a:ext cx="0" cy="0"/>
          <a:chOff x="0" y="0"/>
          <a:chExt cx="0" cy="0"/>
        </a:xfrm>
      </p:grpSpPr>
      <p:sp>
        <p:nvSpPr>
          <p:cNvPr id="38" name="Shape 38"/>
          <p:cNvSpPr/>
          <p:nvPr/>
        </p:nvSpPr>
        <p:spPr>
          <a:xfrm>
            <a:off x="406400" y="48641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9" name="Shape 39"/>
          <p:cNvSpPr/>
          <p:nvPr/>
        </p:nvSpPr>
        <p:spPr>
          <a:xfrm>
            <a:off x="406400" y="49149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0" name="Shape 40"/>
          <p:cNvSpPr>
            <a:spLocks noGrp="1"/>
          </p:cNvSpPr>
          <p:nvPr>
            <p:ph type="title"/>
          </p:nvPr>
        </p:nvSpPr>
        <p:spPr>
          <a:xfrm>
            <a:off x="355600" y="2628900"/>
            <a:ext cx="12293600" cy="2108200"/>
          </a:xfrm>
          <a:prstGeom prst="rect">
            <a:avLst/>
          </a:prstGeom>
        </p:spPr>
        <p:txBody>
          <a:bodyPr anchor="b"/>
          <a:lstStyle/>
          <a:p>
            <a:r>
              <a:t>Texto del título</a:t>
            </a:r>
          </a:p>
        </p:txBody>
      </p:sp>
      <p:sp>
        <p:nvSpPr>
          <p:cNvPr id="41" name="Shape 4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Foto (vertical)">
    <p:spTree>
      <p:nvGrpSpPr>
        <p:cNvPr id="1" name=""/>
        <p:cNvGrpSpPr/>
        <p:nvPr/>
      </p:nvGrpSpPr>
      <p:grpSpPr>
        <a:xfrm>
          <a:off x="0" y="0"/>
          <a:ext cx="0" cy="0"/>
          <a:chOff x="0" y="0"/>
          <a:chExt cx="0" cy="0"/>
        </a:xfrm>
      </p:grpSpPr>
      <p:sp>
        <p:nvSpPr>
          <p:cNvPr id="48" name="Shape 48"/>
          <p:cNvSpPr/>
          <p:nvPr/>
        </p:nvSpPr>
        <p:spPr>
          <a:xfrm>
            <a:off x="406400" y="5270500"/>
            <a:ext cx="5689600"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9" name="Shape 49"/>
          <p:cNvSpPr/>
          <p:nvPr/>
        </p:nvSpPr>
        <p:spPr>
          <a:xfrm>
            <a:off x="406400" y="5321300"/>
            <a:ext cx="5689600"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50" name="Shape 50"/>
          <p:cNvSpPr>
            <a:spLocks noGrp="1"/>
          </p:cNvSpPr>
          <p:nvPr>
            <p:ph type="pic" idx="13"/>
          </p:nvPr>
        </p:nvSpPr>
        <p:spPr>
          <a:xfrm>
            <a:off x="6502400" y="0"/>
            <a:ext cx="6502400" cy="9753600"/>
          </a:xfrm>
          <a:prstGeom prst="rect">
            <a:avLst/>
          </a:prstGeom>
        </p:spPr>
        <p:txBody>
          <a:bodyPr lIns="91439" tIns="45719" rIns="91439" bIns="45719" anchor="t">
            <a:noAutofit/>
          </a:bodyPr>
          <a:lstStyle/>
          <a:p>
            <a:endParaRPr/>
          </a:p>
        </p:txBody>
      </p:sp>
      <p:sp>
        <p:nvSpPr>
          <p:cNvPr id="51" name="Shape 51"/>
          <p:cNvSpPr>
            <a:spLocks noGrp="1"/>
          </p:cNvSpPr>
          <p:nvPr>
            <p:ph type="title"/>
          </p:nvPr>
        </p:nvSpPr>
        <p:spPr>
          <a:xfrm>
            <a:off x="355600" y="1930400"/>
            <a:ext cx="5816600" cy="3238500"/>
          </a:xfrm>
          <a:prstGeom prst="rect">
            <a:avLst/>
          </a:prstGeom>
        </p:spPr>
        <p:txBody>
          <a:bodyPr anchor="b"/>
          <a:lstStyle/>
          <a:p>
            <a:r>
              <a:t>Texto del título</a:t>
            </a:r>
          </a:p>
        </p:txBody>
      </p:sp>
      <p:sp>
        <p:nvSpPr>
          <p:cNvPr id="52" name="Shape 52"/>
          <p:cNvSpPr>
            <a:spLocks noGrp="1"/>
          </p:cNvSpPr>
          <p:nvPr>
            <p:ph type="body" sz="quarter" idx="1"/>
          </p:nvPr>
        </p:nvSpPr>
        <p:spPr>
          <a:xfrm>
            <a:off x="355600" y="5410200"/>
            <a:ext cx="5816600" cy="3365500"/>
          </a:xfrm>
          <a:prstGeom prst="rect">
            <a:avLst/>
          </a:prstGeom>
        </p:spPr>
        <p:txBody>
          <a:bodyPr anchor="t"/>
          <a:lstStyle>
            <a:lvl1pPr marL="0" indent="0">
              <a:spcBef>
                <a:spcPts val="1000"/>
              </a:spcBef>
              <a:buClrTx/>
              <a:buSzTx/>
              <a:buFontTx/>
              <a:buNone/>
              <a:defRPr sz="2400">
                <a:solidFill>
                  <a:srgbClr val="5C86B9"/>
                </a:solidFill>
              </a:defRPr>
            </a:lvl1pPr>
            <a:lvl2pPr marL="0" indent="228600">
              <a:spcBef>
                <a:spcPts val="1000"/>
              </a:spcBef>
              <a:buClrTx/>
              <a:buSzTx/>
              <a:buFontTx/>
              <a:buNone/>
              <a:defRPr sz="2400">
                <a:solidFill>
                  <a:srgbClr val="5C86B9"/>
                </a:solidFill>
              </a:defRPr>
            </a:lvl2pPr>
            <a:lvl3pPr marL="0" indent="457200">
              <a:spcBef>
                <a:spcPts val="1000"/>
              </a:spcBef>
              <a:buClrTx/>
              <a:buSzTx/>
              <a:buFontTx/>
              <a:buNone/>
              <a:defRPr sz="2400">
                <a:solidFill>
                  <a:srgbClr val="5C86B9"/>
                </a:solidFill>
              </a:defRPr>
            </a:lvl3pPr>
            <a:lvl4pPr marL="0" indent="685800">
              <a:spcBef>
                <a:spcPts val="1000"/>
              </a:spcBef>
              <a:buClrTx/>
              <a:buSzTx/>
              <a:buFontTx/>
              <a:buNone/>
              <a:defRPr sz="2400">
                <a:solidFill>
                  <a:srgbClr val="5C86B9"/>
                </a:solidFill>
              </a:defRPr>
            </a:lvl4pPr>
            <a:lvl5pPr marL="0" indent="914400">
              <a:spcBef>
                <a:spcPts val="1000"/>
              </a:spcBef>
              <a:buClrTx/>
              <a:buSzTx/>
              <a:buFontTx/>
              <a:buNone/>
              <a:defRPr sz="2400">
                <a:solidFill>
                  <a:srgbClr val="5C86B9"/>
                </a:solidFill>
              </a:defRPr>
            </a:lvl5pPr>
          </a:lstStyle>
          <a:p>
            <a:r>
              <a:t>Nivel de texto 1</a:t>
            </a:r>
          </a:p>
          <a:p>
            <a:pPr lvl="1"/>
            <a:r>
              <a:t>Nivel de texto 2</a:t>
            </a:r>
          </a:p>
          <a:p>
            <a:pPr lvl="2"/>
            <a:r>
              <a:t>Nivel de texto 3</a:t>
            </a:r>
          </a:p>
          <a:p>
            <a:pPr lvl="3"/>
            <a:r>
              <a:t>Nivel de texto 4</a:t>
            </a:r>
          </a:p>
          <a:p>
            <a:pPr lvl="4"/>
            <a:r>
              <a:t>Nivel de texto 5</a:t>
            </a:r>
          </a:p>
        </p:txBody>
      </p:sp>
      <p:sp>
        <p:nvSpPr>
          <p:cNvPr id="53" name="Shape 53"/>
          <p:cNvSpPr>
            <a:spLocks noGrp="1"/>
          </p:cNvSpPr>
          <p:nvPr>
            <p:ph type="sldNum" sz="quarter" idx="2"/>
          </p:nvPr>
        </p:nvSpPr>
        <p:spPr>
          <a:prstGeom prst="rect">
            <a:avLst/>
          </a:prstGeom>
        </p:spPr>
        <p:txBody>
          <a:bodyPr/>
          <a:lstStyle>
            <a:lvl1pPr>
              <a:defRPr>
                <a:solidFill>
                  <a:srgbClr val="FFFFFF"/>
                </a:solidFill>
                <a:effectLst>
                  <a:outerShdw blurRad="38100" dist="15537" dir="5392174" rotWithShape="0">
                    <a:srgbClr val="000000">
                      <a:alpha val="78421"/>
                    </a:srgbClr>
                  </a:outerShdw>
                </a:effectLst>
              </a:defRPr>
            </a:lvl1p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ítulo (arriba)">
    <p:spTree>
      <p:nvGrpSpPr>
        <p:cNvPr id="1" name=""/>
        <p:cNvGrpSpPr/>
        <p:nvPr/>
      </p:nvGrpSpPr>
      <p:grpSpPr>
        <a:xfrm>
          <a:off x="0" y="0"/>
          <a:ext cx="0" cy="0"/>
          <a:chOff x="0" y="0"/>
          <a:chExt cx="0" cy="0"/>
        </a:xfrm>
      </p:grpSpPr>
      <p:sp>
        <p:nvSpPr>
          <p:cNvPr id="60" name="Shape 60"/>
          <p:cNvSpPr>
            <a:spLocks noGrp="1"/>
          </p:cNvSpPr>
          <p:nvPr>
            <p:ph type="title"/>
          </p:nvPr>
        </p:nvSpPr>
        <p:spPr>
          <a:prstGeom prst="rect">
            <a:avLst/>
          </a:prstGeom>
        </p:spPr>
        <p:txBody>
          <a:bodyPr/>
          <a:lstStyle/>
          <a:p>
            <a:r>
              <a:t>Texto del título</a:t>
            </a:r>
          </a:p>
        </p:txBody>
      </p:sp>
      <p:sp>
        <p:nvSpPr>
          <p:cNvPr id="61" name="Shape 61"/>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ítulo y viñetas">
    <p:spTree>
      <p:nvGrpSpPr>
        <p:cNvPr id="1" name=""/>
        <p:cNvGrpSpPr/>
        <p:nvPr/>
      </p:nvGrpSpPr>
      <p:grpSpPr>
        <a:xfrm>
          <a:off x="0" y="0"/>
          <a:ext cx="0" cy="0"/>
          <a:chOff x="0" y="0"/>
          <a:chExt cx="0" cy="0"/>
        </a:xfrm>
      </p:grpSpPr>
      <p:sp>
        <p:nvSpPr>
          <p:cNvPr id="68" name="Shape 68"/>
          <p:cNvSpPr/>
          <p:nvPr/>
        </p:nvSpPr>
        <p:spPr>
          <a:xfrm>
            <a:off x="406400" y="15621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69" name="Shape 69"/>
          <p:cNvSpPr/>
          <p:nvPr/>
        </p:nvSpPr>
        <p:spPr>
          <a:xfrm>
            <a:off x="406400" y="16129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70" name="Shape 70"/>
          <p:cNvSpPr>
            <a:spLocks noGrp="1"/>
          </p:cNvSpPr>
          <p:nvPr>
            <p:ph type="title"/>
          </p:nvPr>
        </p:nvSpPr>
        <p:spPr>
          <a:xfrm>
            <a:off x="355600" y="444500"/>
            <a:ext cx="12293600" cy="1257349"/>
          </a:xfrm>
          <a:prstGeom prst="rect">
            <a:avLst/>
          </a:prstGeom>
        </p:spPr>
        <p:txBody>
          <a:bodyPr/>
          <a:lstStyle/>
          <a:p>
            <a:r>
              <a:t>Texto del título</a:t>
            </a:r>
          </a:p>
        </p:txBody>
      </p:sp>
      <p:sp>
        <p:nvSpPr>
          <p:cNvPr id="71" name="Shape 71"/>
          <p:cNvSpPr>
            <a:spLocks noGrp="1"/>
          </p:cNvSpPr>
          <p:nvPr>
            <p:ph type="body" idx="1"/>
          </p:nvPr>
        </p:nvSpPr>
        <p:spPr>
          <a:xfrm>
            <a:off x="355600" y="2379507"/>
            <a:ext cx="12293600" cy="6929593"/>
          </a:xfrm>
          <a:prstGeom prst="rect">
            <a:avLst/>
          </a:prstGeom>
        </p:spPr>
        <p:txBody>
          <a:bodyPr/>
          <a:lstStyle>
            <a:lvl1pPr>
              <a:spcBef>
                <a:spcPts val="4200"/>
              </a:spcBef>
            </a:lvl1pPr>
            <a:lvl2pPr>
              <a:spcBef>
                <a:spcPts val="4200"/>
              </a:spcBef>
            </a:lvl2pPr>
            <a:lvl3pPr>
              <a:spcBef>
                <a:spcPts val="4200"/>
              </a:spcBef>
            </a:lvl3pPr>
            <a:lvl4pPr>
              <a:spcBef>
                <a:spcPts val="4200"/>
              </a:spcBef>
            </a:lvl4pPr>
            <a:lvl5pPr>
              <a:spcBef>
                <a:spcPts val="4200"/>
              </a:spcBef>
            </a:lvl5pPr>
          </a:lstStyle>
          <a:p>
            <a:r>
              <a:t>Nivel de texto 1</a:t>
            </a:r>
          </a:p>
          <a:p>
            <a:pPr lvl="1"/>
            <a:r>
              <a:t>Nivel de texto 2</a:t>
            </a:r>
          </a:p>
          <a:p>
            <a:pPr lvl="2"/>
            <a:r>
              <a:t>Nivel de texto 3</a:t>
            </a:r>
          </a:p>
          <a:p>
            <a:pPr lvl="3"/>
            <a:r>
              <a:t>Nivel de texto 4</a:t>
            </a:r>
          </a:p>
          <a:p>
            <a:pPr lvl="4"/>
            <a:r>
              <a:t>Nivel de texto 5</a:t>
            </a:r>
          </a:p>
        </p:txBody>
      </p:sp>
      <p:sp>
        <p:nvSpPr>
          <p:cNvPr id="72" name="Shape 72"/>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ítulo, viñetas y foto">
    <p:spTree>
      <p:nvGrpSpPr>
        <p:cNvPr id="1" name=""/>
        <p:cNvGrpSpPr/>
        <p:nvPr/>
      </p:nvGrpSpPr>
      <p:grpSpPr>
        <a:xfrm>
          <a:off x="0" y="0"/>
          <a:ext cx="0" cy="0"/>
          <a:chOff x="0" y="0"/>
          <a:chExt cx="0" cy="0"/>
        </a:xfrm>
      </p:grpSpPr>
      <p:sp>
        <p:nvSpPr>
          <p:cNvPr id="79" name="Shape 79"/>
          <p:cNvSpPr/>
          <p:nvPr/>
        </p:nvSpPr>
        <p:spPr>
          <a:xfrm>
            <a:off x="406400" y="2565400"/>
            <a:ext cx="5689600"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80" name="Shape 80"/>
          <p:cNvSpPr/>
          <p:nvPr/>
        </p:nvSpPr>
        <p:spPr>
          <a:xfrm>
            <a:off x="406400" y="2616200"/>
            <a:ext cx="5689600"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81" name="Shape 81"/>
          <p:cNvSpPr>
            <a:spLocks noGrp="1"/>
          </p:cNvSpPr>
          <p:nvPr>
            <p:ph type="pic" idx="13"/>
          </p:nvPr>
        </p:nvSpPr>
        <p:spPr>
          <a:xfrm>
            <a:off x="6502400" y="0"/>
            <a:ext cx="6502400" cy="9753600"/>
          </a:xfrm>
          <a:prstGeom prst="rect">
            <a:avLst/>
          </a:prstGeom>
        </p:spPr>
        <p:txBody>
          <a:bodyPr lIns="91439" tIns="45719" rIns="91439" bIns="45719" anchor="t">
            <a:noAutofit/>
          </a:bodyPr>
          <a:lstStyle/>
          <a:p>
            <a:endParaRPr/>
          </a:p>
        </p:txBody>
      </p:sp>
      <p:sp>
        <p:nvSpPr>
          <p:cNvPr id="82" name="Shape 82"/>
          <p:cNvSpPr>
            <a:spLocks noGrp="1"/>
          </p:cNvSpPr>
          <p:nvPr>
            <p:ph type="title"/>
          </p:nvPr>
        </p:nvSpPr>
        <p:spPr>
          <a:xfrm>
            <a:off x="355600" y="444500"/>
            <a:ext cx="5816600" cy="2044700"/>
          </a:xfrm>
          <a:prstGeom prst="rect">
            <a:avLst/>
          </a:prstGeom>
        </p:spPr>
        <p:txBody>
          <a:bodyPr/>
          <a:lstStyle/>
          <a:p>
            <a:r>
              <a:t>Texto del título</a:t>
            </a:r>
          </a:p>
        </p:txBody>
      </p:sp>
      <p:sp>
        <p:nvSpPr>
          <p:cNvPr id="83" name="Shape 83"/>
          <p:cNvSpPr>
            <a:spLocks noGrp="1"/>
          </p:cNvSpPr>
          <p:nvPr>
            <p:ph type="body" sz="half" idx="1"/>
          </p:nvPr>
        </p:nvSpPr>
        <p:spPr>
          <a:xfrm>
            <a:off x="355600" y="2984500"/>
            <a:ext cx="5816600" cy="6324600"/>
          </a:xfrm>
          <a:prstGeom prst="rect">
            <a:avLst/>
          </a:prstGeom>
        </p:spPr>
        <p:txBody>
          <a:bodyPr/>
          <a:lstStyle>
            <a:lvl1pPr marL="381000" indent="-381000">
              <a:defRPr sz="3000"/>
            </a:lvl1pPr>
            <a:lvl2pPr marL="762000" indent="-381000">
              <a:defRPr sz="3000"/>
            </a:lvl2pPr>
            <a:lvl3pPr marL="1143000" indent="-381000">
              <a:defRPr sz="3000"/>
            </a:lvl3pPr>
            <a:lvl4pPr marL="1524000" indent="-381000">
              <a:defRPr sz="3000"/>
            </a:lvl4pPr>
            <a:lvl5pPr marL="1905000" indent="-381000">
              <a:defRPr sz="3000"/>
            </a:lvl5pPr>
          </a:lstStyle>
          <a:p>
            <a:r>
              <a:t>Nivel de texto 1</a:t>
            </a:r>
          </a:p>
          <a:p>
            <a:pPr lvl="1"/>
            <a:r>
              <a:t>Nivel de texto 2</a:t>
            </a:r>
          </a:p>
          <a:p>
            <a:pPr lvl="2"/>
            <a:r>
              <a:t>Nivel de texto 3</a:t>
            </a:r>
          </a:p>
          <a:p>
            <a:pPr lvl="3"/>
            <a:r>
              <a:t>Nivel de texto 4</a:t>
            </a:r>
          </a:p>
          <a:p>
            <a:pPr lvl="4"/>
            <a:r>
              <a:t>Nivel de texto 5</a:t>
            </a:r>
          </a:p>
        </p:txBody>
      </p:sp>
      <p:sp>
        <p:nvSpPr>
          <p:cNvPr id="84" name="Shape 84"/>
          <p:cNvSpPr>
            <a:spLocks noGrp="1"/>
          </p:cNvSpPr>
          <p:nvPr>
            <p:ph type="sldNum" sz="quarter" idx="2"/>
          </p:nvPr>
        </p:nvSpPr>
        <p:spPr>
          <a:prstGeom prst="rect">
            <a:avLst/>
          </a:prstGeom>
        </p:spPr>
        <p:txBody>
          <a:bodyPr/>
          <a:lstStyle>
            <a:lvl1pPr>
              <a:defRPr>
                <a:solidFill>
                  <a:srgbClr val="FFFFFF"/>
                </a:solidFill>
                <a:effectLst>
                  <a:outerShdw blurRad="38100" dist="15537" dir="5392174" rotWithShape="0">
                    <a:srgbClr val="000000">
                      <a:alpha val="78421"/>
                    </a:srgbClr>
                  </a:outerShdw>
                </a:effectLst>
              </a:defRPr>
            </a:lvl1p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Viñetas">
    <p:spTree>
      <p:nvGrpSpPr>
        <p:cNvPr id="1" name=""/>
        <p:cNvGrpSpPr/>
        <p:nvPr/>
      </p:nvGrpSpPr>
      <p:grpSpPr>
        <a:xfrm>
          <a:off x="0" y="0"/>
          <a:ext cx="0" cy="0"/>
          <a:chOff x="0" y="0"/>
          <a:chExt cx="0" cy="0"/>
        </a:xfrm>
      </p:grpSpPr>
      <p:sp>
        <p:nvSpPr>
          <p:cNvPr id="91" name="Shape 91"/>
          <p:cNvSpPr>
            <a:spLocks noGrp="1"/>
          </p:cNvSpPr>
          <p:nvPr>
            <p:ph type="body" idx="1"/>
          </p:nvPr>
        </p:nvSpPr>
        <p:spPr>
          <a:xfrm>
            <a:off x="355600" y="444500"/>
            <a:ext cx="12293600" cy="8864600"/>
          </a:xfrm>
          <a:prstGeom prst="rect">
            <a:avLst/>
          </a:prstGeom>
        </p:spPr>
        <p:txBody>
          <a:bodyPr/>
          <a:lstStyle>
            <a:lvl1pPr>
              <a:spcBef>
                <a:spcPts val="4200"/>
              </a:spcBef>
            </a:lvl1pPr>
            <a:lvl2pPr>
              <a:spcBef>
                <a:spcPts val="4200"/>
              </a:spcBef>
            </a:lvl2pPr>
            <a:lvl3pPr>
              <a:spcBef>
                <a:spcPts val="4200"/>
              </a:spcBef>
            </a:lvl3pPr>
            <a:lvl4pPr>
              <a:spcBef>
                <a:spcPts val="4200"/>
              </a:spcBef>
            </a:lvl4pPr>
            <a:lvl5pPr>
              <a:spcBef>
                <a:spcPts val="4200"/>
              </a:spcBef>
            </a:lvl5pPr>
          </a:lstStyle>
          <a:p>
            <a:r>
              <a:t>Nivel de texto 1</a:t>
            </a:r>
          </a:p>
          <a:p>
            <a:pPr lvl="1"/>
            <a:r>
              <a:t>Nivel de texto 2</a:t>
            </a:r>
          </a:p>
          <a:p>
            <a:pPr lvl="2"/>
            <a:r>
              <a:t>Nivel de texto 3</a:t>
            </a:r>
          </a:p>
          <a:p>
            <a:pPr lvl="3"/>
            <a:r>
              <a:t>Nivel de texto 4</a:t>
            </a:r>
          </a:p>
          <a:p>
            <a:pPr lvl="4"/>
            <a:r>
              <a:t>Nivel de texto 5</a:t>
            </a:r>
          </a:p>
        </p:txBody>
      </p:sp>
      <p:sp>
        <p:nvSpPr>
          <p:cNvPr id="92" name="Shape 92"/>
          <p:cNvSpPr>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3 fotos">
    <p:spTree>
      <p:nvGrpSpPr>
        <p:cNvPr id="1" name=""/>
        <p:cNvGrpSpPr/>
        <p:nvPr/>
      </p:nvGrpSpPr>
      <p:grpSpPr>
        <a:xfrm>
          <a:off x="0" y="0"/>
          <a:ext cx="0" cy="0"/>
          <a:chOff x="0" y="0"/>
          <a:chExt cx="0" cy="0"/>
        </a:xfrm>
      </p:grpSpPr>
      <p:sp>
        <p:nvSpPr>
          <p:cNvPr id="99" name="Shape 99"/>
          <p:cNvSpPr>
            <a:spLocks noGrp="1"/>
          </p:cNvSpPr>
          <p:nvPr>
            <p:ph type="pic" sz="half" idx="13"/>
          </p:nvPr>
        </p:nvSpPr>
        <p:spPr>
          <a:xfrm>
            <a:off x="6502400" y="4813300"/>
            <a:ext cx="6121400" cy="4356100"/>
          </a:xfrm>
          <a:prstGeom prst="rect">
            <a:avLst/>
          </a:prstGeom>
        </p:spPr>
        <p:txBody>
          <a:bodyPr lIns="91439" tIns="45719" rIns="91439" bIns="45719" anchor="t">
            <a:noAutofit/>
          </a:bodyPr>
          <a:lstStyle/>
          <a:p>
            <a:endParaRPr/>
          </a:p>
        </p:txBody>
      </p:sp>
      <p:sp>
        <p:nvSpPr>
          <p:cNvPr id="100" name="Shape 100"/>
          <p:cNvSpPr>
            <a:spLocks noGrp="1"/>
          </p:cNvSpPr>
          <p:nvPr>
            <p:ph type="pic" sz="half" idx="14"/>
          </p:nvPr>
        </p:nvSpPr>
        <p:spPr>
          <a:xfrm>
            <a:off x="6502400" y="444500"/>
            <a:ext cx="6121400" cy="4368800"/>
          </a:xfrm>
          <a:prstGeom prst="rect">
            <a:avLst/>
          </a:prstGeom>
        </p:spPr>
        <p:txBody>
          <a:bodyPr lIns="91439" tIns="45719" rIns="91439" bIns="45719" anchor="t">
            <a:noAutofit/>
          </a:bodyPr>
          <a:lstStyle/>
          <a:p>
            <a:endParaRPr/>
          </a:p>
        </p:txBody>
      </p:sp>
      <p:sp>
        <p:nvSpPr>
          <p:cNvPr id="101" name="Shape 101"/>
          <p:cNvSpPr>
            <a:spLocks noGrp="1"/>
          </p:cNvSpPr>
          <p:nvPr>
            <p:ph type="pic" idx="15"/>
          </p:nvPr>
        </p:nvSpPr>
        <p:spPr>
          <a:xfrm>
            <a:off x="368300" y="444500"/>
            <a:ext cx="6121400" cy="8724900"/>
          </a:xfrm>
          <a:prstGeom prst="rect">
            <a:avLst/>
          </a:prstGeom>
        </p:spPr>
        <p:txBody>
          <a:bodyPr lIns="91439" tIns="45719" rIns="91439" bIns="45719" anchor="t">
            <a:noAutofit/>
          </a:bodyPr>
          <a:lstStyle/>
          <a:p>
            <a:endParaRPr/>
          </a:p>
        </p:txBody>
      </p:sp>
      <p:sp>
        <p:nvSpPr>
          <p:cNvPr id="102" name="Shape 102"/>
          <p:cNvSpPr>
            <a:spLocks noGrp="1"/>
          </p:cNvSpPr>
          <p:nvPr>
            <p:ph type="sldNum" sz="quarter" idx="2"/>
          </p:nvPr>
        </p:nvSpPr>
        <p:spPr>
          <a:prstGeom prst="rect">
            <a:avLst/>
          </a:prstGeom>
        </p:spPr>
        <p:txBody>
          <a:bodyPr/>
          <a:lstStyle>
            <a:lvl1pPr>
              <a:defRPr>
                <a:solidFill>
                  <a:srgbClr val="324863"/>
                </a:solidFill>
              </a:defRPr>
            </a:lvl1p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Shape 2"/>
          <p:cNvSpPr/>
          <p:nvPr/>
        </p:nvSpPr>
        <p:spPr>
          <a:xfrm>
            <a:off x="406400" y="25654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Shape 3"/>
          <p:cNvSpPr/>
          <p:nvPr/>
        </p:nvSpPr>
        <p:spPr>
          <a:xfrm>
            <a:off x="406400" y="2616200"/>
            <a:ext cx="12192001" cy="127"/>
          </a:xfrm>
          <a:prstGeom prst="line">
            <a:avLst/>
          </a:prstGeom>
          <a:ln w="12700">
            <a:solidFill>
              <a:schemeClr val="accent1">
                <a:hueOff val="109193"/>
                <a:satOff val="-4874"/>
                <a:lumOff val="12971"/>
              </a:scheme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4" name="Shape 4"/>
          <p:cNvSpPr>
            <a:spLocks noGrp="1"/>
          </p:cNvSpPr>
          <p:nvPr>
            <p:ph type="title"/>
          </p:nvPr>
        </p:nvSpPr>
        <p:spPr>
          <a:xfrm>
            <a:off x="355600" y="444500"/>
            <a:ext cx="12293600" cy="20447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Texto del título</a:t>
            </a:r>
          </a:p>
        </p:txBody>
      </p:sp>
      <p:sp>
        <p:nvSpPr>
          <p:cNvPr id="5" name="Shape 5"/>
          <p:cNvSpPr>
            <a:spLocks noGrp="1"/>
          </p:cNvSpPr>
          <p:nvPr>
            <p:ph type="body" idx="1"/>
          </p:nvPr>
        </p:nvSpPr>
        <p:spPr>
          <a:xfrm>
            <a:off x="355600" y="2984500"/>
            <a:ext cx="12293600" cy="63246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Nivel de texto 1</a:t>
            </a:r>
          </a:p>
          <a:p>
            <a:pPr lvl="1"/>
            <a:r>
              <a:t>Nivel de texto 2</a:t>
            </a:r>
          </a:p>
          <a:p>
            <a:pPr lvl="2"/>
            <a:r>
              <a:t>Nivel de texto 3</a:t>
            </a:r>
          </a:p>
          <a:p>
            <a:pPr lvl="3"/>
            <a:r>
              <a:t>Nivel de texto 4</a:t>
            </a:r>
          </a:p>
          <a:p>
            <a:pPr lvl="4"/>
            <a:r>
              <a:t>Nivel de texto 5</a:t>
            </a:r>
          </a:p>
        </p:txBody>
      </p:sp>
      <p:sp>
        <p:nvSpPr>
          <p:cNvPr id="6" name="Shape 6"/>
          <p:cNvSpPr>
            <a:spLocks noGrp="1"/>
          </p:cNvSpPr>
          <p:nvPr>
            <p:ph type="sldNum" sz="quarter" idx="2"/>
          </p:nvPr>
        </p:nvSpPr>
        <p:spPr>
          <a:xfrm>
            <a:off x="12331700" y="9220200"/>
            <a:ext cx="317500" cy="355600"/>
          </a:xfrm>
          <a:prstGeom prst="rect">
            <a:avLst/>
          </a:prstGeom>
          <a:ln w="12700">
            <a:miter lim="400000"/>
          </a:ln>
        </p:spPr>
        <p:txBody>
          <a:bodyPr wrap="none" lIns="50800" tIns="50800" rIns="50800" bIns="50800">
            <a:spAutoFit/>
          </a:bodyPr>
          <a:lstStyle>
            <a:lvl1pPr>
              <a:defRPr sz="1600">
                <a:solidFill>
                  <a:schemeClr val="accent1">
                    <a:hueOff val="54750"/>
                    <a:satOff val="-1697"/>
                    <a:lumOff val="-18038"/>
                  </a:schemeClr>
                </a:solidFill>
              </a:defRPr>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1pPr>
      <a:lvl2pPr marL="0" marR="0" indent="22860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2pPr>
      <a:lvl3pPr marL="0" marR="0" indent="45720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3pPr>
      <a:lvl4pPr marL="0" marR="0" indent="68580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4pPr>
      <a:lvl5pPr marL="0" marR="0" indent="91440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5pPr>
      <a:lvl6pPr marL="0" marR="0" indent="114300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6pPr>
      <a:lvl7pPr marL="0" marR="0" indent="137160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7pPr>
      <a:lvl8pPr marL="0" marR="0" indent="160020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8pPr>
      <a:lvl9pPr marL="0" marR="0" indent="1828800" algn="l" defTabSz="584200" rtl="0" latinLnBrk="0">
        <a:lnSpc>
          <a:spcPct val="100000"/>
        </a:lnSpc>
        <a:spcBef>
          <a:spcPts val="0"/>
        </a:spcBef>
        <a:spcAft>
          <a:spcPts val="0"/>
        </a:spcAft>
        <a:buClrTx/>
        <a:buSzTx/>
        <a:buFontTx/>
        <a:buNone/>
        <a:tabLst/>
        <a:defRPr sz="6400" b="0" i="0" u="none" strike="noStrike" cap="none" spc="-128" baseline="0">
          <a:ln>
            <a:noFill/>
          </a:ln>
          <a:solidFill>
            <a:schemeClr val="accent1">
              <a:hueOff val="54750"/>
              <a:satOff val="-1697"/>
              <a:lumOff val="-18038"/>
            </a:schemeClr>
          </a:solidFill>
          <a:uFillTx/>
          <a:latin typeface="+mn-lt"/>
          <a:ea typeface="+mn-ea"/>
          <a:cs typeface="+mn-cs"/>
          <a:sym typeface="Didot"/>
        </a:defRPr>
      </a:lvl9pPr>
    </p:titleStyle>
    <p:bodyStyle>
      <a:lvl1pPr marL="508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1pPr>
      <a:lvl2pPr marL="1016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2pPr>
      <a:lvl3pPr marL="1524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3pPr>
      <a:lvl4pPr marL="2032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4pPr>
      <a:lvl5pPr marL="2540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5pPr>
      <a:lvl6pPr marL="3048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6pPr>
      <a:lvl7pPr marL="3556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7pPr>
      <a:lvl8pPr marL="4064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8pPr>
      <a:lvl9pPr marL="4572000" marR="0" indent="-508000" algn="l" defTabSz="584200" latinLnBrk="0">
        <a:lnSpc>
          <a:spcPct val="100000"/>
        </a:lnSpc>
        <a:spcBef>
          <a:spcPts val="3800"/>
        </a:spcBef>
        <a:spcAft>
          <a:spcPts val="0"/>
        </a:spcAft>
        <a:buClr>
          <a:srgbClr val="5C86B9"/>
        </a:buClr>
        <a:buSzPct val="70000"/>
        <a:buFont typeface="Zapf Dingbats"/>
        <a:buChar char="✤"/>
        <a:tabLst/>
        <a:defRPr sz="3800" b="0" i="0" u="none" strike="noStrike" cap="none" spc="0" baseline="0">
          <a:ln>
            <a:noFill/>
          </a:ln>
          <a:solidFill>
            <a:srgbClr val="000000"/>
          </a:solidFill>
          <a:uFillTx/>
          <a:latin typeface="Palatino"/>
          <a:ea typeface="Palatino"/>
          <a:cs typeface="Palatino"/>
          <a:sym typeface="Palatino"/>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Palatino"/>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p:cNvSpPr>
          <p:nvPr>
            <p:ph type="body" idx="13"/>
          </p:nvPr>
        </p:nvSpPr>
        <p:spPr>
          <a:prstGeom prst="rect">
            <a:avLst/>
          </a:prstGeom>
        </p:spPr>
        <p:txBody>
          <a:bodyPr/>
          <a:lstStyle/>
          <a:p>
            <a:r>
              <a:t>15 de Diciembre de 2016</a:t>
            </a:r>
          </a:p>
        </p:txBody>
      </p:sp>
      <p:sp>
        <p:nvSpPr>
          <p:cNvPr id="136" name="Shape 136"/>
          <p:cNvSpPr>
            <a:spLocks noGrp="1"/>
          </p:cNvSpPr>
          <p:nvPr>
            <p:ph type="ctrTitle"/>
          </p:nvPr>
        </p:nvSpPr>
        <p:spPr>
          <a:xfrm>
            <a:off x="355600" y="4628786"/>
            <a:ext cx="12293600" cy="3073765"/>
          </a:xfrm>
          <a:prstGeom prst="rect">
            <a:avLst/>
          </a:prstGeom>
        </p:spPr>
        <p:txBody>
          <a:bodyPr/>
          <a:lstStyle>
            <a:lvl1pPr defTabSz="566674">
              <a:defRPr sz="6208" spc="-124"/>
            </a:lvl1pPr>
          </a:lstStyle>
          <a:p>
            <a:r>
              <a:rPr dirty="0"/>
              <a:t>Sistema </a:t>
            </a:r>
            <a:r>
              <a:rPr dirty="0" err="1"/>
              <a:t>Domótico</a:t>
            </a:r>
            <a:r>
              <a:rPr dirty="0"/>
              <a:t> </a:t>
            </a:r>
            <a:r>
              <a:rPr dirty="0" err="1"/>
              <a:t>IoT</a:t>
            </a:r>
            <a:r>
              <a:rPr dirty="0"/>
              <a:t> </a:t>
            </a:r>
            <a:r>
              <a:rPr dirty="0" err="1"/>
              <a:t>basado</a:t>
            </a:r>
            <a:r>
              <a:rPr dirty="0"/>
              <a:t> </a:t>
            </a:r>
            <a:r>
              <a:rPr dirty="0" err="1"/>
              <a:t>en</a:t>
            </a:r>
            <a:r>
              <a:rPr dirty="0"/>
              <a:t> Raspberry Pi y control </a:t>
            </a:r>
            <a:r>
              <a:rPr dirty="0" err="1"/>
              <a:t>remoto</a:t>
            </a:r>
            <a:r>
              <a:rPr dirty="0"/>
              <a:t> </a:t>
            </a:r>
            <a:r>
              <a:rPr dirty="0" err="1"/>
              <a:t>por</a:t>
            </a:r>
            <a:r>
              <a:rPr dirty="0"/>
              <a:t> Telegram</a:t>
            </a:r>
          </a:p>
        </p:txBody>
      </p:sp>
      <p:sp>
        <p:nvSpPr>
          <p:cNvPr id="137" name="Shape 137"/>
          <p:cNvSpPr>
            <a:spLocks noGrp="1"/>
          </p:cNvSpPr>
          <p:nvPr>
            <p:ph type="subTitle" sz="quarter" idx="1"/>
          </p:nvPr>
        </p:nvSpPr>
        <p:spPr>
          <a:prstGeom prst="rect">
            <a:avLst/>
          </a:prstGeom>
        </p:spPr>
        <p:txBody>
          <a:bodyPr/>
          <a:lstStyle/>
          <a:p>
            <a:r>
              <a:t>Jesús Gómez Bellido</a:t>
            </a:r>
          </a:p>
        </p:txBody>
      </p:sp>
      <p:pic>
        <p:nvPicPr>
          <p:cNvPr id="138" name="us.png"/>
          <p:cNvPicPr>
            <a:picLocks noChangeAspect="1"/>
          </p:cNvPicPr>
          <p:nvPr/>
        </p:nvPicPr>
        <p:blipFill>
          <a:blip r:embed="rId3">
            <a:extLst/>
          </a:blip>
          <a:stretch>
            <a:fillRect/>
          </a:stretch>
        </p:blipFill>
        <p:spPr>
          <a:xfrm>
            <a:off x="8885217" y="300334"/>
            <a:ext cx="3363252" cy="3363252"/>
          </a:xfrm>
          <a:prstGeom prst="rect">
            <a:avLst/>
          </a:prstGeom>
          <a:ln w="12700">
            <a:miter lim="400000"/>
          </a:ln>
        </p:spPr>
      </p:pic>
      <p:sp>
        <p:nvSpPr>
          <p:cNvPr id="139" name="Shape 139"/>
          <p:cNvSpPr>
            <a:spLocks noGrp="1"/>
          </p:cNvSpPr>
          <p:nvPr>
            <p:ph type="sldNum" sz="quarter" idx="4294967295"/>
          </p:nvPr>
        </p:nvSpPr>
        <p:spPr>
          <a:xfrm>
            <a:off x="12382499" y="9220200"/>
            <a:ext cx="215901" cy="355600"/>
          </a:xfrm>
          <a:prstGeom prst="rect">
            <a:avLst/>
          </a:prstGeom>
          <a:extLst>
            <a:ext uri="{C572A759-6A51-4108-AA02-DFA0A04FC94B}">
              <ma14:wrappingTextBoxFlag xmlns:ma14="http://schemas.microsoft.com/office/mac/drawingml/2011/main" xmlns="" val="1"/>
            </a:ext>
          </a:extLst>
        </p:spPr>
        <p:txBody>
          <a:bodyPr/>
          <a:lstStyle>
            <a:lvl1pPr>
              <a:defRPr>
                <a:solidFill>
                  <a:srgbClr val="324863"/>
                </a:solidFill>
              </a:defRPr>
            </a:lvl1pPr>
          </a:lstStyle>
          <a:p>
            <a:fld id="{86CB4B4D-7CA3-9044-876B-883B54F8677D}" type="slidenum">
              <a:t>1</a:t>
            </a:fld>
            <a:endParaRPr/>
          </a:p>
        </p:txBody>
      </p:sp>
      <p:sp>
        <p:nvSpPr>
          <p:cNvPr id="140" name="Shape 140"/>
          <p:cNvSpPr/>
          <p:nvPr/>
        </p:nvSpPr>
        <p:spPr>
          <a:xfrm>
            <a:off x="355599" y="533138"/>
            <a:ext cx="12293601" cy="508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ormAutofit/>
          </a:bodyPr>
          <a:lstStyle>
            <a:lvl1pPr algn="l">
              <a:spcBef>
                <a:spcPts val="1000"/>
              </a:spcBef>
              <a:defRPr sz="2400" b="1">
                <a:solidFill>
                  <a:schemeClr val="accent1">
                    <a:hueOff val="54750"/>
                    <a:satOff val="-1697"/>
                    <a:lumOff val="-18038"/>
                  </a:schemeClr>
                </a:solidFill>
              </a:defRPr>
            </a:lvl1pPr>
          </a:lstStyle>
          <a:p>
            <a:r>
              <a:t>Máster en Ingeniería de Computadores y Redes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a:spLocks noGrp="1"/>
          </p:cNvSpPr>
          <p:nvPr>
            <p:ph type="title"/>
          </p:nvPr>
        </p:nvSpPr>
        <p:spPr>
          <a:prstGeom prst="rect">
            <a:avLst/>
          </a:prstGeom>
        </p:spPr>
        <p:txBody>
          <a:bodyPr/>
          <a:lstStyle/>
          <a:p>
            <a:r>
              <a:t>Máquina de estados</a:t>
            </a:r>
          </a:p>
        </p:txBody>
      </p:sp>
      <p:sp>
        <p:nvSpPr>
          <p:cNvPr id="203" name="Shape 203"/>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10</a:t>
            </a:fld>
            <a:endParaRPr/>
          </a:p>
        </p:txBody>
      </p:sp>
      <p:pic>
        <p:nvPicPr>
          <p:cNvPr id="3" name="Imagen 2"/>
          <p:cNvPicPr>
            <a:picLocks noChangeAspect="1"/>
          </p:cNvPicPr>
          <p:nvPr/>
        </p:nvPicPr>
        <p:blipFill rotWithShape="1">
          <a:blip r:embed="rId3">
            <a:extLst>
              <a:ext uri="{28A0092B-C50C-407E-A947-70E740481C1C}">
                <a14:useLocalDpi xmlns:a14="http://schemas.microsoft.com/office/drawing/2010/main" val="0"/>
              </a:ext>
            </a:extLst>
          </a:blip>
          <a:srcRect l="18627" t="8090" r="15818" b="40962"/>
          <a:stretch/>
        </p:blipFill>
        <p:spPr>
          <a:xfrm>
            <a:off x="505906" y="2167003"/>
            <a:ext cx="11992988" cy="617637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a:spLocks noGrp="1"/>
          </p:cNvSpPr>
          <p:nvPr>
            <p:ph type="title"/>
          </p:nvPr>
        </p:nvSpPr>
        <p:spPr>
          <a:prstGeom prst="rect">
            <a:avLst/>
          </a:prstGeom>
        </p:spPr>
        <p:txBody>
          <a:bodyPr/>
          <a:lstStyle/>
          <a:p>
            <a:r>
              <a:t>Seguridad</a:t>
            </a:r>
          </a:p>
        </p:txBody>
      </p:sp>
      <p:sp>
        <p:nvSpPr>
          <p:cNvPr id="215" name="Shape 215"/>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11</a:t>
            </a:fld>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7241" y="1701849"/>
            <a:ext cx="9350317" cy="7873951"/>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a:spLocks noGrp="1"/>
          </p:cNvSpPr>
          <p:nvPr>
            <p:ph type="title"/>
          </p:nvPr>
        </p:nvSpPr>
        <p:spPr>
          <a:prstGeom prst="rect">
            <a:avLst/>
          </a:prstGeom>
        </p:spPr>
        <p:txBody>
          <a:bodyPr/>
          <a:lstStyle/>
          <a:p>
            <a:r>
              <a:t>Control de Presencia</a:t>
            </a:r>
          </a:p>
        </p:txBody>
      </p:sp>
      <p:sp>
        <p:nvSpPr>
          <p:cNvPr id="221" name="Shape 221"/>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12</a:t>
            </a:fld>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4973" y="1698028"/>
            <a:ext cx="9354854" cy="7877772"/>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p:cNvSpPr>
          <p:nvPr>
            <p:ph type="title"/>
          </p:nvPr>
        </p:nvSpPr>
        <p:spPr>
          <a:prstGeom prst="rect">
            <a:avLst/>
          </a:prstGeom>
        </p:spPr>
        <p:txBody>
          <a:bodyPr/>
          <a:lstStyle/>
          <a:p>
            <a:r>
              <a:t>Portero Automático</a:t>
            </a:r>
          </a:p>
        </p:txBody>
      </p:sp>
      <p:sp>
        <p:nvSpPr>
          <p:cNvPr id="227" name="Shape 227"/>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13</a:t>
            </a:fld>
            <a:endParaRPr/>
          </a:p>
        </p:txBody>
      </p:sp>
      <p:pic>
        <p:nvPicPr>
          <p:cNvPr id="2050" name="Picture 2" descr="Resultado de imagen de webc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581" y="2181837"/>
            <a:ext cx="2161840" cy="21618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AutoShape 8" descr="Resultado de imagen de altavoz"/>
          <p:cNvSpPr>
            <a:spLocks noChangeAspect="1" noChangeArrowheads="1"/>
          </p:cNvSpPr>
          <p:nvPr/>
        </p:nvSpPr>
        <p:spPr bwMode="auto">
          <a:xfrm>
            <a:off x="6350000" y="4724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6" name="Imagen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5600" y="5307207"/>
            <a:ext cx="5163496" cy="4397040"/>
          </a:xfrm>
          <a:prstGeom prst="rect">
            <a:avLst/>
          </a:prstGeom>
        </p:spPr>
      </p:pic>
      <p:pic>
        <p:nvPicPr>
          <p:cNvPr id="2060" name="Picture 12" descr="Prediseñadas de vector de módulo de hardware para P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3866976">
            <a:off x="7447287" y="4442875"/>
            <a:ext cx="5078968" cy="347401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cxnSp>
        <p:nvCxnSpPr>
          <p:cNvPr id="14" name="Conector recto de flecha 13"/>
          <p:cNvCxnSpPr/>
          <p:nvPr/>
        </p:nvCxnSpPr>
        <p:spPr>
          <a:xfrm flipH="1" flipV="1">
            <a:off x="5519096" y="6809362"/>
            <a:ext cx="2729960" cy="212825"/>
          </a:xfrm>
          <a:prstGeom prst="straightConnector1">
            <a:avLst/>
          </a:prstGeom>
          <a:noFill/>
          <a:ln w="57150" cap="flat">
            <a:solidFill>
              <a:schemeClr val="accent1">
                <a:lumMod val="75000"/>
              </a:schemeClr>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1" name="Conector recto de flecha 20"/>
          <p:cNvCxnSpPr/>
          <p:nvPr/>
        </p:nvCxnSpPr>
        <p:spPr>
          <a:xfrm>
            <a:off x="4560442" y="3109194"/>
            <a:ext cx="4077720" cy="738473"/>
          </a:xfrm>
          <a:prstGeom prst="straightConnector1">
            <a:avLst/>
          </a:prstGeom>
          <a:noFill/>
          <a:ln w="57150" cap="flat">
            <a:solidFill>
              <a:schemeClr val="accent1">
                <a:lumMod val="75000"/>
              </a:schemeClr>
            </a:solidFill>
            <a:prstDash val="solid"/>
            <a:miter lim="400000"/>
            <a:tailEnd type="triangle"/>
          </a:ln>
          <a:effectLst/>
          <a:sp3d/>
        </p:spPr>
        <p:style>
          <a:lnRef idx="0">
            <a:scrgbClr r="0" g="0" b="0"/>
          </a:lnRef>
          <a:fillRef idx="0">
            <a:scrgbClr r="0" g="0" b="0"/>
          </a:fillRef>
          <a:effectRef idx="0">
            <a:scrgbClr r="0" g="0" b="0"/>
          </a:effectRef>
          <a:fontRef idx="none"/>
        </p:style>
      </p:cxn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p:cNvSpPr>
          <p:nvPr>
            <p:ph type="title"/>
          </p:nvPr>
        </p:nvSpPr>
        <p:spPr>
          <a:prstGeom prst="rect">
            <a:avLst/>
          </a:prstGeom>
        </p:spPr>
        <p:txBody>
          <a:bodyPr/>
          <a:lstStyle/>
          <a:p>
            <a:r>
              <a:rPr lang="es-ES" dirty="0"/>
              <a:t>Desarrollo software</a:t>
            </a:r>
            <a:endParaRPr dirty="0"/>
          </a:p>
        </p:txBody>
      </p:sp>
      <p:sp>
        <p:nvSpPr>
          <p:cNvPr id="239" name="Shape 239"/>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14</a:t>
            </a:fld>
            <a:endParaRPr/>
          </a:p>
        </p:txBody>
      </p:sp>
      <p:sp>
        <p:nvSpPr>
          <p:cNvPr id="6" name="Shape 256"/>
          <p:cNvSpPr>
            <a:spLocks noGrp="1"/>
          </p:cNvSpPr>
          <p:nvPr>
            <p:ph type="body" idx="1"/>
          </p:nvPr>
        </p:nvSpPr>
        <p:spPr>
          <a:xfrm>
            <a:off x="355599" y="2451370"/>
            <a:ext cx="12293601" cy="6324601"/>
          </a:xfrm>
          <a:prstGeom prst="rect">
            <a:avLst/>
          </a:prstGeom>
        </p:spPr>
        <p:txBody>
          <a:bodyPr>
            <a:normAutofit fontScale="77500" lnSpcReduction="20000"/>
          </a:bodyPr>
          <a:lstStyle/>
          <a:p>
            <a:pPr>
              <a:defRPr sz="4500"/>
            </a:pPr>
            <a:r>
              <a:rPr lang="es-ES" dirty="0"/>
              <a:t>Meteorología</a:t>
            </a:r>
          </a:p>
          <a:p>
            <a:pPr>
              <a:defRPr sz="4500"/>
            </a:pPr>
            <a:r>
              <a:rPr lang="es-ES" dirty="0"/>
              <a:t>Sensores y actuadores</a:t>
            </a:r>
          </a:p>
          <a:p>
            <a:pPr lvl="1">
              <a:defRPr sz="4500"/>
            </a:pPr>
            <a:r>
              <a:rPr lang="es-ES" dirty="0"/>
              <a:t>Luces</a:t>
            </a:r>
          </a:p>
          <a:p>
            <a:pPr lvl="1">
              <a:defRPr sz="4500"/>
            </a:pPr>
            <a:r>
              <a:rPr lang="es-ES" dirty="0"/>
              <a:t>Climatización</a:t>
            </a:r>
          </a:p>
          <a:p>
            <a:pPr lvl="1">
              <a:defRPr sz="4500"/>
            </a:pPr>
            <a:r>
              <a:rPr lang="es-ES" dirty="0"/>
              <a:t>Toldos y persianas</a:t>
            </a:r>
          </a:p>
          <a:p>
            <a:pPr>
              <a:defRPr sz="4500"/>
            </a:pPr>
            <a:r>
              <a:rPr lang="es-ES" dirty="0"/>
              <a:t>Alarma</a:t>
            </a:r>
          </a:p>
          <a:p>
            <a:pPr>
              <a:defRPr sz="4500"/>
            </a:pPr>
            <a:r>
              <a:rPr lang="es-ES" dirty="0"/>
              <a:t>Almacenamiento de Opciones</a:t>
            </a:r>
            <a:endParaRPr dirty="0"/>
          </a:p>
        </p:txBody>
      </p:sp>
      <p:pic>
        <p:nvPicPr>
          <p:cNvPr id="7" name="Picture 2" descr="Resultado de imagen de openweather map"/>
          <p:cNvPicPr>
            <a:picLocks noChangeAspect="1" noChangeArrowheads="1"/>
          </p:cNvPicPr>
          <p:nvPr/>
        </p:nvPicPr>
        <p:blipFill rotWithShape="1">
          <a:blip r:embed="rId3">
            <a:extLst>
              <a:ext uri="{28A0092B-C50C-407E-A947-70E740481C1C}">
                <a14:useLocalDpi xmlns:a14="http://schemas.microsoft.com/office/drawing/2010/main" val="0"/>
              </a:ext>
            </a:extLst>
          </a:blip>
          <a:srcRect l="35952" t="14074" r="5543" b="26683"/>
          <a:stretch/>
        </p:blipFill>
        <p:spPr bwMode="auto">
          <a:xfrm>
            <a:off x="8336537" y="2451370"/>
            <a:ext cx="2874956" cy="194166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p:cNvSpPr>
          <p:nvPr>
            <p:ph type="title"/>
          </p:nvPr>
        </p:nvSpPr>
        <p:spPr>
          <a:prstGeom prst="rect">
            <a:avLst/>
          </a:prstGeom>
        </p:spPr>
        <p:txBody>
          <a:bodyPr/>
          <a:lstStyle/>
          <a:p>
            <a:r>
              <a:rPr dirty="0" err="1"/>
              <a:t>Pruebas</a:t>
            </a:r>
            <a:r>
              <a:rPr dirty="0"/>
              <a:t> de </a:t>
            </a:r>
            <a:r>
              <a:rPr dirty="0" err="1"/>
              <a:t>Rendimiento</a:t>
            </a:r>
            <a:endParaRPr dirty="0"/>
          </a:p>
        </p:txBody>
      </p:sp>
      <p:sp>
        <p:nvSpPr>
          <p:cNvPr id="256" name="Shape 256"/>
          <p:cNvSpPr>
            <a:spLocks noGrp="1"/>
          </p:cNvSpPr>
          <p:nvPr>
            <p:ph type="body" idx="1"/>
          </p:nvPr>
        </p:nvSpPr>
        <p:spPr>
          <a:xfrm>
            <a:off x="355599" y="1996227"/>
            <a:ext cx="12293601" cy="6324601"/>
          </a:xfrm>
          <a:prstGeom prst="rect">
            <a:avLst/>
          </a:prstGeom>
        </p:spPr>
        <p:txBody>
          <a:bodyPr/>
          <a:lstStyle/>
          <a:p>
            <a:pPr>
              <a:defRPr sz="4500"/>
            </a:pPr>
            <a:r>
              <a:rPr dirty="0" err="1"/>
              <a:t>Respuesta</a:t>
            </a:r>
            <a:r>
              <a:rPr dirty="0"/>
              <a:t> </a:t>
            </a:r>
            <a:r>
              <a:rPr dirty="0" err="1"/>
              <a:t>protocolo</a:t>
            </a:r>
            <a:r>
              <a:rPr dirty="0"/>
              <a:t> ARP</a:t>
            </a:r>
          </a:p>
          <a:p>
            <a:pPr>
              <a:defRPr sz="4500"/>
            </a:pPr>
            <a:r>
              <a:rPr dirty="0" err="1"/>
              <a:t>Captura</a:t>
            </a:r>
            <a:r>
              <a:rPr dirty="0"/>
              <a:t> de </a:t>
            </a:r>
            <a:r>
              <a:rPr dirty="0" err="1"/>
              <a:t>foto</a:t>
            </a:r>
            <a:endParaRPr dirty="0"/>
          </a:p>
          <a:p>
            <a:pPr>
              <a:defRPr sz="4500"/>
            </a:pPr>
            <a:r>
              <a:rPr dirty="0" err="1"/>
              <a:t>Proceso</a:t>
            </a:r>
            <a:r>
              <a:rPr dirty="0"/>
              <a:t> de </a:t>
            </a:r>
            <a:r>
              <a:rPr dirty="0" err="1"/>
              <a:t>recepción</a:t>
            </a:r>
            <a:r>
              <a:rPr dirty="0"/>
              <a:t> y </a:t>
            </a:r>
            <a:r>
              <a:rPr dirty="0" err="1"/>
              <a:t>reproducción</a:t>
            </a:r>
            <a:r>
              <a:rPr dirty="0"/>
              <a:t> de audio</a:t>
            </a:r>
          </a:p>
          <a:p>
            <a:pPr>
              <a:defRPr sz="4500"/>
            </a:pPr>
            <a:r>
              <a:rPr dirty="0" err="1"/>
              <a:t>Petición</a:t>
            </a:r>
            <a:r>
              <a:rPr dirty="0"/>
              <a:t> y </a:t>
            </a:r>
            <a:r>
              <a:rPr dirty="0" err="1"/>
              <a:t>tratamiento</a:t>
            </a:r>
            <a:r>
              <a:rPr dirty="0"/>
              <a:t> de </a:t>
            </a:r>
            <a:r>
              <a:rPr dirty="0" err="1"/>
              <a:t>datos</a:t>
            </a:r>
            <a:r>
              <a:rPr dirty="0"/>
              <a:t> </a:t>
            </a:r>
            <a:r>
              <a:rPr dirty="0" err="1"/>
              <a:t>meteorológicos</a:t>
            </a:r>
            <a:endParaRPr dirty="0"/>
          </a:p>
        </p:txBody>
      </p:sp>
      <p:sp>
        <p:nvSpPr>
          <p:cNvPr id="257" name="Shape 257"/>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Shape 261"/>
          <p:cNvSpPr>
            <a:spLocks noGrp="1"/>
          </p:cNvSpPr>
          <p:nvPr>
            <p:ph type="title"/>
          </p:nvPr>
        </p:nvSpPr>
        <p:spPr>
          <a:prstGeom prst="rect">
            <a:avLst/>
          </a:prstGeom>
        </p:spPr>
        <p:txBody>
          <a:bodyPr/>
          <a:lstStyle/>
          <a:p>
            <a:r>
              <a:rPr lang="es-ES" dirty="0"/>
              <a:t>Pruebas de Rendimiento</a:t>
            </a:r>
            <a:endParaRPr dirty="0"/>
          </a:p>
        </p:txBody>
      </p:sp>
      <p:graphicFrame>
        <p:nvGraphicFramePr>
          <p:cNvPr id="262" name="Table 262"/>
          <p:cNvGraphicFramePr/>
          <p:nvPr>
            <p:extLst>
              <p:ext uri="{D42A27DB-BD31-4B8C-83A1-F6EECF244321}">
                <p14:modId xmlns:p14="http://schemas.microsoft.com/office/powerpoint/2010/main" val="4138252776"/>
              </p:ext>
            </p:extLst>
          </p:nvPr>
        </p:nvGraphicFramePr>
        <p:xfrm>
          <a:off x="1172725" y="1867711"/>
          <a:ext cx="3920596" cy="3726562"/>
        </p:xfrm>
        <a:graphic>
          <a:graphicData uri="http://schemas.openxmlformats.org/drawingml/2006/table">
            <a:tbl>
              <a:tblPr firstRow="1">
                <a:tableStyleId>{4C3C2611-4C71-4FC5-86AE-919BDF0F9419}</a:tableStyleId>
              </a:tblPr>
              <a:tblGrid>
                <a:gridCol w="1960298">
                  <a:extLst>
                    <a:ext uri="{9D8B030D-6E8A-4147-A177-3AD203B41FA5}">
                      <a16:colId xmlns:a16="http://schemas.microsoft.com/office/drawing/2014/main" val="20000"/>
                    </a:ext>
                  </a:extLst>
                </a:gridCol>
                <a:gridCol w="1960298">
                  <a:extLst>
                    <a:ext uri="{9D8B030D-6E8A-4147-A177-3AD203B41FA5}">
                      <a16:colId xmlns:a16="http://schemas.microsoft.com/office/drawing/2014/main" val="20001"/>
                    </a:ext>
                  </a:extLst>
                </a:gridCol>
              </a:tblGrid>
              <a:tr h="603307">
                <a:tc gridSpan="2">
                  <a:txBody>
                    <a:bodyPr/>
                    <a:lstStyle/>
                    <a:p>
                      <a:pPr defTabSz="914400">
                        <a:tabLst>
                          <a:tab pos="914400" algn="l"/>
                        </a:tabLst>
                        <a:defRPr sz="1800">
                          <a:solidFill>
                            <a:srgbClr val="000000"/>
                          </a:solidFill>
                        </a:defRPr>
                      </a:pPr>
                      <a:r>
                        <a:rPr lang="es-ES" sz="2500" dirty="0">
                          <a:solidFill>
                            <a:srgbClr val="F6F4EF"/>
                          </a:solidFill>
                          <a:effectLst>
                            <a:outerShdw blurRad="25400" dist="12700" dir="5400000" rotWithShape="0">
                              <a:srgbClr val="000000">
                                <a:alpha val="50000"/>
                              </a:srgbClr>
                            </a:outerShdw>
                          </a:effectLst>
                        </a:rPr>
                        <a:t>Protocolo ARP</a:t>
                      </a:r>
                      <a:endParaRPr sz="2500" dirty="0">
                        <a:solidFill>
                          <a:srgbClr val="F6F4EF"/>
                        </a:solidFill>
                        <a:effectLst>
                          <a:outerShdw blurRad="25400" dist="12700" dir="5400000" rotWithShape="0">
                            <a:srgbClr val="000000">
                              <a:alpha val="50000"/>
                            </a:srgbClr>
                          </a:outerShdw>
                        </a:effectLst>
                      </a:endParaRPr>
                    </a:p>
                  </a:txBody>
                  <a:tcPr marL="42576" marR="42576" marT="42576" marB="42576" anchor="ctr" horzOverflow="overflow">
                    <a:lnL w="12700">
                      <a:solidFill>
                        <a:srgbClr val="7695B6"/>
                      </a:solidFill>
                      <a:miter lim="400000"/>
                    </a:lnL>
                    <a:lnR w="12700" cap="flat" cmpd="sng" algn="ctr">
                      <a:solidFill>
                        <a:srgbClr val="7695B6"/>
                      </a:solidFill>
                      <a:prstDash val="solid"/>
                      <a:miter lim="400000"/>
                      <a:headEnd type="none" w="med" len="med"/>
                      <a:tailEnd type="none" w="med" len="med"/>
                    </a:lnR>
                    <a:blipFill rotWithShape="1">
                      <a:blip r:embed="rId3"/>
                      <a:srcRect/>
                      <a:tile tx="0" ty="0" sx="100000" sy="100000" flip="none" algn="tl"/>
                    </a:blipFill>
                  </a:tcPr>
                </a:tc>
                <a:tc hMerge="1">
                  <a:txBody>
                    <a:bodyPr/>
                    <a:lstStyle/>
                    <a:p>
                      <a:pPr defTabSz="914400">
                        <a:tabLst>
                          <a:tab pos="914400" algn="l"/>
                        </a:tabLst>
                        <a:defRPr sz="1800">
                          <a:solidFill>
                            <a:srgbClr val="000000"/>
                          </a:solidFill>
                        </a:defRPr>
                      </a:pPr>
                      <a:endParaRPr sz="3000" dirty="0">
                        <a:solidFill>
                          <a:srgbClr val="F6F4EF"/>
                        </a:solidFill>
                        <a:effectLst>
                          <a:outerShdw blurRad="25400" dist="12700" dir="5400000" rotWithShape="0">
                            <a:srgbClr val="000000">
                              <a:alpha val="50000"/>
                            </a:srgbClr>
                          </a:outerShdw>
                        </a:effectLst>
                      </a:endParaRPr>
                    </a:p>
                  </a:txBody>
                  <a:tcPr marL="50800" marR="50800" marT="50800" marB="50800"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2132679271"/>
                  </a:ext>
                </a:extLst>
              </a:tr>
              <a:tr h="1041085">
                <a:tc>
                  <a:txBody>
                    <a:bodyPr/>
                    <a:lstStyle/>
                    <a:p>
                      <a:pPr defTabSz="914400">
                        <a:tabLst>
                          <a:tab pos="914400" algn="l"/>
                        </a:tabLst>
                        <a:defRPr sz="1800">
                          <a:solidFill>
                            <a:srgbClr val="000000"/>
                          </a:solidFill>
                        </a:defRPr>
                      </a:pPr>
                      <a:r>
                        <a:rPr sz="2500" dirty="0" err="1">
                          <a:solidFill>
                            <a:srgbClr val="F6F4EF"/>
                          </a:solidFill>
                          <a:effectLst>
                            <a:outerShdw blurRad="25400" dist="12700" dir="5400000" rotWithShape="0">
                              <a:srgbClr val="000000">
                                <a:alpha val="50000"/>
                              </a:srgbClr>
                            </a:outerShdw>
                          </a:effectLst>
                        </a:rPr>
                        <a:t>Dispositivo</a:t>
                      </a:r>
                      <a:endParaRPr sz="2500" dirty="0">
                        <a:solidFill>
                          <a:srgbClr val="F6F4EF"/>
                        </a:solidFill>
                        <a:effectLst>
                          <a:outerShdw blurRad="25400" dist="12700" dir="5400000" rotWithShape="0">
                            <a:srgbClr val="000000">
                              <a:alpha val="50000"/>
                            </a:srgbClr>
                          </a:outerShdw>
                        </a:effectLst>
                      </a:endParaRPr>
                    </a:p>
                  </a:txBody>
                  <a:tcPr marL="42576" marR="42576" marT="42576" marB="42576" anchor="ctr" horzOverflow="overflow">
                    <a:lnL w="12700">
                      <a:solidFill>
                        <a:srgbClr val="7695B6"/>
                      </a:solidFill>
                      <a:miter lim="400000"/>
                    </a:lnL>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2500" dirty="0" err="1">
                          <a:solidFill>
                            <a:srgbClr val="F6F4EF"/>
                          </a:solidFill>
                          <a:effectLst>
                            <a:outerShdw blurRad="25400" dist="12700" dir="5400000" rotWithShape="0">
                              <a:srgbClr val="000000">
                                <a:alpha val="50000"/>
                              </a:srgbClr>
                            </a:outerShdw>
                          </a:effectLst>
                        </a:rPr>
                        <a:t>Tiempo</a:t>
                      </a:r>
                      <a:endParaRPr sz="2500" dirty="0">
                        <a:solidFill>
                          <a:srgbClr val="F6F4EF"/>
                        </a:solidFill>
                        <a:effectLst>
                          <a:outerShdw blurRad="25400" dist="12700" dir="5400000" rotWithShape="0">
                            <a:srgbClr val="000000">
                              <a:alpha val="50000"/>
                            </a:srgbClr>
                          </a:outerShdw>
                        </a:effectLst>
                      </a:endParaRPr>
                    </a:p>
                  </a:txBody>
                  <a:tcPr marL="42576" marR="42576" marT="42576" marB="42576"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10000"/>
                  </a:ext>
                </a:extLst>
              </a:tr>
              <a:tr h="1041085">
                <a:tc>
                  <a:txBody>
                    <a:bodyPr/>
                    <a:lstStyle/>
                    <a:p>
                      <a:pPr defTabSz="457200">
                        <a:defRPr sz="1800">
                          <a:solidFill>
                            <a:srgbClr val="000000"/>
                          </a:solidFill>
                        </a:defRPr>
                      </a:pPr>
                      <a:r>
                        <a:rPr sz="2500" dirty="0">
                          <a:solidFill>
                            <a:srgbClr val="6D6A67"/>
                          </a:solidFill>
                          <a:effectLst>
                            <a:outerShdw blurRad="25400" dist="12700" dir="5280000" rotWithShape="0">
                              <a:srgbClr val="FFFFFF"/>
                            </a:outerShdw>
                          </a:effectLst>
                        </a:rPr>
                        <a:t>Raspberry Pi</a:t>
                      </a:r>
                    </a:p>
                  </a:txBody>
                  <a:tcPr marL="42576" marR="42576" marT="42576" marB="42576" anchor="ctr" horzOverflow="overflow"/>
                </a:tc>
                <a:tc>
                  <a:txBody>
                    <a:bodyPr/>
                    <a:lstStyle/>
                    <a:p>
                      <a:pPr defTabSz="457200">
                        <a:defRPr sz="1800">
                          <a:solidFill>
                            <a:srgbClr val="000000"/>
                          </a:solidFill>
                        </a:defRPr>
                      </a:pPr>
                      <a:r>
                        <a:rPr sz="2500" dirty="0">
                          <a:solidFill>
                            <a:srgbClr val="6D6A67"/>
                          </a:solidFill>
                          <a:effectLst>
                            <a:outerShdw blurRad="25400" dist="12700" dir="5280000" rotWithShape="0">
                              <a:srgbClr val="FFFFFF"/>
                            </a:outerShdw>
                          </a:effectLst>
                        </a:rPr>
                        <a:t>13380ms</a:t>
                      </a:r>
                    </a:p>
                  </a:txBody>
                  <a:tcPr marL="42576" marR="42576" marT="42576" marB="42576" anchor="ctr" horzOverflow="overflow"/>
                </a:tc>
                <a:extLst>
                  <a:ext uri="{0D108BD9-81ED-4DB2-BD59-A6C34878D82A}">
                    <a16:rowId xmlns:a16="http://schemas.microsoft.com/office/drawing/2014/main" val="10001"/>
                  </a:ext>
                </a:extLst>
              </a:tr>
              <a:tr h="1041085">
                <a:tc>
                  <a:txBody>
                    <a:bodyPr/>
                    <a:lstStyle/>
                    <a:p>
                      <a:pPr defTabSz="457200">
                        <a:defRPr sz="1800">
                          <a:solidFill>
                            <a:srgbClr val="000000"/>
                          </a:solidFill>
                        </a:defRPr>
                      </a:pPr>
                      <a:r>
                        <a:rPr sz="2500">
                          <a:solidFill>
                            <a:srgbClr val="6D6A67"/>
                          </a:solidFill>
                          <a:effectLst>
                            <a:outerShdw blurRad="25400" dist="12700" dir="5280000" rotWithShape="0">
                              <a:srgbClr val="FFFFFF"/>
                            </a:outerShdw>
                          </a:effectLst>
                        </a:rPr>
                        <a:t>MacBook</a:t>
                      </a:r>
                    </a:p>
                  </a:txBody>
                  <a:tcPr marL="42576" marR="42576" marT="42576" marB="42576" anchor="ctr" horzOverflow="overflow"/>
                </a:tc>
                <a:tc>
                  <a:txBody>
                    <a:bodyPr/>
                    <a:lstStyle/>
                    <a:p>
                      <a:pPr defTabSz="457200">
                        <a:defRPr sz="1800">
                          <a:solidFill>
                            <a:srgbClr val="000000"/>
                          </a:solidFill>
                        </a:defRPr>
                      </a:pPr>
                      <a:r>
                        <a:rPr sz="2500" dirty="0">
                          <a:solidFill>
                            <a:srgbClr val="6D6A67"/>
                          </a:solidFill>
                          <a:effectLst>
                            <a:outerShdw blurRad="25400" dist="12700" dir="5280000" rotWithShape="0">
                              <a:srgbClr val="FFFFFF"/>
                            </a:outerShdw>
                          </a:effectLst>
                        </a:rPr>
                        <a:t>11778ms</a:t>
                      </a:r>
                    </a:p>
                  </a:txBody>
                  <a:tcPr marL="42576" marR="42576" marT="42576" marB="42576" anchor="ctr" horzOverflow="overflow"/>
                </a:tc>
                <a:extLst>
                  <a:ext uri="{0D108BD9-81ED-4DB2-BD59-A6C34878D82A}">
                    <a16:rowId xmlns:a16="http://schemas.microsoft.com/office/drawing/2014/main" val="10002"/>
                  </a:ext>
                </a:extLst>
              </a:tr>
            </a:tbl>
          </a:graphicData>
        </a:graphic>
      </p:graphicFrame>
      <p:sp>
        <p:nvSpPr>
          <p:cNvPr id="263" name="Shape 263"/>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16</a:t>
            </a:fld>
            <a:endParaRPr/>
          </a:p>
        </p:txBody>
      </p:sp>
      <p:graphicFrame>
        <p:nvGraphicFramePr>
          <p:cNvPr id="5" name="Table 268"/>
          <p:cNvGraphicFramePr/>
          <p:nvPr>
            <p:extLst>
              <p:ext uri="{D42A27DB-BD31-4B8C-83A1-F6EECF244321}">
                <p14:modId xmlns:p14="http://schemas.microsoft.com/office/powerpoint/2010/main" val="172782151"/>
              </p:ext>
            </p:extLst>
          </p:nvPr>
        </p:nvGraphicFramePr>
        <p:xfrm>
          <a:off x="5861410" y="1867712"/>
          <a:ext cx="6159006" cy="3726561"/>
        </p:xfrm>
        <a:graphic>
          <a:graphicData uri="http://schemas.openxmlformats.org/drawingml/2006/table">
            <a:tbl>
              <a:tblPr firstRow="1">
                <a:tableStyleId>{4C3C2611-4C71-4FC5-86AE-919BDF0F9419}</a:tableStyleId>
              </a:tblPr>
              <a:tblGrid>
                <a:gridCol w="2053002">
                  <a:extLst>
                    <a:ext uri="{9D8B030D-6E8A-4147-A177-3AD203B41FA5}">
                      <a16:colId xmlns:a16="http://schemas.microsoft.com/office/drawing/2014/main" val="20000"/>
                    </a:ext>
                  </a:extLst>
                </a:gridCol>
                <a:gridCol w="2053002">
                  <a:extLst>
                    <a:ext uri="{9D8B030D-6E8A-4147-A177-3AD203B41FA5}">
                      <a16:colId xmlns:a16="http://schemas.microsoft.com/office/drawing/2014/main" val="20001"/>
                    </a:ext>
                  </a:extLst>
                </a:gridCol>
                <a:gridCol w="2053002">
                  <a:extLst>
                    <a:ext uri="{9D8B030D-6E8A-4147-A177-3AD203B41FA5}">
                      <a16:colId xmlns:a16="http://schemas.microsoft.com/office/drawing/2014/main" val="20002"/>
                    </a:ext>
                  </a:extLst>
                </a:gridCol>
              </a:tblGrid>
              <a:tr h="608586">
                <a:tc gridSpan="3">
                  <a:txBody>
                    <a:bodyPr/>
                    <a:lstStyle/>
                    <a:p>
                      <a:pPr defTabSz="914400">
                        <a:tabLst>
                          <a:tab pos="914400" algn="l"/>
                        </a:tabLst>
                        <a:defRPr sz="1800">
                          <a:solidFill>
                            <a:srgbClr val="000000"/>
                          </a:solidFill>
                        </a:defRPr>
                      </a:pPr>
                      <a:r>
                        <a:rPr lang="es-ES" sz="2400" dirty="0">
                          <a:solidFill>
                            <a:srgbClr val="F6F4EF"/>
                          </a:solidFill>
                          <a:effectLst>
                            <a:outerShdw blurRad="25400" dist="12700" dir="5400000" rotWithShape="0">
                              <a:srgbClr val="000000">
                                <a:alpha val="50000"/>
                              </a:srgbClr>
                            </a:outerShdw>
                          </a:effectLst>
                        </a:rPr>
                        <a:t>Captura de foto</a:t>
                      </a:r>
                      <a:endParaRPr sz="2400" dirty="0">
                        <a:solidFill>
                          <a:srgbClr val="F6F4EF"/>
                        </a:solidFill>
                        <a:effectLst>
                          <a:outerShdw blurRad="25400" dist="12700" dir="5400000" rotWithShape="0">
                            <a:srgbClr val="000000">
                              <a:alpha val="50000"/>
                            </a:srgbClr>
                          </a:outerShdw>
                        </a:effectLst>
                      </a:endParaRPr>
                    </a:p>
                  </a:txBody>
                  <a:tcPr marL="33181" marR="33181" marT="33181" marB="33181" anchor="ctr" horzOverflow="overflow">
                    <a:lnL w="12700">
                      <a:solidFill>
                        <a:srgbClr val="7695B6"/>
                      </a:solidFill>
                      <a:miter lim="400000"/>
                    </a:lnL>
                    <a:lnR w="12700" cap="flat" cmpd="sng" algn="ctr">
                      <a:solidFill>
                        <a:srgbClr val="7695B6"/>
                      </a:solidFill>
                      <a:prstDash val="solid"/>
                      <a:miter lim="400000"/>
                      <a:headEnd type="none" w="med" len="med"/>
                      <a:tailEnd type="none" w="med" len="med"/>
                    </a:lnR>
                    <a:blipFill rotWithShape="1">
                      <a:blip r:embed="rId3"/>
                      <a:srcRect/>
                      <a:tile tx="0" ty="0" sx="100000" sy="100000" flip="none" algn="tl"/>
                    </a:blipFill>
                  </a:tcPr>
                </a:tc>
                <a:tc hMerge="1">
                  <a:txBody>
                    <a:bodyPr/>
                    <a:lstStyle/>
                    <a:p>
                      <a:pPr defTabSz="914400">
                        <a:tabLst>
                          <a:tab pos="914400" algn="l"/>
                        </a:tabLst>
                        <a:defRPr sz="1800">
                          <a:solidFill>
                            <a:srgbClr val="000000"/>
                          </a:solidFill>
                        </a:defRPr>
                      </a:pPr>
                      <a:endParaRPr sz="2000" dirty="0">
                        <a:solidFill>
                          <a:srgbClr val="F6F4EF"/>
                        </a:solidFill>
                        <a:effectLst>
                          <a:outerShdw blurRad="25400" dist="12700" dir="5400000" rotWithShape="0">
                            <a:srgbClr val="000000">
                              <a:alpha val="50000"/>
                            </a:srgbClr>
                          </a:outerShdw>
                        </a:effectLst>
                      </a:endParaRPr>
                    </a:p>
                  </a:txBody>
                  <a:tcPr marL="33944" marR="33944" marT="33944" marB="33944" anchor="ctr" horzOverflow="overflow">
                    <a:blipFill rotWithShape="1">
                      <a:blip r:embed="rId3"/>
                      <a:srcRect/>
                      <a:tile tx="0" ty="0" sx="100000" sy="100000" flip="none" algn="tl"/>
                    </a:blipFill>
                  </a:tcPr>
                </a:tc>
                <a:tc hMerge="1">
                  <a:txBody>
                    <a:bodyPr/>
                    <a:lstStyle/>
                    <a:p>
                      <a:pPr defTabSz="914400">
                        <a:tabLst>
                          <a:tab pos="914400" algn="l"/>
                        </a:tabLst>
                        <a:defRPr sz="1800">
                          <a:solidFill>
                            <a:srgbClr val="000000"/>
                          </a:solidFill>
                        </a:defRPr>
                      </a:pPr>
                      <a:endParaRPr sz="2000" dirty="0">
                        <a:solidFill>
                          <a:srgbClr val="F6F4EF"/>
                        </a:solidFill>
                        <a:effectLst>
                          <a:outerShdw blurRad="25400" dist="12700" dir="5400000" rotWithShape="0">
                            <a:srgbClr val="000000">
                              <a:alpha val="50000"/>
                            </a:srgbClr>
                          </a:outerShdw>
                        </a:effectLst>
                      </a:endParaRPr>
                    </a:p>
                  </a:txBody>
                  <a:tcPr marL="33944" marR="33944" marT="33944" marB="33944"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3024996647"/>
                  </a:ext>
                </a:extLst>
              </a:tr>
              <a:tr h="1039325">
                <a:tc>
                  <a:txBody>
                    <a:bodyPr/>
                    <a:lstStyle/>
                    <a:p>
                      <a:pPr defTabSz="914400">
                        <a:tabLst>
                          <a:tab pos="914400" algn="l"/>
                        </a:tabLst>
                        <a:defRPr sz="1800">
                          <a:solidFill>
                            <a:srgbClr val="000000"/>
                          </a:solidFill>
                        </a:defRPr>
                      </a:pPr>
                      <a:r>
                        <a:rPr sz="2400" dirty="0" err="1">
                          <a:solidFill>
                            <a:srgbClr val="F6F4EF"/>
                          </a:solidFill>
                          <a:effectLst>
                            <a:outerShdw blurRad="25400" dist="12700" dir="5400000" rotWithShape="0">
                              <a:srgbClr val="000000">
                                <a:alpha val="50000"/>
                              </a:srgbClr>
                            </a:outerShdw>
                          </a:effectLst>
                        </a:rPr>
                        <a:t>Dispositivo</a:t>
                      </a:r>
                      <a:endParaRPr sz="2400" dirty="0">
                        <a:solidFill>
                          <a:srgbClr val="F6F4EF"/>
                        </a:solidFill>
                        <a:effectLst>
                          <a:outerShdw blurRad="25400" dist="12700" dir="5400000" rotWithShape="0">
                            <a:srgbClr val="000000">
                              <a:alpha val="50000"/>
                            </a:srgbClr>
                          </a:outerShdw>
                        </a:effectLst>
                      </a:endParaRPr>
                    </a:p>
                  </a:txBody>
                  <a:tcPr marL="33181" marR="33181" marT="33181" marB="33181" anchor="ctr" horzOverflow="overflow">
                    <a:lnL w="12700">
                      <a:solidFill>
                        <a:srgbClr val="7695B6"/>
                      </a:solidFill>
                      <a:miter lim="400000"/>
                    </a:lnL>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2400" dirty="0">
                          <a:solidFill>
                            <a:srgbClr val="F6F4EF"/>
                          </a:solidFill>
                          <a:effectLst>
                            <a:outerShdw blurRad="25400" dist="12700" dir="5400000" rotWithShape="0">
                              <a:srgbClr val="000000">
                                <a:alpha val="50000"/>
                              </a:srgbClr>
                            </a:outerShdw>
                          </a:effectLst>
                        </a:rPr>
                        <a:t>v4l2camera</a:t>
                      </a:r>
                    </a:p>
                  </a:txBody>
                  <a:tcPr marL="33181" marR="33181" marT="33181" marB="33181" anchor="ctr" horzOverflow="overflow">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2400">
                          <a:solidFill>
                            <a:srgbClr val="F6F4EF"/>
                          </a:solidFill>
                          <a:effectLst>
                            <a:outerShdw blurRad="25400" dist="12700" dir="5400000" rotWithShape="0">
                              <a:srgbClr val="000000">
                                <a:alpha val="50000"/>
                              </a:srgbClr>
                            </a:outerShdw>
                          </a:effectLst>
                        </a:rPr>
                        <a:t>fswebcam</a:t>
                      </a:r>
                    </a:p>
                  </a:txBody>
                  <a:tcPr marL="33181" marR="33181" marT="33181" marB="33181"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10000"/>
                  </a:ext>
                </a:extLst>
              </a:tr>
              <a:tr h="1039325">
                <a:tc>
                  <a:txBody>
                    <a:bodyPr/>
                    <a:lstStyle/>
                    <a:p>
                      <a:pPr defTabSz="457200">
                        <a:defRPr sz="1800">
                          <a:solidFill>
                            <a:srgbClr val="000000"/>
                          </a:solidFill>
                        </a:defRPr>
                      </a:pPr>
                      <a:r>
                        <a:rPr sz="2400">
                          <a:solidFill>
                            <a:srgbClr val="6D6A67"/>
                          </a:solidFill>
                          <a:effectLst>
                            <a:outerShdw blurRad="25400" dist="12700" dir="5280000" rotWithShape="0">
                              <a:srgbClr val="FFFFFF"/>
                            </a:outerShdw>
                          </a:effectLst>
                        </a:rPr>
                        <a:t>Raspberry Pi</a:t>
                      </a:r>
                    </a:p>
                  </a:txBody>
                  <a:tcPr marL="33181" marR="33181" marT="33181" marB="33181" anchor="ctr" horzOverflow="overflow"/>
                </a:tc>
                <a:tc>
                  <a:txBody>
                    <a:bodyPr/>
                    <a:lstStyle/>
                    <a:p>
                      <a:pPr defTabSz="457200">
                        <a:defRPr sz="1800">
                          <a:solidFill>
                            <a:srgbClr val="000000"/>
                          </a:solidFill>
                        </a:defRPr>
                      </a:pPr>
                      <a:r>
                        <a:rPr sz="2400" dirty="0">
                          <a:solidFill>
                            <a:srgbClr val="6D6A67"/>
                          </a:solidFill>
                          <a:effectLst>
                            <a:outerShdw blurRad="25400" dist="12700" dir="5280000" rotWithShape="0">
                              <a:srgbClr val="FFFFFF"/>
                            </a:outerShdw>
                          </a:effectLst>
                        </a:rPr>
                        <a:t>1246ms</a:t>
                      </a:r>
                    </a:p>
                  </a:txBody>
                  <a:tcPr marL="33181" marR="33181" marT="33181" marB="33181" anchor="ctr" horzOverflow="overflow"/>
                </a:tc>
                <a:tc>
                  <a:txBody>
                    <a:bodyPr/>
                    <a:lstStyle/>
                    <a:p>
                      <a:pPr defTabSz="457200">
                        <a:defRPr sz="1800">
                          <a:solidFill>
                            <a:srgbClr val="000000"/>
                          </a:solidFill>
                        </a:defRPr>
                      </a:pPr>
                      <a:r>
                        <a:rPr sz="2400" dirty="0">
                          <a:solidFill>
                            <a:srgbClr val="6D6A67"/>
                          </a:solidFill>
                          <a:effectLst>
                            <a:outerShdw blurRad="25400" dist="12700" dir="5280000" rotWithShape="0">
                              <a:srgbClr val="FFFFFF"/>
                            </a:outerShdw>
                          </a:effectLst>
                        </a:rPr>
                        <a:t>1278ms</a:t>
                      </a:r>
                    </a:p>
                  </a:txBody>
                  <a:tcPr marL="33181" marR="33181" marT="33181" marB="33181" anchor="ctr" horzOverflow="overflow"/>
                </a:tc>
                <a:extLst>
                  <a:ext uri="{0D108BD9-81ED-4DB2-BD59-A6C34878D82A}">
                    <a16:rowId xmlns:a16="http://schemas.microsoft.com/office/drawing/2014/main" val="10001"/>
                  </a:ext>
                </a:extLst>
              </a:tr>
              <a:tr h="1039325">
                <a:tc>
                  <a:txBody>
                    <a:bodyPr/>
                    <a:lstStyle/>
                    <a:p>
                      <a:pPr defTabSz="457200">
                        <a:defRPr sz="1800">
                          <a:solidFill>
                            <a:srgbClr val="000000"/>
                          </a:solidFill>
                        </a:defRPr>
                      </a:pPr>
                      <a:r>
                        <a:rPr sz="2400" dirty="0">
                          <a:solidFill>
                            <a:srgbClr val="6D6A67"/>
                          </a:solidFill>
                          <a:effectLst>
                            <a:outerShdw blurRad="25400" dist="12700" dir="5280000" rotWithShape="0">
                              <a:srgbClr val="FFFFFF"/>
                            </a:outerShdw>
                          </a:effectLst>
                        </a:rPr>
                        <a:t>MacBook</a:t>
                      </a:r>
                    </a:p>
                  </a:txBody>
                  <a:tcPr marL="33181" marR="33181" marT="33181" marB="33181" anchor="ctr" horzOverflow="overflow"/>
                </a:tc>
                <a:tc>
                  <a:txBody>
                    <a:bodyPr/>
                    <a:lstStyle/>
                    <a:p>
                      <a:pPr defTabSz="457200">
                        <a:defRPr sz="1800">
                          <a:solidFill>
                            <a:srgbClr val="000000"/>
                          </a:solidFill>
                        </a:defRPr>
                      </a:pPr>
                      <a:r>
                        <a:rPr sz="2400">
                          <a:solidFill>
                            <a:srgbClr val="6D6A67"/>
                          </a:solidFill>
                          <a:effectLst>
                            <a:outerShdw blurRad="25400" dist="12700" dir="5280000" rotWithShape="0">
                              <a:srgbClr val="FFFFFF"/>
                            </a:outerShdw>
                          </a:effectLst>
                        </a:rPr>
                        <a:t>1038ms</a:t>
                      </a:r>
                    </a:p>
                  </a:txBody>
                  <a:tcPr marL="33181" marR="33181" marT="33181" marB="33181" anchor="ctr" horzOverflow="overflow"/>
                </a:tc>
                <a:tc>
                  <a:txBody>
                    <a:bodyPr/>
                    <a:lstStyle/>
                    <a:p>
                      <a:pPr defTabSz="457200">
                        <a:defRPr sz="1800">
                          <a:solidFill>
                            <a:srgbClr val="000000"/>
                          </a:solidFill>
                        </a:defRPr>
                      </a:pPr>
                      <a:r>
                        <a:rPr sz="2400" dirty="0">
                          <a:solidFill>
                            <a:srgbClr val="6D6A67"/>
                          </a:solidFill>
                          <a:effectLst>
                            <a:outerShdw blurRad="25400" dist="12700" dir="5280000" rotWithShape="0">
                              <a:srgbClr val="FFFFFF"/>
                            </a:outerShdw>
                          </a:effectLst>
                        </a:rPr>
                        <a:t>986ms</a:t>
                      </a:r>
                    </a:p>
                  </a:txBody>
                  <a:tcPr marL="33181" marR="33181" marT="33181" marB="33181" anchor="ctr" horzOverflow="overflow"/>
                </a:tc>
                <a:extLst>
                  <a:ext uri="{0D108BD9-81ED-4DB2-BD59-A6C34878D82A}">
                    <a16:rowId xmlns:a16="http://schemas.microsoft.com/office/drawing/2014/main" val="10002"/>
                  </a:ext>
                </a:extLst>
              </a:tr>
            </a:tbl>
          </a:graphicData>
        </a:graphic>
      </p:graphicFrame>
      <p:graphicFrame>
        <p:nvGraphicFramePr>
          <p:cNvPr id="6" name="Table 268"/>
          <p:cNvGraphicFramePr/>
          <p:nvPr>
            <p:extLst>
              <p:ext uri="{D42A27DB-BD31-4B8C-83A1-F6EECF244321}">
                <p14:modId xmlns:p14="http://schemas.microsoft.com/office/powerpoint/2010/main" val="4202002506"/>
              </p:ext>
            </p:extLst>
          </p:nvPr>
        </p:nvGraphicFramePr>
        <p:xfrm>
          <a:off x="5861410" y="5783904"/>
          <a:ext cx="6159006" cy="3675166"/>
        </p:xfrm>
        <a:graphic>
          <a:graphicData uri="http://schemas.openxmlformats.org/drawingml/2006/table">
            <a:tbl>
              <a:tblPr firstRow="1">
                <a:tableStyleId>{4C3C2611-4C71-4FC5-86AE-919BDF0F9419}</a:tableStyleId>
              </a:tblPr>
              <a:tblGrid>
                <a:gridCol w="2053002">
                  <a:extLst>
                    <a:ext uri="{9D8B030D-6E8A-4147-A177-3AD203B41FA5}">
                      <a16:colId xmlns:a16="http://schemas.microsoft.com/office/drawing/2014/main" val="20000"/>
                    </a:ext>
                  </a:extLst>
                </a:gridCol>
                <a:gridCol w="2053002">
                  <a:extLst>
                    <a:ext uri="{9D8B030D-6E8A-4147-A177-3AD203B41FA5}">
                      <a16:colId xmlns:a16="http://schemas.microsoft.com/office/drawing/2014/main" val="20001"/>
                    </a:ext>
                  </a:extLst>
                </a:gridCol>
                <a:gridCol w="2053002">
                  <a:extLst>
                    <a:ext uri="{9D8B030D-6E8A-4147-A177-3AD203B41FA5}">
                      <a16:colId xmlns:a16="http://schemas.microsoft.com/office/drawing/2014/main" val="20002"/>
                    </a:ext>
                  </a:extLst>
                </a:gridCol>
              </a:tblGrid>
              <a:tr h="557188">
                <a:tc gridSpan="3">
                  <a:txBody>
                    <a:bodyPr/>
                    <a:lstStyle/>
                    <a:p>
                      <a:pPr defTabSz="914400">
                        <a:tabLst>
                          <a:tab pos="914400" algn="l"/>
                        </a:tabLst>
                        <a:defRPr sz="1800">
                          <a:solidFill>
                            <a:srgbClr val="000000"/>
                          </a:solidFill>
                        </a:defRPr>
                      </a:pPr>
                      <a:r>
                        <a:rPr lang="es-ES" sz="2100" dirty="0">
                          <a:solidFill>
                            <a:srgbClr val="F6F4EF"/>
                          </a:solidFill>
                          <a:effectLst>
                            <a:outerShdw blurRad="25400" dist="12700" dir="5400000" rotWithShape="0">
                              <a:srgbClr val="000000">
                                <a:alpha val="50000"/>
                              </a:srgbClr>
                            </a:outerShdw>
                          </a:effectLst>
                        </a:rPr>
                        <a:t>Recepción</a:t>
                      </a:r>
                      <a:r>
                        <a:rPr lang="es-ES" sz="2100" baseline="0" dirty="0">
                          <a:solidFill>
                            <a:srgbClr val="F6F4EF"/>
                          </a:solidFill>
                          <a:effectLst>
                            <a:outerShdw blurRad="25400" dist="12700" dir="5400000" rotWithShape="0">
                              <a:srgbClr val="000000">
                                <a:alpha val="50000"/>
                              </a:srgbClr>
                            </a:outerShdw>
                          </a:effectLst>
                        </a:rPr>
                        <a:t> y reproducción de audio</a:t>
                      </a:r>
                      <a:endParaRPr sz="2100" dirty="0">
                        <a:solidFill>
                          <a:srgbClr val="F6F4EF"/>
                        </a:solidFill>
                        <a:effectLst>
                          <a:outerShdw blurRad="25400" dist="12700" dir="5400000" rotWithShape="0">
                            <a:srgbClr val="000000">
                              <a:alpha val="50000"/>
                            </a:srgbClr>
                          </a:outerShdw>
                        </a:effectLst>
                      </a:endParaRPr>
                    </a:p>
                  </a:txBody>
                  <a:tcPr marL="28332" marR="28332" marT="28332" marB="28332" anchor="ctr" horzOverflow="overflow">
                    <a:lnL w="12700">
                      <a:solidFill>
                        <a:srgbClr val="7695B6"/>
                      </a:solidFill>
                      <a:miter lim="400000"/>
                    </a:lnL>
                    <a:lnR w="12700" cap="flat" cmpd="sng" algn="ctr">
                      <a:solidFill>
                        <a:srgbClr val="7695B6"/>
                      </a:solidFill>
                      <a:prstDash val="solid"/>
                      <a:miter lim="400000"/>
                      <a:headEnd type="none" w="med" len="med"/>
                      <a:tailEnd type="none" w="med" len="med"/>
                    </a:lnR>
                    <a:blipFill rotWithShape="1">
                      <a:blip r:embed="rId3"/>
                      <a:srcRect/>
                      <a:tile tx="0" ty="0" sx="100000" sy="100000" flip="none" algn="tl"/>
                    </a:blipFill>
                  </a:tcPr>
                </a:tc>
                <a:tc hMerge="1">
                  <a:txBody>
                    <a:bodyPr/>
                    <a:lstStyle/>
                    <a:p>
                      <a:pPr defTabSz="914400">
                        <a:tabLst>
                          <a:tab pos="914400" algn="l"/>
                        </a:tabLst>
                        <a:defRPr sz="1800">
                          <a:solidFill>
                            <a:srgbClr val="000000"/>
                          </a:solidFill>
                        </a:defRPr>
                      </a:pPr>
                      <a:endParaRPr sz="2000">
                        <a:solidFill>
                          <a:srgbClr val="F6F4EF"/>
                        </a:solidFill>
                        <a:effectLst>
                          <a:outerShdw blurRad="25400" dist="12700" dir="5400000" rotWithShape="0">
                            <a:srgbClr val="000000">
                              <a:alpha val="50000"/>
                            </a:srgbClr>
                          </a:outerShdw>
                        </a:effectLst>
                      </a:endParaRPr>
                    </a:p>
                  </a:txBody>
                  <a:tcPr marL="33944" marR="33944" marT="33944" marB="33944" anchor="ctr" horzOverflow="overflow">
                    <a:blipFill rotWithShape="1">
                      <a:blip r:embed="rId3"/>
                      <a:srcRect/>
                      <a:tile tx="0" ty="0" sx="100000" sy="100000" flip="none" algn="tl"/>
                    </a:blipFill>
                  </a:tcPr>
                </a:tc>
                <a:tc hMerge="1">
                  <a:txBody>
                    <a:bodyPr/>
                    <a:lstStyle/>
                    <a:p>
                      <a:pPr defTabSz="914400">
                        <a:tabLst>
                          <a:tab pos="914400" algn="l"/>
                        </a:tabLst>
                        <a:defRPr sz="1800">
                          <a:solidFill>
                            <a:srgbClr val="000000"/>
                          </a:solidFill>
                        </a:defRPr>
                      </a:pPr>
                      <a:endParaRPr sz="2000" dirty="0">
                        <a:solidFill>
                          <a:srgbClr val="F6F4EF"/>
                        </a:solidFill>
                        <a:effectLst>
                          <a:outerShdw blurRad="25400" dist="12700" dir="5400000" rotWithShape="0">
                            <a:srgbClr val="000000">
                              <a:alpha val="50000"/>
                            </a:srgbClr>
                          </a:outerShdw>
                        </a:effectLst>
                      </a:endParaRPr>
                    </a:p>
                  </a:txBody>
                  <a:tcPr marL="33944" marR="33944" marT="33944" marB="33944"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3098805213"/>
                  </a:ext>
                </a:extLst>
              </a:tr>
              <a:tr h="1039326">
                <a:tc>
                  <a:txBody>
                    <a:bodyPr/>
                    <a:lstStyle/>
                    <a:p>
                      <a:pPr defTabSz="914400">
                        <a:tabLst>
                          <a:tab pos="914400" algn="l"/>
                        </a:tabLst>
                        <a:defRPr sz="1800">
                          <a:solidFill>
                            <a:srgbClr val="000000"/>
                          </a:solidFill>
                        </a:defRPr>
                      </a:pPr>
                      <a:r>
                        <a:rPr sz="2100" dirty="0" err="1">
                          <a:solidFill>
                            <a:srgbClr val="F6F4EF"/>
                          </a:solidFill>
                          <a:effectLst>
                            <a:outerShdw blurRad="25400" dist="12700" dir="5400000" rotWithShape="0">
                              <a:srgbClr val="000000">
                                <a:alpha val="50000"/>
                              </a:srgbClr>
                            </a:outerShdw>
                          </a:effectLst>
                        </a:rPr>
                        <a:t>Dispositivo</a:t>
                      </a:r>
                      <a:endParaRPr sz="2100" dirty="0">
                        <a:solidFill>
                          <a:srgbClr val="F6F4EF"/>
                        </a:solidFill>
                        <a:effectLst>
                          <a:outerShdw blurRad="25400" dist="12700" dir="5400000" rotWithShape="0">
                            <a:srgbClr val="000000">
                              <a:alpha val="50000"/>
                            </a:srgbClr>
                          </a:outerShdw>
                        </a:effectLst>
                      </a:endParaRPr>
                    </a:p>
                  </a:txBody>
                  <a:tcPr marL="28332" marR="28332" marT="28332" marB="28332" anchor="ctr" horzOverflow="overflow">
                    <a:lnL w="12700">
                      <a:solidFill>
                        <a:srgbClr val="7695B6"/>
                      </a:solidFill>
                      <a:miter lim="400000"/>
                    </a:lnL>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2100" dirty="0">
                          <a:solidFill>
                            <a:srgbClr val="F6F4EF"/>
                          </a:solidFill>
                          <a:effectLst>
                            <a:outerShdw blurRad="25400" dist="12700" dir="5400000" rotWithShape="0">
                              <a:srgbClr val="000000">
                                <a:alpha val="50000"/>
                              </a:srgbClr>
                            </a:outerShdw>
                          </a:effectLst>
                        </a:rPr>
                        <a:t>v4l2camera</a:t>
                      </a:r>
                    </a:p>
                  </a:txBody>
                  <a:tcPr marL="28332" marR="28332" marT="28332" marB="28332" anchor="ctr" horzOverflow="overflow">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2100">
                          <a:solidFill>
                            <a:srgbClr val="F6F4EF"/>
                          </a:solidFill>
                          <a:effectLst>
                            <a:outerShdw blurRad="25400" dist="12700" dir="5400000" rotWithShape="0">
                              <a:srgbClr val="000000">
                                <a:alpha val="50000"/>
                              </a:srgbClr>
                            </a:outerShdw>
                          </a:effectLst>
                        </a:rPr>
                        <a:t>fswebcam</a:t>
                      </a:r>
                    </a:p>
                  </a:txBody>
                  <a:tcPr marL="28332" marR="28332" marT="28332" marB="28332"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10000"/>
                  </a:ext>
                </a:extLst>
              </a:tr>
              <a:tr h="1039326">
                <a:tc>
                  <a:txBody>
                    <a:bodyPr/>
                    <a:lstStyle/>
                    <a:p>
                      <a:pPr defTabSz="457200">
                        <a:defRPr sz="1800">
                          <a:solidFill>
                            <a:srgbClr val="000000"/>
                          </a:solidFill>
                        </a:defRPr>
                      </a:pPr>
                      <a:r>
                        <a:rPr sz="2100" dirty="0">
                          <a:solidFill>
                            <a:srgbClr val="6D6A67"/>
                          </a:solidFill>
                          <a:effectLst>
                            <a:outerShdw blurRad="25400" dist="12700" dir="5280000" rotWithShape="0">
                              <a:srgbClr val="FFFFFF"/>
                            </a:outerShdw>
                          </a:effectLst>
                        </a:rPr>
                        <a:t>Raspberry Pi</a:t>
                      </a:r>
                    </a:p>
                  </a:txBody>
                  <a:tcPr marL="28332" marR="28332" marT="28332" marB="28332" anchor="ctr" horzOverflow="overflow"/>
                </a:tc>
                <a:tc>
                  <a:txBody>
                    <a:bodyPr/>
                    <a:lstStyle/>
                    <a:p>
                      <a:pPr defTabSz="457200">
                        <a:defRPr sz="1800">
                          <a:solidFill>
                            <a:srgbClr val="000000"/>
                          </a:solidFill>
                        </a:defRPr>
                      </a:pPr>
                      <a:r>
                        <a:rPr sz="2100" dirty="0">
                          <a:solidFill>
                            <a:srgbClr val="6D6A67"/>
                          </a:solidFill>
                          <a:effectLst>
                            <a:outerShdw blurRad="25400" dist="12700" dir="5280000" rotWithShape="0">
                              <a:srgbClr val="FFFFFF"/>
                            </a:outerShdw>
                          </a:effectLst>
                        </a:rPr>
                        <a:t>1246ms</a:t>
                      </a:r>
                    </a:p>
                  </a:txBody>
                  <a:tcPr marL="28332" marR="28332" marT="28332" marB="28332" anchor="ctr" horzOverflow="overflow"/>
                </a:tc>
                <a:tc>
                  <a:txBody>
                    <a:bodyPr/>
                    <a:lstStyle/>
                    <a:p>
                      <a:pPr defTabSz="457200">
                        <a:defRPr sz="1800">
                          <a:solidFill>
                            <a:srgbClr val="000000"/>
                          </a:solidFill>
                        </a:defRPr>
                      </a:pPr>
                      <a:r>
                        <a:rPr sz="2100" dirty="0">
                          <a:solidFill>
                            <a:srgbClr val="6D6A67"/>
                          </a:solidFill>
                          <a:effectLst>
                            <a:outerShdw blurRad="25400" dist="12700" dir="5280000" rotWithShape="0">
                              <a:srgbClr val="FFFFFF"/>
                            </a:outerShdw>
                          </a:effectLst>
                        </a:rPr>
                        <a:t>1278ms</a:t>
                      </a:r>
                    </a:p>
                  </a:txBody>
                  <a:tcPr marL="28332" marR="28332" marT="28332" marB="28332" anchor="ctr" horzOverflow="overflow"/>
                </a:tc>
                <a:extLst>
                  <a:ext uri="{0D108BD9-81ED-4DB2-BD59-A6C34878D82A}">
                    <a16:rowId xmlns:a16="http://schemas.microsoft.com/office/drawing/2014/main" val="10001"/>
                  </a:ext>
                </a:extLst>
              </a:tr>
              <a:tr h="1039326">
                <a:tc>
                  <a:txBody>
                    <a:bodyPr/>
                    <a:lstStyle/>
                    <a:p>
                      <a:pPr defTabSz="457200">
                        <a:defRPr sz="1800">
                          <a:solidFill>
                            <a:srgbClr val="000000"/>
                          </a:solidFill>
                        </a:defRPr>
                      </a:pPr>
                      <a:r>
                        <a:rPr sz="2100">
                          <a:solidFill>
                            <a:srgbClr val="6D6A67"/>
                          </a:solidFill>
                          <a:effectLst>
                            <a:outerShdw blurRad="25400" dist="12700" dir="5280000" rotWithShape="0">
                              <a:srgbClr val="FFFFFF"/>
                            </a:outerShdw>
                          </a:effectLst>
                        </a:rPr>
                        <a:t>MacBook</a:t>
                      </a:r>
                    </a:p>
                  </a:txBody>
                  <a:tcPr marL="28332" marR="28332" marT="28332" marB="28332" anchor="ctr" horzOverflow="overflow"/>
                </a:tc>
                <a:tc>
                  <a:txBody>
                    <a:bodyPr/>
                    <a:lstStyle/>
                    <a:p>
                      <a:pPr defTabSz="457200">
                        <a:defRPr sz="1800">
                          <a:solidFill>
                            <a:srgbClr val="000000"/>
                          </a:solidFill>
                        </a:defRPr>
                      </a:pPr>
                      <a:r>
                        <a:rPr sz="2100">
                          <a:solidFill>
                            <a:srgbClr val="6D6A67"/>
                          </a:solidFill>
                          <a:effectLst>
                            <a:outerShdw blurRad="25400" dist="12700" dir="5280000" rotWithShape="0">
                              <a:srgbClr val="FFFFFF"/>
                            </a:outerShdw>
                          </a:effectLst>
                        </a:rPr>
                        <a:t>1038ms</a:t>
                      </a:r>
                    </a:p>
                  </a:txBody>
                  <a:tcPr marL="28332" marR="28332" marT="28332" marB="28332" anchor="ctr" horzOverflow="overflow"/>
                </a:tc>
                <a:tc>
                  <a:txBody>
                    <a:bodyPr/>
                    <a:lstStyle/>
                    <a:p>
                      <a:pPr defTabSz="457200">
                        <a:defRPr sz="1800">
                          <a:solidFill>
                            <a:srgbClr val="000000"/>
                          </a:solidFill>
                        </a:defRPr>
                      </a:pPr>
                      <a:r>
                        <a:rPr sz="2100" dirty="0">
                          <a:solidFill>
                            <a:srgbClr val="6D6A67"/>
                          </a:solidFill>
                          <a:effectLst>
                            <a:outerShdw blurRad="25400" dist="12700" dir="5280000" rotWithShape="0">
                              <a:srgbClr val="FFFFFF"/>
                            </a:outerShdw>
                          </a:effectLst>
                        </a:rPr>
                        <a:t>986ms</a:t>
                      </a:r>
                    </a:p>
                  </a:txBody>
                  <a:tcPr marL="28332" marR="28332" marT="28332" marB="28332" anchor="ctr" horzOverflow="overflow"/>
                </a:tc>
                <a:extLst>
                  <a:ext uri="{0D108BD9-81ED-4DB2-BD59-A6C34878D82A}">
                    <a16:rowId xmlns:a16="http://schemas.microsoft.com/office/drawing/2014/main" val="10002"/>
                  </a:ext>
                </a:extLst>
              </a:tr>
            </a:tbl>
          </a:graphicData>
        </a:graphic>
      </p:graphicFrame>
      <p:graphicFrame>
        <p:nvGraphicFramePr>
          <p:cNvPr id="8" name="Table 280"/>
          <p:cNvGraphicFramePr/>
          <p:nvPr>
            <p:extLst>
              <p:ext uri="{D42A27DB-BD31-4B8C-83A1-F6EECF244321}">
                <p14:modId xmlns:p14="http://schemas.microsoft.com/office/powerpoint/2010/main" val="3822923763"/>
              </p:ext>
            </p:extLst>
          </p:nvPr>
        </p:nvGraphicFramePr>
        <p:xfrm>
          <a:off x="1175881" y="5876865"/>
          <a:ext cx="3917440" cy="3582205"/>
        </p:xfrm>
        <a:graphic>
          <a:graphicData uri="http://schemas.openxmlformats.org/drawingml/2006/table">
            <a:tbl>
              <a:tblPr firstRow="1">
                <a:tableStyleId>{4C3C2611-4C71-4FC5-86AE-919BDF0F9419}</a:tableStyleId>
              </a:tblPr>
              <a:tblGrid>
                <a:gridCol w="1958720">
                  <a:extLst>
                    <a:ext uri="{9D8B030D-6E8A-4147-A177-3AD203B41FA5}">
                      <a16:colId xmlns:a16="http://schemas.microsoft.com/office/drawing/2014/main" val="20000"/>
                    </a:ext>
                  </a:extLst>
                </a:gridCol>
                <a:gridCol w="1958720">
                  <a:extLst>
                    <a:ext uri="{9D8B030D-6E8A-4147-A177-3AD203B41FA5}">
                      <a16:colId xmlns:a16="http://schemas.microsoft.com/office/drawing/2014/main" val="20001"/>
                    </a:ext>
                  </a:extLst>
                </a:gridCol>
              </a:tblGrid>
              <a:tr h="597866">
                <a:tc gridSpan="2">
                  <a:txBody>
                    <a:bodyPr/>
                    <a:lstStyle/>
                    <a:p>
                      <a:pPr defTabSz="914400">
                        <a:tabLst>
                          <a:tab pos="914400" algn="l"/>
                        </a:tabLst>
                        <a:defRPr sz="1800">
                          <a:solidFill>
                            <a:srgbClr val="000000"/>
                          </a:solidFill>
                        </a:defRPr>
                      </a:pPr>
                      <a:r>
                        <a:rPr lang="es-ES" sz="2500" dirty="0">
                          <a:solidFill>
                            <a:srgbClr val="F6F4EF"/>
                          </a:solidFill>
                          <a:effectLst>
                            <a:outerShdw blurRad="25400" dist="12700" dir="5400000" rotWithShape="0">
                              <a:srgbClr val="000000">
                                <a:alpha val="50000"/>
                              </a:srgbClr>
                            </a:outerShdw>
                          </a:effectLst>
                        </a:rPr>
                        <a:t>Datos</a:t>
                      </a:r>
                      <a:r>
                        <a:rPr lang="es-ES" sz="2500" baseline="0" dirty="0">
                          <a:solidFill>
                            <a:srgbClr val="F6F4EF"/>
                          </a:solidFill>
                          <a:effectLst>
                            <a:outerShdw blurRad="25400" dist="12700" dir="5400000" rotWithShape="0">
                              <a:srgbClr val="000000">
                                <a:alpha val="50000"/>
                              </a:srgbClr>
                            </a:outerShdw>
                          </a:effectLst>
                        </a:rPr>
                        <a:t> meteorológicos</a:t>
                      </a:r>
                      <a:endParaRPr sz="2500" dirty="0">
                        <a:solidFill>
                          <a:srgbClr val="F6F4EF"/>
                        </a:solidFill>
                        <a:effectLst>
                          <a:outerShdw blurRad="25400" dist="12700" dir="5400000" rotWithShape="0">
                            <a:srgbClr val="000000">
                              <a:alpha val="50000"/>
                            </a:srgbClr>
                          </a:outerShdw>
                        </a:effectLst>
                      </a:endParaRPr>
                    </a:p>
                  </a:txBody>
                  <a:tcPr marL="50800" marR="50800" marT="50800" marB="50800" anchor="ctr" horzOverflow="overflow">
                    <a:lnL w="12700">
                      <a:solidFill>
                        <a:srgbClr val="7695B6"/>
                      </a:solidFill>
                      <a:miter lim="400000"/>
                    </a:lnL>
                    <a:lnR w="12700" cap="flat" cmpd="sng" algn="ctr">
                      <a:solidFill>
                        <a:srgbClr val="7695B6"/>
                      </a:solidFill>
                      <a:prstDash val="solid"/>
                      <a:miter lim="400000"/>
                      <a:headEnd type="none" w="med" len="med"/>
                      <a:tailEnd type="none" w="med" len="med"/>
                    </a:lnR>
                    <a:blipFill rotWithShape="1">
                      <a:blip r:embed="rId3"/>
                      <a:srcRect/>
                      <a:tile tx="0" ty="0" sx="100000" sy="100000" flip="none" algn="tl"/>
                    </a:blipFill>
                  </a:tcPr>
                </a:tc>
                <a:tc hMerge="1">
                  <a:txBody>
                    <a:bodyPr/>
                    <a:lstStyle/>
                    <a:p>
                      <a:pPr defTabSz="914400">
                        <a:tabLst>
                          <a:tab pos="914400" algn="l"/>
                        </a:tabLst>
                        <a:defRPr sz="1800">
                          <a:solidFill>
                            <a:srgbClr val="000000"/>
                          </a:solidFill>
                        </a:defRPr>
                      </a:pPr>
                      <a:endParaRPr sz="3000" dirty="0">
                        <a:solidFill>
                          <a:srgbClr val="F6F4EF"/>
                        </a:solidFill>
                        <a:effectLst>
                          <a:outerShdw blurRad="25400" dist="12700" dir="5400000" rotWithShape="0">
                            <a:srgbClr val="000000">
                              <a:alpha val="50000"/>
                            </a:srgbClr>
                          </a:outerShdw>
                        </a:effectLst>
                      </a:endParaRPr>
                    </a:p>
                  </a:txBody>
                  <a:tcPr marL="50800" marR="50800" marT="50800" marB="50800"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1635069163"/>
                  </a:ext>
                </a:extLst>
              </a:tr>
              <a:tr h="1087029">
                <a:tc>
                  <a:txBody>
                    <a:bodyPr/>
                    <a:lstStyle/>
                    <a:p>
                      <a:pPr defTabSz="914400">
                        <a:tabLst>
                          <a:tab pos="914400" algn="l"/>
                        </a:tabLst>
                        <a:defRPr sz="1800">
                          <a:solidFill>
                            <a:srgbClr val="000000"/>
                          </a:solidFill>
                        </a:defRPr>
                      </a:pPr>
                      <a:r>
                        <a:rPr sz="2500" dirty="0" err="1">
                          <a:solidFill>
                            <a:srgbClr val="F6F4EF"/>
                          </a:solidFill>
                          <a:effectLst>
                            <a:outerShdw blurRad="25400" dist="12700" dir="5400000" rotWithShape="0">
                              <a:srgbClr val="000000">
                                <a:alpha val="50000"/>
                              </a:srgbClr>
                            </a:outerShdw>
                          </a:effectLst>
                        </a:rPr>
                        <a:t>Dispositivo</a:t>
                      </a:r>
                      <a:endParaRPr sz="2500" dirty="0">
                        <a:solidFill>
                          <a:srgbClr val="F6F4EF"/>
                        </a:solidFill>
                        <a:effectLst>
                          <a:outerShdw blurRad="25400" dist="12700" dir="5400000" rotWithShape="0">
                            <a:srgbClr val="000000">
                              <a:alpha val="50000"/>
                            </a:srgbClr>
                          </a:outerShdw>
                        </a:effectLst>
                      </a:endParaRPr>
                    </a:p>
                  </a:txBody>
                  <a:tcPr marL="50800" marR="50800" marT="50800" marB="50800" anchor="ctr" horzOverflow="overflow">
                    <a:lnL w="12700">
                      <a:solidFill>
                        <a:srgbClr val="7695B6"/>
                      </a:solidFill>
                      <a:miter lim="400000"/>
                    </a:lnL>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2500" dirty="0" err="1">
                          <a:solidFill>
                            <a:srgbClr val="F6F4EF"/>
                          </a:solidFill>
                          <a:effectLst>
                            <a:outerShdw blurRad="25400" dist="12700" dir="5400000" rotWithShape="0">
                              <a:srgbClr val="000000">
                                <a:alpha val="50000"/>
                              </a:srgbClr>
                            </a:outerShdw>
                          </a:effectLst>
                        </a:rPr>
                        <a:t>Tiempo</a:t>
                      </a:r>
                      <a:endParaRPr sz="2500" dirty="0">
                        <a:solidFill>
                          <a:srgbClr val="F6F4EF"/>
                        </a:solidFill>
                        <a:effectLst>
                          <a:outerShdw blurRad="25400" dist="12700" dir="5400000" rotWithShape="0">
                            <a:srgbClr val="000000">
                              <a:alpha val="50000"/>
                            </a:srgbClr>
                          </a:outerShdw>
                        </a:effectLst>
                      </a:endParaRPr>
                    </a:p>
                  </a:txBody>
                  <a:tcPr marL="50800" marR="50800" marT="50800" marB="50800"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10000"/>
                  </a:ext>
                </a:extLst>
              </a:tr>
              <a:tr h="1087029">
                <a:tc>
                  <a:txBody>
                    <a:bodyPr/>
                    <a:lstStyle/>
                    <a:p>
                      <a:pPr defTabSz="457200">
                        <a:defRPr sz="1800">
                          <a:solidFill>
                            <a:srgbClr val="000000"/>
                          </a:solidFill>
                        </a:defRPr>
                      </a:pPr>
                      <a:r>
                        <a:rPr sz="2500">
                          <a:solidFill>
                            <a:srgbClr val="6D6A67"/>
                          </a:solidFill>
                          <a:effectLst>
                            <a:outerShdw blurRad="25400" dist="12700" dir="5280000" rotWithShape="0">
                              <a:srgbClr val="FFFFFF"/>
                            </a:outerShdw>
                          </a:effectLst>
                        </a:rPr>
                        <a:t>Raspberry Pi</a:t>
                      </a:r>
                    </a:p>
                  </a:txBody>
                  <a:tcPr marL="50800" marR="50800" marT="50800" marB="50800" anchor="ctr" horzOverflow="overflow"/>
                </a:tc>
                <a:tc>
                  <a:txBody>
                    <a:bodyPr/>
                    <a:lstStyle/>
                    <a:p>
                      <a:pPr defTabSz="457200">
                        <a:defRPr sz="1800">
                          <a:solidFill>
                            <a:srgbClr val="000000"/>
                          </a:solidFill>
                        </a:defRPr>
                      </a:pPr>
                      <a:r>
                        <a:rPr sz="2500" dirty="0">
                          <a:solidFill>
                            <a:srgbClr val="6D6A67"/>
                          </a:solidFill>
                          <a:effectLst>
                            <a:outerShdw blurRad="25400" dist="12700" dir="5280000" rotWithShape="0">
                              <a:srgbClr val="FFFFFF"/>
                            </a:outerShdw>
                          </a:effectLst>
                        </a:rPr>
                        <a:t>330 </a:t>
                      </a:r>
                      <a:r>
                        <a:rPr sz="2500" dirty="0" err="1">
                          <a:solidFill>
                            <a:srgbClr val="6D6A67"/>
                          </a:solidFill>
                          <a:effectLst>
                            <a:outerShdw blurRad="25400" dist="12700" dir="5280000" rotWithShape="0">
                              <a:srgbClr val="FFFFFF"/>
                            </a:outerShdw>
                          </a:effectLst>
                        </a:rPr>
                        <a:t>ms</a:t>
                      </a:r>
                      <a:endParaRPr sz="2500" dirty="0">
                        <a:solidFill>
                          <a:srgbClr val="6D6A67"/>
                        </a:solidFill>
                        <a:effectLst>
                          <a:outerShdw blurRad="25400" dist="12700" dir="5280000" rotWithShape="0">
                            <a:srgbClr val="FFFFFF"/>
                          </a:outerShdw>
                        </a:effectLst>
                      </a:endParaRPr>
                    </a:p>
                  </a:txBody>
                  <a:tcPr marL="50800" marR="50800" marT="50800" marB="50800" anchor="ctr" horzOverflow="overflow"/>
                </a:tc>
                <a:extLst>
                  <a:ext uri="{0D108BD9-81ED-4DB2-BD59-A6C34878D82A}">
                    <a16:rowId xmlns:a16="http://schemas.microsoft.com/office/drawing/2014/main" val="10001"/>
                  </a:ext>
                </a:extLst>
              </a:tr>
              <a:tr h="810281">
                <a:tc>
                  <a:txBody>
                    <a:bodyPr/>
                    <a:lstStyle/>
                    <a:p>
                      <a:pPr defTabSz="457200">
                        <a:defRPr sz="1800">
                          <a:solidFill>
                            <a:srgbClr val="000000"/>
                          </a:solidFill>
                        </a:defRPr>
                      </a:pPr>
                      <a:r>
                        <a:rPr sz="2500">
                          <a:solidFill>
                            <a:srgbClr val="6D6A67"/>
                          </a:solidFill>
                          <a:effectLst>
                            <a:outerShdw blurRad="25400" dist="12700" dir="5280000" rotWithShape="0">
                              <a:srgbClr val="FFFFFF"/>
                            </a:outerShdw>
                          </a:effectLst>
                        </a:rPr>
                        <a:t>MacBook</a:t>
                      </a:r>
                    </a:p>
                  </a:txBody>
                  <a:tcPr marL="50800" marR="50800" marT="50800" marB="50800" anchor="ctr" horzOverflow="overflow"/>
                </a:tc>
                <a:tc>
                  <a:txBody>
                    <a:bodyPr/>
                    <a:lstStyle/>
                    <a:p>
                      <a:pPr defTabSz="457200">
                        <a:defRPr sz="1800">
                          <a:solidFill>
                            <a:srgbClr val="000000"/>
                          </a:solidFill>
                        </a:defRPr>
                      </a:pPr>
                      <a:r>
                        <a:rPr sz="2500" dirty="0">
                          <a:solidFill>
                            <a:srgbClr val="6D6A67"/>
                          </a:solidFill>
                          <a:effectLst>
                            <a:outerShdw blurRad="25400" dist="12700" dir="5280000" rotWithShape="0">
                              <a:srgbClr val="FFFFFF"/>
                            </a:outerShdw>
                          </a:effectLst>
                        </a:rPr>
                        <a:t>280ms</a:t>
                      </a:r>
                    </a:p>
                  </a:txBody>
                  <a:tcPr marL="50800" marR="50800" marT="50800" marB="50800" anchor="ctr"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hape 267"/>
          <p:cNvSpPr>
            <a:spLocks noGrp="1"/>
          </p:cNvSpPr>
          <p:nvPr>
            <p:ph type="title"/>
          </p:nvPr>
        </p:nvSpPr>
        <p:spPr>
          <a:prstGeom prst="rect">
            <a:avLst/>
          </a:prstGeom>
        </p:spPr>
        <p:txBody>
          <a:bodyPr/>
          <a:lstStyle/>
          <a:p>
            <a:r>
              <a:t>Captura de foto</a:t>
            </a:r>
          </a:p>
        </p:txBody>
      </p:sp>
      <p:graphicFrame>
        <p:nvGraphicFramePr>
          <p:cNvPr id="268" name="Table 268"/>
          <p:cNvGraphicFramePr/>
          <p:nvPr>
            <p:extLst>
              <p:ext uri="{D42A27DB-BD31-4B8C-83A1-F6EECF244321}">
                <p14:modId xmlns:p14="http://schemas.microsoft.com/office/powerpoint/2010/main" val="2697190057"/>
              </p:ext>
            </p:extLst>
          </p:nvPr>
        </p:nvGraphicFramePr>
        <p:xfrm>
          <a:off x="4645028" y="4805463"/>
          <a:ext cx="7378959" cy="3735573"/>
        </p:xfrm>
        <a:graphic>
          <a:graphicData uri="http://schemas.openxmlformats.org/drawingml/2006/table">
            <a:tbl>
              <a:tblPr firstRow="1">
                <a:tableStyleId>{4C3C2611-4C71-4FC5-86AE-919BDF0F9419}</a:tableStyleId>
              </a:tblPr>
              <a:tblGrid>
                <a:gridCol w="2459653">
                  <a:extLst>
                    <a:ext uri="{9D8B030D-6E8A-4147-A177-3AD203B41FA5}">
                      <a16:colId xmlns:a16="http://schemas.microsoft.com/office/drawing/2014/main" val="20000"/>
                    </a:ext>
                  </a:extLst>
                </a:gridCol>
                <a:gridCol w="2459653">
                  <a:extLst>
                    <a:ext uri="{9D8B030D-6E8A-4147-A177-3AD203B41FA5}">
                      <a16:colId xmlns:a16="http://schemas.microsoft.com/office/drawing/2014/main" val="20001"/>
                    </a:ext>
                  </a:extLst>
                </a:gridCol>
                <a:gridCol w="2459653">
                  <a:extLst>
                    <a:ext uri="{9D8B030D-6E8A-4147-A177-3AD203B41FA5}">
                      <a16:colId xmlns:a16="http://schemas.microsoft.com/office/drawing/2014/main" val="20002"/>
                    </a:ext>
                  </a:extLst>
                </a:gridCol>
              </a:tblGrid>
              <a:tr h="1245191">
                <a:tc>
                  <a:txBody>
                    <a:bodyPr/>
                    <a:lstStyle/>
                    <a:p>
                      <a:pPr defTabSz="914400">
                        <a:tabLst>
                          <a:tab pos="914400" algn="l"/>
                        </a:tabLst>
                        <a:defRPr sz="1800">
                          <a:solidFill>
                            <a:srgbClr val="000000"/>
                          </a:solidFill>
                        </a:defRPr>
                      </a:pPr>
                      <a:r>
                        <a:rPr sz="2000" dirty="0" err="1">
                          <a:solidFill>
                            <a:srgbClr val="F6F4EF"/>
                          </a:solidFill>
                          <a:effectLst>
                            <a:outerShdw blurRad="25400" dist="12700" dir="5400000" rotWithShape="0">
                              <a:srgbClr val="000000">
                                <a:alpha val="50000"/>
                              </a:srgbClr>
                            </a:outerShdw>
                          </a:effectLst>
                        </a:rPr>
                        <a:t>Dispositivo</a:t>
                      </a:r>
                      <a:endParaRPr sz="2000" dirty="0">
                        <a:solidFill>
                          <a:srgbClr val="F6F4EF"/>
                        </a:solidFill>
                        <a:effectLst>
                          <a:outerShdw blurRad="25400" dist="12700" dir="5400000" rotWithShape="0">
                            <a:srgbClr val="000000">
                              <a:alpha val="50000"/>
                            </a:srgbClr>
                          </a:outerShdw>
                        </a:effectLst>
                      </a:endParaRPr>
                    </a:p>
                  </a:txBody>
                  <a:tcPr marL="33944" marR="33944" marT="33944" marB="33944" anchor="ctr" horzOverflow="overflow">
                    <a:lnL w="12700">
                      <a:solidFill>
                        <a:srgbClr val="7695B6"/>
                      </a:solidFill>
                      <a:miter lim="400000"/>
                    </a:lnL>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2000">
                          <a:solidFill>
                            <a:srgbClr val="F6F4EF"/>
                          </a:solidFill>
                          <a:effectLst>
                            <a:outerShdw blurRad="25400" dist="12700" dir="5400000" rotWithShape="0">
                              <a:srgbClr val="000000">
                                <a:alpha val="50000"/>
                              </a:srgbClr>
                            </a:outerShdw>
                          </a:effectLst>
                        </a:rPr>
                        <a:t>v4l2camera</a:t>
                      </a:r>
                    </a:p>
                  </a:txBody>
                  <a:tcPr marL="33944" marR="33944" marT="33944" marB="33944" anchor="ctr" horzOverflow="overflow">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2000">
                          <a:solidFill>
                            <a:srgbClr val="F6F4EF"/>
                          </a:solidFill>
                          <a:effectLst>
                            <a:outerShdw blurRad="25400" dist="12700" dir="5400000" rotWithShape="0">
                              <a:srgbClr val="000000">
                                <a:alpha val="50000"/>
                              </a:srgbClr>
                            </a:outerShdw>
                          </a:effectLst>
                        </a:rPr>
                        <a:t>fswebcam</a:t>
                      </a:r>
                    </a:p>
                  </a:txBody>
                  <a:tcPr marL="33944" marR="33944" marT="33944" marB="33944"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10000"/>
                  </a:ext>
                </a:extLst>
              </a:tr>
              <a:tr h="1245191">
                <a:tc>
                  <a:txBody>
                    <a:bodyPr/>
                    <a:lstStyle/>
                    <a:p>
                      <a:pPr defTabSz="457200">
                        <a:defRPr sz="1800">
                          <a:solidFill>
                            <a:srgbClr val="000000"/>
                          </a:solidFill>
                        </a:defRPr>
                      </a:pPr>
                      <a:r>
                        <a:rPr sz="2000">
                          <a:solidFill>
                            <a:srgbClr val="6D6A67"/>
                          </a:solidFill>
                          <a:effectLst>
                            <a:outerShdw blurRad="25400" dist="12700" dir="5280000" rotWithShape="0">
                              <a:srgbClr val="FFFFFF"/>
                            </a:outerShdw>
                          </a:effectLst>
                        </a:rPr>
                        <a:t>Raspberry Pi</a:t>
                      </a:r>
                    </a:p>
                  </a:txBody>
                  <a:tcPr marL="33944" marR="33944" marT="33944" marB="33944" anchor="ctr" horzOverflow="overflow"/>
                </a:tc>
                <a:tc>
                  <a:txBody>
                    <a:bodyPr/>
                    <a:lstStyle/>
                    <a:p>
                      <a:pPr defTabSz="457200">
                        <a:defRPr sz="1800">
                          <a:solidFill>
                            <a:srgbClr val="000000"/>
                          </a:solidFill>
                        </a:defRPr>
                      </a:pPr>
                      <a:r>
                        <a:rPr sz="2000">
                          <a:solidFill>
                            <a:srgbClr val="6D6A67"/>
                          </a:solidFill>
                          <a:effectLst>
                            <a:outerShdw blurRad="25400" dist="12700" dir="5280000" rotWithShape="0">
                              <a:srgbClr val="FFFFFF"/>
                            </a:outerShdw>
                          </a:effectLst>
                        </a:rPr>
                        <a:t>1246ms</a:t>
                      </a:r>
                    </a:p>
                  </a:txBody>
                  <a:tcPr marL="33944" marR="33944" marT="33944" marB="33944" anchor="ctr" horzOverflow="overflow"/>
                </a:tc>
                <a:tc>
                  <a:txBody>
                    <a:bodyPr/>
                    <a:lstStyle/>
                    <a:p>
                      <a:pPr defTabSz="457200">
                        <a:defRPr sz="1800">
                          <a:solidFill>
                            <a:srgbClr val="000000"/>
                          </a:solidFill>
                        </a:defRPr>
                      </a:pPr>
                      <a:r>
                        <a:rPr sz="2000">
                          <a:solidFill>
                            <a:srgbClr val="6D6A67"/>
                          </a:solidFill>
                          <a:effectLst>
                            <a:outerShdw blurRad="25400" dist="12700" dir="5280000" rotWithShape="0">
                              <a:srgbClr val="FFFFFF"/>
                            </a:outerShdw>
                          </a:effectLst>
                        </a:rPr>
                        <a:t>1278ms</a:t>
                      </a:r>
                    </a:p>
                  </a:txBody>
                  <a:tcPr marL="33944" marR="33944" marT="33944" marB="33944" anchor="ctr" horzOverflow="overflow"/>
                </a:tc>
                <a:extLst>
                  <a:ext uri="{0D108BD9-81ED-4DB2-BD59-A6C34878D82A}">
                    <a16:rowId xmlns:a16="http://schemas.microsoft.com/office/drawing/2014/main" val="10001"/>
                  </a:ext>
                </a:extLst>
              </a:tr>
              <a:tr h="1245191">
                <a:tc>
                  <a:txBody>
                    <a:bodyPr/>
                    <a:lstStyle/>
                    <a:p>
                      <a:pPr defTabSz="457200">
                        <a:defRPr sz="1800">
                          <a:solidFill>
                            <a:srgbClr val="000000"/>
                          </a:solidFill>
                        </a:defRPr>
                      </a:pPr>
                      <a:r>
                        <a:rPr sz="2000">
                          <a:solidFill>
                            <a:srgbClr val="6D6A67"/>
                          </a:solidFill>
                          <a:effectLst>
                            <a:outerShdw blurRad="25400" dist="12700" dir="5280000" rotWithShape="0">
                              <a:srgbClr val="FFFFFF"/>
                            </a:outerShdw>
                          </a:effectLst>
                        </a:rPr>
                        <a:t>MacBook</a:t>
                      </a:r>
                    </a:p>
                  </a:txBody>
                  <a:tcPr marL="33944" marR="33944" marT="33944" marB="33944" anchor="ctr" horzOverflow="overflow"/>
                </a:tc>
                <a:tc>
                  <a:txBody>
                    <a:bodyPr/>
                    <a:lstStyle/>
                    <a:p>
                      <a:pPr defTabSz="457200">
                        <a:defRPr sz="1800">
                          <a:solidFill>
                            <a:srgbClr val="000000"/>
                          </a:solidFill>
                        </a:defRPr>
                      </a:pPr>
                      <a:r>
                        <a:rPr sz="2000">
                          <a:solidFill>
                            <a:srgbClr val="6D6A67"/>
                          </a:solidFill>
                          <a:effectLst>
                            <a:outerShdw blurRad="25400" dist="12700" dir="5280000" rotWithShape="0">
                              <a:srgbClr val="FFFFFF"/>
                            </a:outerShdw>
                          </a:effectLst>
                        </a:rPr>
                        <a:t>1038ms</a:t>
                      </a:r>
                    </a:p>
                  </a:txBody>
                  <a:tcPr marL="33944" marR="33944" marT="33944" marB="33944" anchor="ctr" horzOverflow="overflow"/>
                </a:tc>
                <a:tc>
                  <a:txBody>
                    <a:bodyPr/>
                    <a:lstStyle/>
                    <a:p>
                      <a:pPr defTabSz="457200">
                        <a:defRPr sz="1800">
                          <a:solidFill>
                            <a:srgbClr val="000000"/>
                          </a:solidFill>
                        </a:defRPr>
                      </a:pPr>
                      <a:r>
                        <a:rPr sz="2000" dirty="0">
                          <a:solidFill>
                            <a:srgbClr val="6D6A67"/>
                          </a:solidFill>
                          <a:effectLst>
                            <a:outerShdw blurRad="25400" dist="12700" dir="5280000" rotWithShape="0">
                              <a:srgbClr val="FFFFFF"/>
                            </a:outerShdw>
                          </a:effectLst>
                        </a:rPr>
                        <a:t>986ms</a:t>
                      </a:r>
                    </a:p>
                  </a:txBody>
                  <a:tcPr marL="33944" marR="33944" marT="33944" marB="33944" anchor="ctr" horzOverflow="overflow"/>
                </a:tc>
                <a:extLst>
                  <a:ext uri="{0D108BD9-81ED-4DB2-BD59-A6C34878D82A}">
                    <a16:rowId xmlns:a16="http://schemas.microsoft.com/office/drawing/2014/main" val="10002"/>
                  </a:ext>
                </a:extLst>
              </a:tr>
            </a:tbl>
          </a:graphicData>
        </a:graphic>
      </p:graphicFrame>
      <p:sp>
        <p:nvSpPr>
          <p:cNvPr id="269" name="Shape 269"/>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a:spLocks noGrp="1"/>
          </p:cNvSpPr>
          <p:nvPr>
            <p:ph type="title"/>
          </p:nvPr>
        </p:nvSpPr>
        <p:spPr>
          <a:prstGeom prst="rect">
            <a:avLst/>
          </a:prstGeom>
        </p:spPr>
        <p:txBody>
          <a:bodyPr/>
          <a:lstStyle>
            <a:lvl1pPr defTabSz="560831">
              <a:defRPr sz="6144" spc="-122"/>
            </a:lvl1pPr>
          </a:lstStyle>
          <a:p>
            <a:r>
              <a:t>Recepción y reproducción de Audio</a:t>
            </a:r>
          </a:p>
        </p:txBody>
      </p:sp>
      <p:graphicFrame>
        <p:nvGraphicFramePr>
          <p:cNvPr id="274" name="Table 274"/>
          <p:cNvGraphicFramePr/>
          <p:nvPr>
            <p:extLst>
              <p:ext uri="{D42A27DB-BD31-4B8C-83A1-F6EECF244321}">
                <p14:modId xmlns:p14="http://schemas.microsoft.com/office/powerpoint/2010/main" val="3459527677"/>
              </p:ext>
            </p:extLst>
          </p:nvPr>
        </p:nvGraphicFramePr>
        <p:xfrm>
          <a:off x="875092" y="2326659"/>
          <a:ext cx="11254616" cy="5552457"/>
        </p:xfrm>
        <a:graphic>
          <a:graphicData uri="http://schemas.openxmlformats.org/drawingml/2006/table">
            <a:tbl>
              <a:tblPr firstRow="1">
                <a:tableStyleId>{4C3C2611-4C71-4FC5-86AE-919BDF0F9419}</a:tableStyleId>
              </a:tblPr>
              <a:tblGrid>
                <a:gridCol w="2813654">
                  <a:extLst>
                    <a:ext uri="{9D8B030D-6E8A-4147-A177-3AD203B41FA5}">
                      <a16:colId xmlns:a16="http://schemas.microsoft.com/office/drawing/2014/main" val="20000"/>
                    </a:ext>
                  </a:extLst>
                </a:gridCol>
                <a:gridCol w="2813654">
                  <a:extLst>
                    <a:ext uri="{9D8B030D-6E8A-4147-A177-3AD203B41FA5}">
                      <a16:colId xmlns:a16="http://schemas.microsoft.com/office/drawing/2014/main" val="20001"/>
                    </a:ext>
                  </a:extLst>
                </a:gridCol>
                <a:gridCol w="2813654">
                  <a:extLst>
                    <a:ext uri="{9D8B030D-6E8A-4147-A177-3AD203B41FA5}">
                      <a16:colId xmlns:a16="http://schemas.microsoft.com/office/drawing/2014/main" val="20002"/>
                    </a:ext>
                  </a:extLst>
                </a:gridCol>
                <a:gridCol w="2813654">
                  <a:extLst>
                    <a:ext uri="{9D8B030D-6E8A-4147-A177-3AD203B41FA5}">
                      <a16:colId xmlns:a16="http://schemas.microsoft.com/office/drawing/2014/main" val="20003"/>
                    </a:ext>
                  </a:extLst>
                </a:gridCol>
              </a:tblGrid>
              <a:tr h="1850819">
                <a:tc>
                  <a:txBody>
                    <a:bodyPr/>
                    <a:lstStyle/>
                    <a:p>
                      <a:pPr defTabSz="914400">
                        <a:tabLst>
                          <a:tab pos="914400" algn="l"/>
                        </a:tabLst>
                        <a:defRPr sz="1800">
                          <a:solidFill>
                            <a:srgbClr val="000000"/>
                          </a:solidFill>
                        </a:defRPr>
                      </a:pPr>
                      <a:r>
                        <a:rPr sz="3000" dirty="0" err="1">
                          <a:solidFill>
                            <a:srgbClr val="F6F4EF"/>
                          </a:solidFill>
                          <a:effectLst>
                            <a:outerShdw blurRad="25400" dist="12700" dir="5400000" rotWithShape="0">
                              <a:srgbClr val="000000">
                                <a:alpha val="50000"/>
                              </a:srgbClr>
                            </a:outerShdw>
                          </a:effectLst>
                        </a:rPr>
                        <a:t>Dispositivo</a:t>
                      </a:r>
                      <a:endParaRPr sz="3000" dirty="0">
                        <a:solidFill>
                          <a:srgbClr val="F6F4EF"/>
                        </a:solidFill>
                        <a:effectLst>
                          <a:outerShdw blurRad="25400" dist="12700" dir="5400000" rotWithShape="0">
                            <a:srgbClr val="000000">
                              <a:alpha val="50000"/>
                            </a:srgbClr>
                          </a:outerShdw>
                        </a:effectLst>
                      </a:endParaRPr>
                    </a:p>
                  </a:txBody>
                  <a:tcPr marL="50800" marR="50800" marT="50800" marB="50800" anchor="ctr" horzOverflow="overflow">
                    <a:lnL w="12700">
                      <a:solidFill>
                        <a:srgbClr val="7695B6"/>
                      </a:solidFill>
                      <a:miter lim="400000"/>
                    </a:lnL>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blurRad="25400" dist="12700" dir="5400000" rotWithShape="0">
                              <a:srgbClr val="000000">
                                <a:alpha val="50000"/>
                              </a:srgbClr>
                            </a:outerShdw>
                          </a:effectLst>
                        </a:rPr>
                        <a:t>Descarga</a:t>
                      </a:r>
                    </a:p>
                  </a:txBody>
                  <a:tcPr marL="50800" marR="50800" marT="50800" marB="50800" anchor="ctr" horzOverflow="overflow">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blurRad="25400" dist="12700" dir="5400000" rotWithShape="0">
                              <a:srgbClr val="000000">
                                <a:alpha val="50000"/>
                              </a:srgbClr>
                            </a:outerShdw>
                          </a:effectLst>
                        </a:rPr>
                        <a:t>Decode</a:t>
                      </a:r>
                    </a:p>
                  </a:txBody>
                  <a:tcPr marL="50800" marR="50800" marT="50800" marB="50800" anchor="ctr" horzOverflow="overflow">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blurRad="25400" dist="12700" dir="5400000" rotWithShape="0">
                              <a:srgbClr val="000000">
                                <a:alpha val="50000"/>
                              </a:srgbClr>
                            </a:outerShdw>
                          </a:effectLst>
                        </a:rPr>
                        <a:t>Total</a:t>
                      </a:r>
                    </a:p>
                  </a:txBody>
                  <a:tcPr marL="50800" marR="50800" marT="50800" marB="50800"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10000"/>
                  </a:ext>
                </a:extLst>
              </a:tr>
              <a:tr h="1850819">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Raspberry Pi</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609ms</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109ms</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718ms</a:t>
                      </a:r>
                    </a:p>
                  </a:txBody>
                  <a:tcPr marL="50800" marR="50800" marT="50800" marB="50800" anchor="ctr" horzOverflow="overflow"/>
                </a:tc>
                <a:extLst>
                  <a:ext uri="{0D108BD9-81ED-4DB2-BD59-A6C34878D82A}">
                    <a16:rowId xmlns:a16="http://schemas.microsoft.com/office/drawing/2014/main" val="10001"/>
                  </a:ext>
                </a:extLst>
              </a:tr>
              <a:tr h="1850819">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MacBook</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524ms</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11ms</a:t>
                      </a:r>
                    </a:p>
                  </a:txBody>
                  <a:tcPr marL="50800" marR="50800" marT="50800" marB="50800" anchor="ctr" horzOverflow="overflow"/>
                </a:tc>
                <a:tc>
                  <a:txBody>
                    <a:bodyPr/>
                    <a:lstStyle/>
                    <a:p>
                      <a:pPr defTabSz="457200">
                        <a:defRPr sz="1800">
                          <a:solidFill>
                            <a:srgbClr val="000000"/>
                          </a:solidFill>
                        </a:defRPr>
                      </a:pPr>
                      <a:r>
                        <a:rPr sz="3000" dirty="0">
                          <a:solidFill>
                            <a:srgbClr val="6D6A67"/>
                          </a:solidFill>
                          <a:effectLst>
                            <a:outerShdw blurRad="25400" dist="12700" dir="5280000" rotWithShape="0">
                              <a:srgbClr val="FFFFFF"/>
                            </a:outerShdw>
                          </a:effectLst>
                        </a:rPr>
                        <a:t>535ms</a:t>
                      </a:r>
                    </a:p>
                  </a:txBody>
                  <a:tcPr marL="50800" marR="50800" marT="50800" marB="50800" anchor="ctr" horzOverflow="overflow"/>
                </a:tc>
                <a:extLst>
                  <a:ext uri="{0D108BD9-81ED-4DB2-BD59-A6C34878D82A}">
                    <a16:rowId xmlns:a16="http://schemas.microsoft.com/office/drawing/2014/main" val="10002"/>
                  </a:ext>
                </a:extLst>
              </a:tr>
            </a:tbl>
          </a:graphicData>
        </a:graphic>
      </p:graphicFrame>
      <p:sp>
        <p:nvSpPr>
          <p:cNvPr id="275" name="Shape 275"/>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18</a:t>
            </a:fld>
            <a:endParaRPr/>
          </a:p>
        </p:txBody>
      </p:sp>
      <p:sp>
        <p:nvSpPr>
          <p:cNvPr id="5" name="Shape 290"/>
          <p:cNvSpPr/>
          <p:nvPr/>
        </p:nvSpPr>
        <p:spPr>
          <a:xfrm>
            <a:off x="875092" y="8127834"/>
            <a:ext cx="6745123" cy="109236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marL="680720" lvl="1" indent="-340360" algn="l" defTabSz="391414">
              <a:spcBef>
                <a:spcPts val="2800"/>
              </a:spcBef>
              <a:buClr>
                <a:srgbClr val="5C86B9"/>
              </a:buClr>
              <a:buSzPct val="70000"/>
              <a:buFont typeface="Zapf Dingbats"/>
              <a:buChar char="✤"/>
              <a:defRPr sz="3350">
                <a:solidFill>
                  <a:srgbClr val="000000"/>
                </a:solidFill>
              </a:defRPr>
            </a:pPr>
            <a:r>
              <a:rPr lang="es-ES" dirty="0"/>
              <a:t>Duración del audio 2 segundos</a:t>
            </a:r>
            <a:endParaRPr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Shape 279"/>
          <p:cNvSpPr>
            <a:spLocks noGrp="1"/>
          </p:cNvSpPr>
          <p:nvPr>
            <p:ph type="title"/>
          </p:nvPr>
        </p:nvSpPr>
        <p:spPr>
          <a:prstGeom prst="rect">
            <a:avLst/>
          </a:prstGeom>
        </p:spPr>
        <p:txBody>
          <a:bodyPr/>
          <a:lstStyle>
            <a:lvl1pPr defTabSz="432308">
              <a:defRPr sz="4736" spc="-94"/>
            </a:lvl1pPr>
          </a:lstStyle>
          <a:p>
            <a:r>
              <a:t>Petición y tratamiento de datos meteorológicos</a:t>
            </a:r>
          </a:p>
        </p:txBody>
      </p:sp>
      <p:graphicFrame>
        <p:nvGraphicFramePr>
          <p:cNvPr id="280" name="Table 280"/>
          <p:cNvGraphicFramePr/>
          <p:nvPr/>
        </p:nvGraphicFramePr>
        <p:xfrm>
          <a:off x="1695579" y="2649507"/>
          <a:ext cx="9613642" cy="5446788"/>
        </p:xfrm>
        <a:graphic>
          <a:graphicData uri="http://schemas.openxmlformats.org/drawingml/2006/table">
            <a:tbl>
              <a:tblPr firstRow="1">
                <a:tableStyleId>{4C3C2611-4C71-4FC5-86AE-919BDF0F9419}</a:tableStyleId>
              </a:tblPr>
              <a:tblGrid>
                <a:gridCol w="4806821">
                  <a:extLst>
                    <a:ext uri="{9D8B030D-6E8A-4147-A177-3AD203B41FA5}">
                      <a16:colId xmlns:a16="http://schemas.microsoft.com/office/drawing/2014/main" val="20000"/>
                    </a:ext>
                  </a:extLst>
                </a:gridCol>
                <a:gridCol w="4806821">
                  <a:extLst>
                    <a:ext uri="{9D8B030D-6E8A-4147-A177-3AD203B41FA5}">
                      <a16:colId xmlns:a16="http://schemas.microsoft.com/office/drawing/2014/main" val="20001"/>
                    </a:ext>
                  </a:extLst>
                </a:gridCol>
              </a:tblGrid>
              <a:tr h="1815596">
                <a:tc>
                  <a:txBody>
                    <a:bodyPr/>
                    <a:lstStyle/>
                    <a:p>
                      <a:pPr defTabSz="914400">
                        <a:tabLst>
                          <a:tab pos="914400" algn="l"/>
                        </a:tabLst>
                        <a:defRPr sz="1800">
                          <a:solidFill>
                            <a:srgbClr val="000000"/>
                          </a:solidFill>
                        </a:defRPr>
                      </a:pPr>
                      <a:r>
                        <a:rPr sz="3000" dirty="0" err="1">
                          <a:solidFill>
                            <a:srgbClr val="F6F4EF"/>
                          </a:solidFill>
                          <a:effectLst>
                            <a:outerShdw blurRad="25400" dist="12700" dir="5400000" rotWithShape="0">
                              <a:srgbClr val="000000">
                                <a:alpha val="50000"/>
                              </a:srgbClr>
                            </a:outerShdw>
                          </a:effectLst>
                        </a:rPr>
                        <a:t>Dispositivo</a:t>
                      </a:r>
                      <a:endParaRPr sz="3000" dirty="0">
                        <a:solidFill>
                          <a:srgbClr val="F6F4EF"/>
                        </a:solidFill>
                        <a:effectLst>
                          <a:outerShdw blurRad="25400" dist="12700" dir="5400000" rotWithShape="0">
                            <a:srgbClr val="000000">
                              <a:alpha val="50000"/>
                            </a:srgbClr>
                          </a:outerShdw>
                        </a:effectLst>
                      </a:endParaRPr>
                    </a:p>
                  </a:txBody>
                  <a:tcPr marL="50800" marR="50800" marT="50800" marB="50800" anchor="ctr" horzOverflow="overflow">
                    <a:lnL w="12700">
                      <a:solidFill>
                        <a:srgbClr val="7695B6"/>
                      </a:solidFill>
                      <a:miter lim="400000"/>
                    </a:lnL>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blurRad="25400" dist="12700" dir="5400000" rotWithShape="0">
                              <a:srgbClr val="000000">
                                <a:alpha val="50000"/>
                              </a:srgbClr>
                            </a:outerShdw>
                          </a:effectLst>
                        </a:rPr>
                        <a:t>Tiempo</a:t>
                      </a:r>
                    </a:p>
                  </a:txBody>
                  <a:tcPr marL="50800" marR="50800" marT="50800" marB="50800"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10000"/>
                  </a:ext>
                </a:extLst>
              </a:tr>
              <a:tr h="1815596">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Raspberry Pi</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330 ms</a:t>
                      </a:r>
                    </a:p>
                  </a:txBody>
                  <a:tcPr marL="50800" marR="50800" marT="50800" marB="50800" anchor="ctr" horzOverflow="overflow"/>
                </a:tc>
                <a:extLst>
                  <a:ext uri="{0D108BD9-81ED-4DB2-BD59-A6C34878D82A}">
                    <a16:rowId xmlns:a16="http://schemas.microsoft.com/office/drawing/2014/main" val="10001"/>
                  </a:ext>
                </a:extLst>
              </a:tr>
              <a:tr h="1815596">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MacBook</a:t>
                      </a:r>
                    </a:p>
                  </a:txBody>
                  <a:tcPr marL="50800" marR="50800" marT="50800" marB="50800" anchor="ctr" horzOverflow="overflow"/>
                </a:tc>
                <a:tc>
                  <a:txBody>
                    <a:bodyPr/>
                    <a:lstStyle/>
                    <a:p>
                      <a:pPr defTabSz="457200">
                        <a:defRPr sz="1800">
                          <a:solidFill>
                            <a:srgbClr val="000000"/>
                          </a:solidFill>
                        </a:defRPr>
                      </a:pPr>
                      <a:r>
                        <a:rPr sz="3000" dirty="0">
                          <a:solidFill>
                            <a:srgbClr val="6D6A67"/>
                          </a:solidFill>
                          <a:effectLst>
                            <a:outerShdw blurRad="25400" dist="12700" dir="5280000" rotWithShape="0">
                              <a:srgbClr val="FFFFFF"/>
                            </a:outerShdw>
                          </a:effectLst>
                        </a:rPr>
                        <a:t>280ms</a:t>
                      </a:r>
                    </a:p>
                  </a:txBody>
                  <a:tcPr marL="50800" marR="50800" marT="50800" marB="50800" anchor="ctr" horzOverflow="overflow"/>
                </a:tc>
                <a:extLst>
                  <a:ext uri="{0D108BD9-81ED-4DB2-BD59-A6C34878D82A}">
                    <a16:rowId xmlns:a16="http://schemas.microsoft.com/office/drawing/2014/main" val="10002"/>
                  </a:ext>
                </a:extLst>
              </a:tr>
            </a:tbl>
          </a:graphicData>
        </a:graphic>
      </p:graphicFrame>
      <p:sp>
        <p:nvSpPr>
          <p:cNvPr id="281" name="Shape 281"/>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19</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p:cNvSpPr>
          <p:nvPr>
            <p:ph type="title"/>
          </p:nvPr>
        </p:nvSpPr>
        <p:spPr>
          <a:prstGeom prst="rect">
            <a:avLst/>
          </a:prstGeom>
        </p:spPr>
        <p:txBody>
          <a:bodyPr/>
          <a:lstStyle/>
          <a:p>
            <a:pPr lvl="1"/>
            <a:r>
              <a:t>Índice</a:t>
            </a:r>
          </a:p>
        </p:txBody>
      </p:sp>
      <p:sp>
        <p:nvSpPr>
          <p:cNvPr id="143" name="Shape 143"/>
          <p:cNvSpPr>
            <a:spLocks noGrp="1"/>
          </p:cNvSpPr>
          <p:nvPr>
            <p:ph type="body" idx="1"/>
          </p:nvPr>
        </p:nvSpPr>
        <p:spPr>
          <a:prstGeom prst="rect">
            <a:avLst/>
          </a:prstGeom>
        </p:spPr>
        <p:txBody>
          <a:bodyPr/>
          <a:lstStyle/>
          <a:p>
            <a:pPr marL="457200" indent="-457200" defTabSz="525779">
              <a:spcBef>
                <a:spcPts val="3700"/>
              </a:spcBef>
              <a:defRPr sz="3420"/>
            </a:pPr>
            <a:r>
              <a:t>Introducción y Objetivos </a:t>
            </a:r>
          </a:p>
          <a:p>
            <a:pPr marL="457200" indent="-457200" defTabSz="525779">
              <a:spcBef>
                <a:spcPts val="3700"/>
              </a:spcBef>
              <a:defRPr sz="3420"/>
            </a:pPr>
            <a:r>
              <a:t>Arquitectura del Sistema</a:t>
            </a:r>
          </a:p>
          <a:p>
            <a:pPr marL="457200" indent="-457200" defTabSz="525779">
              <a:spcBef>
                <a:spcPts val="3700"/>
              </a:spcBef>
              <a:defRPr sz="3420"/>
            </a:pPr>
            <a:r>
              <a:t>Desarrollo del Software</a:t>
            </a:r>
          </a:p>
          <a:p>
            <a:pPr marL="457200" indent="-457200" defTabSz="525779">
              <a:spcBef>
                <a:spcPts val="3700"/>
              </a:spcBef>
              <a:defRPr sz="3420"/>
            </a:pPr>
            <a:r>
              <a:t>Pruebas de Rendimiento</a:t>
            </a:r>
          </a:p>
          <a:p>
            <a:pPr marL="457200" indent="-457200" defTabSz="525779">
              <a:spcBef>
                <a:spcPts val="3700"/>
              </a:spcBef>
              <a:defRPr sz="3420"/>
            </a:pPr>
            <a:r>
              <a:t>Costes</a:t>
            </a:r>
          </a:p>
          <a:p>
            <a:pPr marL="457200" indent="-457200" defTabSz="525779">
              <a:spcBef>
                <a:spcPts val="3700"/>
              </a:spcBef>
              <a:defRPr sz="3420"/>
            </a:pPr>
            <a:r>
              <a:t>Futuros Desarrollos</a:t>
            </a:r>
          </a:p>
          <a:p>
            <a:pPr marL="457200" indent="-457200" defTabSz="525779">
              <a:spcBef>
                <a:spcPts val="3700"/>
              </a:spcBef>
              <a:defRPr sz="3420"/>
            </a:pPr>
            <a:r>
              <a:t>Conclusiones</a:t>
            </a:r>
          </a:p>
        </p:txBody>
      </p:sp>
      <p:sp>
        <p:nvSpPr>
          <p:cNvPr id="144" name="Shape 144"/>
          <p:cNvSpPr>
            <a:spLocks noGrp="1"/>
          </p:cNvSpPr>
          <p:nvPr>
            <p:ph type="sldNum" sz="quarter" idx="2"/>
          </p:nvPr>
        </p:nvSpPr>
        <p:spPr>
          <a:xfrm>
            <a:off x="12382499" y="9220200"/>
            <a:ext cx="215901" cy="3556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Shape 285"/>
          <p:cNvSpPr>
            <a:spLocks noGrp="1"/>
          </p:cNvSpPr>
          <p:nvPr>
            <p:ph type="title"/>
          </p:nvPr>
        </p:nvSpPr>
        <p:spPr>
          <a:prstGeom prst="rect">
            <a:avLst/>
          </a:prstGeom>
        </p:spPr>
        <p:txBody>
          <a:bodyPr/>
          <a:lstStyle/>
          <a:p>
            <a:r>
              <a:t>Costes</a:t>
            </a:r>
          </a:p>
        </p:txBody>
      </p:sp>
      <p:graphicFrame>
        <p:nvGraphicFramePr>
          <p:cNvPr id="286" name="Table 286"/>
          <p:cNvGraphicFramePr/>
          <p:nvPr/>
        </p:nvGraphicFramePr>
        <p:xfrm>
          <a:off x="993810" y="2782620"/>
          <a:ext cx="6134100" cy="4504710"/>
        </p:xfrm>
        <a:graphic>
          <a:graphicData uri="http://schemas.openxmlformats.org/drawingml/2006/table">
            <a:tbl>
              <a:tblPr firstRow="1">
                <a:tableStyleId>{4C3C2611-4C71-4FC5-86AE-919BDF0F9419}</a:tableStyleId>
              </a:tblPr>
              <a:tblGrid>
                <a:gridCol w="3067050">
                  <a:extLst>
                    <a:ext uri="{9D8B030D-6E8A-4147-A177-3AD203B41FA5}">
                      <a16:colId xmlns:a16="http://schemas.microsoft.com/office/drawing/2014/main" val="20000"/>
                    </a:ext>
                  </a:extLst>
                </a:gridCol>
                <a:gridCol w="3067050">
                  <a:extLst>
                    <a:ext uri="{9D8B030D-6E8A-4147-A177-3AD203B41FA5}">
                      <a16:colId xmlns:a16="http://schemas.microsoft.com/office/drawing/2014/main" val="20001"/>
                    </a:ext>
                  </a:extLst>
                </a:gridCol>
              </a:tblGrid>
              <a:tr h="750785">
                <a:tc>
                  <a:txBody>
                    <a:bodyPr/>
                    <a:lstStyle/>
                    <a:p>
                      <a:pPr defTabSz="914400">
                        <a:tabLst>
                          <a:tab pos="914400" algn="l"/>
                        </a:tabLst>
                        <a:defRPr sz="1800">
                          <a:solidFill>
                            <a:srgbClr val="000000"/>
                          </a:solidFill>
                        </a:defRPr>
                      </a:pPr>
                      <a:r>
                        <a:rPr sz="3000">
                          <a:solidFill>
                            <a:srgbClr val="F6F4EF"/>
                          </a:solidFill>
                          <a:effectLst>
                            <a:outerShdw blurRad="25400" dist="12700" dir="5400000" rotWithShape="0">
                              <a:srgbClr val="000000">
                                <a:alpha val="50000"/>
                              </a:srgbClr>
                            </a:outerShdw>
                          </a:effectLst>
                        </a:rPr>
                        <a:t>Dispositivo</a:t>
                      </a:r>
                    </a:p>
                  </a:txBody>
                  <a:tcPr marL="50800" marR="50800" marT="50800" marB="50800" anchor="ctr" horzOverflow="overflow">
                    <a:lnL w="12700">
                      <a:solidFill>
                        <a:srgbClr val="7695B6"/>
                      </a:solidFill>
                      <a:miter lim="400000"/>
                    </a:lnL>
                    <a:blipFill rotWithShape="1">
                      <a:blip r:embed="rId3"/>
                      <a:srcRect/>
                      <a:tile tx="0" ty="0" sx="100000" sy="100000" flip="none" algn="tl"/>
                    </a:blipFill>
                  </a:tcPr>
                </a:tc>
                <a:tc>
                  <a:txBody>
                    <a:bodyPr/>
                    <a:lstStyle/>
                    <a:p>
                      <a:pPr defTabSz="914400">
                        <a:tabLst>
                          <a:tab pos="914400" algn="l"/>
                        </a:tabLst>
                        <a:defRPr sz="1800">
                          <a:solidFill>
                            <a:srgbClr val="000000"/>
                          </a:solidFill>
                        </a:defRPr>
                      </a:pPr>
                      <a:r>
                        <a:rPr sz="3000">
                          <a:solidFill>
                            <a:srgbClr val="F6F4EF"/>
                          </a:solidFill>
                          <a:effectLst>
                            <a:outerShdw blurRad="25400" dist="12700" dir="5400000" rotWithShape="0">
                              <a:srgbClr val="000000">
                                <a:alpha val="50000"/>
                              </a:srgbClr>
                            </a:outerShdw>
                          </a:effectLst>
                        </a:rPr>
                        <a:t>Precio</a:t>
                      </a:r>
                    </a:p>
                  </a:txBody>
                  <a:tcPr marL="50800" marR="50800" marT="50800" marB="50800" anchor="ctr" horzOverflow="overflow">
                    <a:lnR w="12700">
                      <a:solidFill>
                        <a:srgbClr val="7695B6"/>
                      </a:solidFill>
                      <a:miter lim="400000"/>
                    </a:lnR>
                    <a:blipFill rotWithShape="1">
                      <a:blip r:embed="rId3"/>
                      <a:srcRect/>
                      <a:tile tx="0" ty="0" sx="100000" sy="100000" flip="none" algn="tl"/>
                    </a:blipFill>
                  </a:tcPr>
                </a:tc>
                <a:extLst>
                  <a:ext uri="{0D108BD9-81ED-4DB2-BD59-A6C34878D82A}">
                    <a16:rowId xmlns:a16="http://schemas.microsoft.com/office/drawing/2014/main" val="10000"/>
                  </a:ext>
                </a:extLst>
              </a:tr>
              <a:tr h="750785">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Raspberry Pi</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60 €</a:t>
                      </a:r>
                    </a:p>
                  </a:txBody>
                  <a:tcPr marL="50800" marR="50800" marT="50800" marB="50800" anchor="ctr" horzOverflow="overflow"/>
                </a:tc>
                <a:extLst>
                  <a:ext uri="{0D108BD9-81ED-4DB2-BD59-A6C34878D82A}">
                    <a16:rowId xmlns:a16="http://schemas.microsoft.com/office/drawing/2014/main" val="10001"/>
                  </a:ext>
                </a:extLst>
              </a:tr>
              <a:tr h="750785">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Sensor Alarma</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10 €</a:t>
                      </a:r>
                    </a:p>
                  </a:txBody>
                  <a:tcPr marL="50800" marR="50800" marT="50800" marB="50800" anchor="ctr" horzOverflow="overflow"/>
                </a:tc>
                <a:extLst>
                  <a:ext uri="{0D108BD9-81ED-4DB2-BD59-A6C34878D82A}">
                    <a16:rowId xmlns:a16="http://schemas.microsoft.com/office/drawing/2014/main" val="10002"/>
                  </a:ext>
                </a:extLst>
              </a:tr>
              <a:tr h="750785">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Cámara</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15 €</a:t>
                      </a:r>
                    </a:p>
                  </a:txBody>
                  <a:tcPr marL="50800" marR="50800" marT="50800" marB="50800" anchor="ctr" horzOverflow="overflow"/>
                </a:tc>
                <a:extLst>
                  <a:ext uri="{0D108BD9-81ED-4DB2-BD59-A6C34878D82A}">
                    <a16:rowId xmlns:a16="http://schemas.microsoft.com/office/drawing/2014/main" val="10003"/>
                  </a:ext>
                </a:extLst>
              </a:tr>
              <a:tr h="750785">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Altavoz</a:t>
                      </a:r>
                    </a:p>
                  </a:txBody>
                  <a:tcPr marL="50800" marR="50800" marT="50800" marB="50800" anchor="ctr" horzOverflow="overflow"/>
                </a:tc>
                <a:tc>
                  <a:txBody>
                    <a:bodyPr/>
                    <a:lstStyle/>
                    <a:p>
                      <a:pPr defTabSz="457200">
                        <a:defRPr sz="1800">
                          <a:solidFill>
                            <a:srgbClr val="000000"/>
                          </a:solidFill>
                        </a:defRPr>
                      </a:pPr>
                      <a:r>
                        <a:rPr sz="3000">
                          <a:solidFill>
                            <a:srgbClr val="6D6A67"/>
                          </a:solidFill>
                          <a:effectLst>
                            <a:outerShdw blurRad="25400" dist="12700" dir="5280000" rotWithShape="0">
                              <a:srgbClr val="FFFFFF"/>
                            </a:outerShdw>
                          </a:effectLst>
                        </a:rPr>
                        <a:t>10 €</a:t>
                      </a:r>
                    </a:p>
                  </a:txBody>
                  <a:tcPr marL="50800" marR="50800" marT="50800" marB="50800" anchor="ctr" horzOverflow="overflow"/>
                </a:tc>
                <a:extLst>
                  <a:ext uri="{0D108BD9-81ED-4DB2-BD59-A6C34878D82A}">
                    <a16:rowId xmlns:a16="http://schemas.microsoft.com/office/drawing/2014/main" val="10004"/>
                  </a:ext>
                </a:extLst>
              </a:tr>
              <a:tr h="750785">
                <a:tc>
                  <a:txBody>
                    <a:bodyPr/>
                    <a:lstStyle/>
                    <a:p>
                      <a:pPr defTabSz="457200">
                        <a:defRPr sz="1800">
                          <a:solidFill>
                            <a:srgbClr val="000000"/>
                          </a:solidFill>
                        </a:defRPr>
                      </a:pPr>
                      <a:r>
                        <a:rPr sz="3000" b="1">
                          <a:solidFill>
                            <a:srgbClr val="6D6A67"/>
                          </a:solidFill>
                          <a:effectLst>
                            <a:outerShdw blurRad="25400" dist="12700" dir="5280000" rotWithShape="0">
                              <a:srgbClr val="FFFFFF"/>
                            </a:outerShdw>
                          </a:effectLst>
                        </a:rPr>
                        <a:t>Total</a:t>
                      </a:r>
                    </a:p>
                  </a:txBody>
                  <a:tcPr marL="50800" marR="50800" marT="50800" marB="50800" anchor="ctr" horzOverflow="overflow"/>
                </a:tc>
                <a:tc>
                  <a:txBody>
                    <a:bodyPr/>
                    <a:lstStyle/>
                    <a:p>
                      <a:pPr defTabSz="457200">
                        <a:defRPr sz="1800">
                          <a:solidFill>
                            <a:srgbClr val="000000"/>
                          </a:solidFill>
                        </a:defRPr>
                      </a:pPr>
                      <a:r>
                        <a:rPr sz="3000" b="1">
                          <a:solidFill>
                            <a:srgbClr val="6D6A67"/>
                          </a:solidFill>
                          <a:effectLst>
                            <a:outerShdw blurRad="25400" dist="12700" dir="5280000" rotWithShape="0">
                              <a:srgbClr val="FFFFFF"/>
                            </a:outerShdw>
                          </a:effectLst>
                        </a:rPr>
                        <a:t>95 €</a:t>
                      </a:r>
                    </a:p>
                  </a:txBody>
                  <a:tcPr marL="50800" marR="50800" marT="50800" marB="50800" anchor="ctr" horzOverflow="overflow"/>
                </a:tc>
                <a:extLst>
                  <a:ext uri="{0D108BD9-81ED-4DB2-BD59-A6C34878D82A}">
                    <a16:rowId xmlns:a16="http://schemas.microsoft.com/office/drawing/2014/main" val="10005"/>
                  </a:ext>
                </a:extLst>
              </a:tr>
            </a:tbl>
          </a:graphicData>
        </a:graphic>
      </p:graphicFrame>
      <p:sp>
        <p:nvSpPr>
          <p:cNvPr id="287" name="Shape 287"/>
          <p:cNvSpPr>
            <a:spLocks noGrp="1"/>
          </p:cNvSpPr>
          <p:nvPr>
            <p:ph type="body" sz="quarter" idx="1"/>
          </p:nvPr>
        </p:nvSpPr>
        <p:spPr>
          <a:xfrm>
            <a:off x="7596450" y="3162365"/>
            <a:ext cx="5314562" cy="3479670"/>
          </a:xfrm>
          <a:prstGeom prst="rect">
            <a:avLst/>
          </a:prstGeom>
        </p:spPr>
        <p:txBody>
          <a:bodyPr/>
          <a:lstStyle/>
          <a:p>
            <a:pPr marL="375920" indent="-375920" defTabSz="432308">
              <a:spcBef>
                <a:spcPts val="3100"/>
              </a:spcBef>
              <a:defRPr sz="3330"/>
            </a:pPr>
            <a:r>
              <a:t>Costes de desarrollo:</a:t>
            </a:r>
          </a:p>
          <a:p>
            <a:pPr marL="751840" lvl="1" indent="-375920" defTabSz="432308">
              <a:spcBef>
                <a:spcPts val="3100"/>
              </a:spcBef>
              <a:defRPr sz="3330"/>
            </a:pPr>
            <a:r>
              <a:t>300h</a:t>
            </a:r>
          </a:p>
          <a:p>
            <a:pPr marL="751840" lvl="1" indent="-375920" defTabSz="432308">
              <a:spcBef>
                <a:spcPts val="3100"/>
              </a:spcBef>
              <a:defRPr sz="3330"/>
            </a:pPr>
            <a:r>
              <a:t>30€/h</a:t>
            </a:r>
          </a:p>
          <a:p>
            <a:pPr marL="751840" lvl="1" indent="-375920" defTabSz="432308">
              <a:spcBef>
                <a:spcPts val="3100"/>
              </a:spcBef>
              <a:defRPr sz="3330"/>
            </a:pPr>
            <a:r>
              <a:t>Total = 9000€</a:t>
            </a:r>
          </a:p>
        </p:txBody>
      </p:sp>
      <p:sp>
        <p:nvSpPr>
          <p:cNvPr id="288" name="Shape 288"/>
          <p:cNvSpPr>
            <a:spLocks noGrp="1"/>
          </p:cNvSpPr>
          <p:nvPr>
            <p:ph type="sldNum" sz="quarter" idx="2"/>
          </p:nvPr>
        </p:nvSpPr>
        <p:spPr>
          <a:xfrm>
            <a:off x="12331700" y="8267700"/>
            <a:ext cx="317500" cy="3556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20</a:t>
            </a:fld>
            <a:endParaRPr/>
          </a:p>
        </p:txBody>
      </p:sp>
      <p:sp>
        <p:nvSpPr>
          <p:cNvPr id="289" name="Shape 289"/>
          <p:cNvSpPr/>
          <p:nvPr/>
        </p:nvSpPr>
        <p:spPr>
          <a:xfrm>
            <a:off x="2485384" y="1937434"/>
            <a:ext cx="3150952"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Costes materiales</a:t>
            </a:r>
          </a:p>
        </p:txBody>
      </p:sp>
      <p:sp>
        <p:nvSpPr>
          <p:cNvPr id="290" name="Shape 290"/>
          <p:cNvSpPr/>
          <p:nvPr/>
        </p:nvSpPr>
        <p:spPr>
          <a:xfrm>
            <a:off x="2123306" y="7721517"/>
            <a:ext cx="8758188" cy="109236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marL="680720" lvl="1" indent="-340360" algn="l" defTabSz="391414">
              <a:spcBef>
                <a:spcPts val="2800"/>
              </a:spcBef>
              <a:buClr>
                <a:srgbClr val="5C86B9"/>
              </a:buClr>
              <a:buSzPct val="70000"/>
              <a:buFont typeface="Zapf Dingbats"/>
              <a:buChar char="✤"/>
              <a:defRPr sz="3350">
                <a:solidFill>
                  <a:srgbClr val="000000"/>
                </a:solidFill>
              </a:defRPr>
            </a:pPr>
            <a:r>
              <a:rPr dirty="0"/>
              <a:t>El </a:t>
            </a:r>
            <a:r>
              <a:rPr dirty="0" err="1"/>
              <a:t>precio</a:t>
            </a:r>
            <a:r>
              <a:rPr dirty="0"/>
              <a:t> para 100 </a:t>
            </a:r>
            <a:r>
              <a:rPr dirty="0" err="1"/>
              <a:t>unidades</a:t>
            </a:r>
            <a:r>
              <a:rPr dirty="0"/>
              <a:t> </a:t>
            </a:r>
            <a:r>
              <a:rPr dirty="0" err="1"/>
              <a:t>sería</a:t>
            </a:r>
            <a:r>
              <a:rPr dirty="0"/>
              <a:t> de 185€</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Shape 294"/>
          <p:cNvSpPr>
            <a:spLocks noGrp="1"/>
          </p:cNvSpPr>
          <p:nvPr>
            <p:ph type="title"/>
          </p:nvPr>
        </p:nvSpPr>
        <p:spPr>
          <a:prstGeom prst="rect">
            <a:avLst/>
          </a:prstGeom>
        </p:spPr>
        <p:txBody>
          <a:bodyPr/>
          <a:lstStyle/>
          <a:p>
            <a:r>
              <a:t>Futuros Desarrollos</a:t>
            </a:r>
          </a:p>
        </p:txBody>
      </p:sp>
      <p:sp>
        <p:nvSpPr>
          <p:cNvPr id="295" name="Shape 295"/>
          <p:cNvSpPr>
            <a:spLocks noGrp="1"/>
          </p:cNvSpPr>
          <p:nvPr>
            <p:ph type="body" idx="1"/>
          </p:nvPr>
        </p:nvSpPr>
        <p:spPr>
          <a:prstGeom prst="rect">
            <a:avLst/>
          </a:prstGeom>
        </p:spPr>
        <p:txBody>
          <a:bodyPr/>
          <a:lstStyle/>
          <a:p>
            <a:pPr marL="441959" indent="-441959" defTabSz="508254">
              <a:spcBef>
                <a:spcPts val="3600"/>
              </a:spcBef>
              <a:defRPr sz="3306"/>
            </a:pPr>
            <a:r>
              <a:t>Investigar otros método de detección de presencia.</a:t>
            </a:r>
          </a:p>
          <a:p>
            <a:pPr marL="441959" indent="-441959" defTabSz="508254">
              <a:spcBef>
                <a:spcPts val="3600"/>
              </a:spcBef>
              <a:defRPr sz="3306"/>
            </a:pPr>
            <a:r>
              <a:t>Realizar pruebas de rendimiento con diferentes cámaras, para mejorar la velocidad de captura</a:t>
            </a:r>
          </a:p>
          <a:p>
            <a:pPr marL="441959" indent="-441959" defTabSz="508254">
              <a:spcBef>
                <a:spcPts val="3600"/>
              </a:spcBef>
              <a:defRPr sz="3306"/>
            </a:pPr>
            <a:r>
              <a:t>Desarrollar un algoritmo que detecte los elementos conectados al sistema.</a:t>
            </a:r>
          </a:p>
          <a:p>
            <a:pPr marL="441959" indent="-441959" defTabSz="508254">
              <a:spcBef>
                <a:spcPts val="3600"/>
              </a:spcBef>
              <a:defRPr sz="3306"/>
            </a:pPr>
            <a:r>
              <a:t>Desarrollar un sistema de visión artificial para detectar situaciones anómalas.</a:t>
            </a:r>
          </a:p>
          <a:p>
            <a:pPr marL="441959" indent="-441959" defTabSz="508254">
              <a:spcBef>
                <a:spcPts val="3600"/>
              </a:spcBef>
              <a:defRPr sz="3306"/>
            </a:pPr>
            <a:r>
              <a:t>Realizar pruebas de rendimiento con diferentes lenguajes de programación</a:t>
            </a:r>
          </a:p>
        </p:txBody>
      </p:sp>
      <p:sp>
        <p:nvSpPr>
          <p:cNvPr id="296" name="Shape 296"/>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21</a:t>
            </a:fld>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hape 300"/>
          <p:cNvSpPr>
            <a:spLocks noGrp="1"/>
          </p:cNvSpPr>
          <p:nvPr>
            <p:ph type="title"/>
          </p:nvPr>
        </p:nvSpPr>
        <p:spPr>
          <a:prstGeom prst="rect">
            <a:avLst/>
          </a:prstGeom>
        </p:spPr>
        <p:txBody>
          <a:bodyPr/>
          <a:lstStyle/>
          <a:p>
            <a:r>
              <a:t>Conclusiones</a:t>
            </a:r>
          </a:p>
        </p:txBody>
      </p:sp>
      <p:sp>
        <p:nvSpPr>
          <p:cNvPr id="301" name="Shape 301"/>
          <p:cNvSpPr>
            <a:spLocks noGrp="1"/>
          </p:cNvSpPr>
          <p:nvPr>
            <p:ph type="body" idx="1"/>
          </p:nvPr>
        </p:nvSpPr>
        <p:spPr>
          <a:prstGeom prst="rect">
            <a:avLst/>
          </a:prstGeom>
        </p:spPr>
        <p:txBody>
          <a:bodyPr/>
          <a:lstStyle/>
          <a:p>
            <a:r>
              <a:t>La Raspberry Pi cumple con nuestras expectativas</a:t>
            </a:r>
          </a:p>
          <a:p>
            <a:r>
              <a:t>NodeJS nos ofrece multitud de facilidades a través de sus módulos.</a:t>
            </a:r>
          </a:p>
          <a:p>
            <a:r>
              <a:t>Se ha podido desarrollar un control de presencia transparente para el usuario y funcional.</a:t>
            </a:r>
          </a:p>
          <a:p>
            <a:r>
              <a:t>El control de la aplicación se lleva a cabo mediante la aplicación de mensajería Telegram.</a:t>
            </a:r>
          </a:p>
        </p:txBody>
      </p:sp>
      <p:sp>
        <p:nvSpPr>
          <p:cNvPr id="302" name="Shape 302"/>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ES" dirty="0"/>
              <a:t>FIN</a:t>
            </a:r>
          </a:p>
        </p:txBody>
      </p:sp>
      <p:sp>
        <p:nvSpPr>
          <p:cNvPr id="4" name="Marcador de texto 3"/>
          <p:cNvSpPr>
            <a:spLocks noGrp="1"/>
          </p:cNvSpPr>
          <p:nvPr>
            <p:ph type="body" sz="half" idx="1"/>
          </p:nvPr>
        </p:nvSpPr>
        <p:spPr>
          <a:xfrm>
            <a:off x="725251" y="3321050"/>
            <a:ext cx="5816600" cy="2871551"/>
          </a:xfrm>
        </p:spPr>
        <p:txBody>
          <a:bodyPr/>
          <a:lstStyle/>
          <a:p>
            <a:r>
              <a:rPr lang="es-ES" dirty="0"/>
              <a:t>Gracias por su atención.</a:t>
            </a:r>
          </a:p>
          <a:p>
            <a:pPr lvl="1"/>
            <a:r>
              <a:rPr lang="es-ES" dirty="0"/>
              <a:t>Demostración</a:t>
            </a: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1851" y="3880525"/>
            <a:ext cx="4978400" cy="4978400"/>
          </a:xfrm>
          <a:prstGeom prst="rect">
            <a:avLst/>
          </a:prstGeom>
        </p:spPr>
      </p:pic>
    </p:spTree>
    <p:extLst>
      <p:ext uri="{BB962C8B-B14F-4D97-AF65-F5344CB8AC3E}">
        <p14:creationId xmlns:p14="http://schemas.microsoft.com/office/powerpoint/2010/main" val="189584708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title"/>
          </p:nvPr>
        </p:nvSpPr>
        <p:spPr>
          <a:prstGeom prst="rect">
            <a:avLst/>
          </a:prstGeom>
        </p:spPr>
        <p:txBody>
          <a:bodyPr/>
          <a:lstStyle/>
          <a:p>
            <a:r>
              <a:t>Introducción</a:t>
            </a:r>
          </a:p>
        </p:txBody>
      </p:sp>
      <p:sp>
        <p:nvSpPr>
          <p:cNvPr id="148" name="Shape 148"/>
          <p:cNvSpPr>
            <a:spLocks noGrp="1"/>
          </p:cNvSpPr>
          <p:nvPr>
            <p:ph type="sldNum" sz="quarter" idx="2"/>
          </p:nvPr>
        </p:nvSpPr>
        <p:spPr>
          <a:xfrm>
            <a:off x="12382499" y="9220200"/>
            <a:ext cx="215901" cy="3556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3</a:t>
            </a:fld>
            <a:endParaRPr/>
          </a:p>
        </p:txBody>
      </p:sp>
      <p:pic>
        <p:nvPicPr>
          <p:cNvPr id="1026" name="Picture 2" descr="Resultado de imagen de i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679670">
            <a:off x="567348" y="2508902"/>
            <a:ext cx="6542366" cy="32711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iot"/>
          <p:cNvPicPr>
            <a:picLocks noChangeAspect="1" noChangeArrowheads="1"/>
          </p:cNvPicPr>
          <p:nvPr/>
        </p:nvPicPr>
        <p:blipFill rotWithShape="1">
          <a:blip r:embed="rId4">
            <a:extLst>
              <a:ext uri="{28A0092B-C50C-407E-A947-70E740481C1C}">
                <a14:useLocalDpi xmlns:a14="http://schemas.microsoft.com/office/drawing/2010/main" val="0"/>
              </a:ext>
            </a:extLst>
          </a:blip>
          <a:srcRect l="20324" t="2327" r="21500" b="2256"/>
          <a:stretch/>
        </p:blipFill>
        <p:spPr bwMode="auto">
          <a:xfrm rot="21019545">
            <a:off x="6395844" y="4344506"/>
            <a:ext cx="5713259" cy="428494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p:cNvSpPr>
          <p:nvPr>
            <p:ph type="title"/>
          </p:nvPr>
        </p:nvSpPr>
        <p:spPr>
          <a:prstGeom prst="rect">
            <a:avLst/>
          </a:prstGeom>
        </p:spPr>
        <p:txBody>
          <a:bodyPr/>
          <a:lstStyle/>
          <a:p>
            <a:r>
              <a:t>Objetivos</a:t>
            </a:r>
          </a:p>
        </p:txBody>
      </p:sp>
      <p:sp>
        <p:nvSpPr>
          <p:cNvPr id="153" name="Shape 153"/>
          <p:cNvSpPr>
            <a:spLocks noGrp="1"/>
          </p:cNvSpPr>
          <p:nvPr>
            <p:ph type="body" idx="1"/>
          </p:nvPr>
        </p:nvSpPr>
        <p:spPr>
          <a:prstGeom prst="rect">
            <a:avLst/>
          </a:prstGeom>
        </p:spPr>
        <p:txBody>
          <a:bodyPr/>
          <a:lstStyle/>
          <a:p>
            <a:r>
              <a:t>Sistema domótico basado en IoT</a:t>
            </a:r>
          </a:p>
          <a:p>
            <a:r>
              <a:t>Integración de este sistema en Raspberry Pi.</a:t>
            </a:r>
          </a:p>
          <a:p>
            <a:r>
              <a:t>Desarrollo del software en NodeJS (JavaScript)</a:t>
            </a:r>
          </a:p>
          <a:p>
            <a:r>
              <a:t>Control de Presencia.</a:t>
            </a:r>
          </a:p>
          <a:p>
            <a:r>
              <a:t>Control del sistema domótico mediante una aplicación de mensajería</a:t>
            </a:r>
          </a:p>
        </p:txBody>
      </p:sp>
      <p:sp>
        <p:nvSpPr>
          <p:cNvPr id="154" name="Shape 154"/>
          <p:cNvSpPr>
            <a:spLocks noGrp="1"/>
          </p:cNvSpPr>
          <p:nvPr>
            <p:ph type="sldNum" sz="quarter" idx="2"/>
          </p:nvPr>
        </p:nvSpPr>
        <p:spPr>
          <a:xfrm>
            <a:off x="12382499" y="9220200"/>
            <a:ext cx="215901" cy="3556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title"/>
          </p:nvPr>
        </p:nvSpPr>
        <p:spPr>
          <a:prstGeom prst="rect">
            <a:avLst/>
          </a:prstGeom>
        </p:spPr>
        <p:txBody>
          <a:bodyPr/>
          <a:lstStyle/>
          <a:p>
            <a:r>
              <a:t>Arquitectura del Sistema</a:t>
            </a:r>
          </a:p>
        </p:txBody>
      </p:sp>
      <p:sp>
        <p:nvSpPr>
          <p:cNvPr id="160" name="Shape 160"/>
          <p:cNvSpPr>
            <a:spLocks noGrp="1"/>
          </p:cNvSpPr>
          <p:nvPr>
            <p:ph type="sldNum" sz="quarter" idx="2"/>
          </p:nvPr>
        </p:nvSpPr>
        <p:spPr>
          <a:xfrm>
            <a:off x="12382499" y="9220200"/>
            <a:ext cx="215901" cy="3556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5</a:t>
            </a:fld>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1725525"/>
            <a:ext cx="12192000" cy="7229475"/>
          </a:xfrm>
          <a:prstGeom prst="rect">
            <a:avLst/>
          </a:prstGeom>
          <a:ln>
            <a:noFill/>
          </a:ln>
          <a:effectLst>
            <a:outerShdw blurRad="292100" dist="139700" dir="2700000" algn="tl" rotWithShape="0">
              <a:srgbClr val="333333">
                <a:alpha val="65000"/>
              </a:srgbClr>
            </a:outerShdw>
          </a:effectLst>
        </p:spPr>
      </p:pic>
      <p:sp>
        <p:nvSpPr>
          <p:cNvPr id="3" name="Rectángulo 2"/>
          <p:cNvSpPr/>
          <p:nvPr/>
        </p:nvSpPr>
        <p:spPr>
          <a:xfrm>
            <a:off x="9649838" y="3365770"/>
            <a:ext cx="505839" cy="4863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s-ES" sz="3000" b="0" i="0" u="none" strike="noStrike" cap="none" spc="0" normalizeH="0" baseline="0">
              <a:ln>
                <a:noFill/>
              </a:ln>
              <a:solidFill>
                <a:srgbClr val="FFFFFF"/>
              </a:solidFill>
              <a:effectLst/>
              <a:uFillTx/>
              <a:latin typeface="Palatino"/>
              <a:ea typeface="Palatino"/>
              <a:cs typeface="Palatino"/>
              <a:sym typeface="Palatino"/>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p:cNvSpPr>
          <p:nvPr>
            <p:ph type="title"/>
          </p:nvPr>
        </p:nvSpPr>
        <p:spPr>
          <a:prstGeom prst="rect">
            <a:avLst/>
          </a:prstGeom>
        </p:spPr>
        <p:txBody>
          <a:bodyPr/>
          <a:lstStyle/>
          <a:p>
            <a:r>
              <a:t>Desarrollo del Software</a:t>
            </a:r>
          </a:p>
        </p:txBody>
      </p:sp>
      <p:sp>
        <p:nvSpPr>
          <p:cNvPr id="165" name="Shape 165"/>
          <p:cNvSpPr>
            <a:spLocks noGrp="1"/>
          </p:cNvSpPr>
          <p:nvPr>
            <p:ph type="body" idx="1"/>
          </p:nvPr>
        </p:nvSpPr>
        <p:spPr>
          <a:prstGeom prst="rect">
            <a:avLst/>
          </a:prstGeom>
        </p:spPr>
        <p:txBody>
          <a:bodyPr/>
          <a:lstStyle/>
          <a:p>
            <a:pPr marL="345440" indent="-345440" defTabSz="397256">
              <a:spcBef>
                <a:spcPts val="2800"/>
              </a:spcBef>
              <a:defRPr sz="2584"/>
            </a:pPr>
            <a:r>
              <a:rPr dirty="0"/>
              <a:t>API Telegram</a:t>
            </a:r>
            <a:endParaRPr lang="es-ES" dirty="0"/>
          </a:p>
          <a:p>
            <a:pPr marL="345440" indent="-345440" defTabSz="397256">
              <a:spcBef>
                <a:spcPts val="2800"/>
              </a:spcBef>
              <a:defRPr sz="2584"/>
            </a:pPr>
            <a:r>
              <a:rPr lang="es-ES" dirty="0"/>
              <a:t>Usuarios</a:t>
            </a:r>
            <a:endParaRPr dirty="0"/>
          </a:p>
          <a:p>
            <a:pPr marL="345440" indent="-345440" defTabSz="397256">
              <a:spcBef>
                <a:spcPts val="2800"/>
              </a:spcBef>
              <a:defRPr sz="2584"/>
            </a:pPr>
            <a:r>
              <a:rPr dirty="0" err="1"/>
              <a:t>Máquina</a:t>
            </a:r>
            <a:r>
              <a:rPr dirty="0"/>
              <a:t> de </a:t>
            </a:r>
            <a:r>
              <a:rPr dirty="0" err="1"/>
              <a:t>Estados</a:t>
            </a:r>
            <a:endParaRPr dirty="0"/>
          </a:p>
          <a:p>
            <a:pPr marL="345440" indent="-345440" defTabSz="397256">
              <a:spcBef>
                <a:spcPts val="2800"/>
              </a:spcBef>
              <a:defRPr sz="2584"/>
            </a:pPr>
            <a:r>
              <a:rPr dirty="0"/>
              <a:t>Control de </a:t>
            </a:r>
            <a:r>
              <a:rPr dirty="0" err="1"/>
              <a:t>Presencia</a:t>
            </a:r>
            <a:endParaRPr dirty="0"/>
          </a:p>
          <a:p>
            <a:pPr marL="345440" indent="-345440" defTabSz="397256">
              <a:spcBef>
                <a:spcPts val="2800"/>
              </a:spcBef>
              <a:defRPr sz="2584"/>
            </a:pPr>
            <a:r>
              <a:rPr dirty="0" err="1"/>
              <a:t>Portero</a:t>
            </a:r>
            <a:r>
              <a:rPr dirty="0"/>
              <a:t> </a:t>
            </a:r>
            <a:r>
              <a:rPr dirty="0" err="1"/>
              <a:t>Automático</a:t>
            </a:r>
            <a:endParaRPr dirty="0"/>
          </a:p>
          <a:p>
            <a:pPr marL="345440" indent="-345440" defTabSz="397256">
              <a:spcBef>
                <a:spcPts val="2800"/>
              </a:spcBef>
              <a:defRPr sz="2584"/>
            </a:pPr>
            <a:r>
              <a:rPr dirty="0" err="1"/>
              <a:t>Sensores</a:t>
            </a:r>
            <a:r>
              <a:rPr dirty="0"/>
              <a:t> y </a:t>
            </a:r>
            <a:r>
              <a:rPr dirty="0" err="1"/>
              <a:t>Actuadores</a:t>
            </a:r>
            <a:endParaRPr dirty="0"/>
          </a:p>
          <a:p>
            <a:pPr marL="345440" indent="-345440" defTabSz="397256">
              <a:spcBef>
                <a:spcPts val="2800"/>
              </a:spcBef>
              <a:defRPr sz="2584"/>
            </a:pPr>
            <a:r>
              <a:rPr lang="es-ES" dirty="0"/>
              <a:t>Meteorología</a:t>
            </a:r>
            <a:endParaRPr dirty="0"/>
          </a:p>
          <a:p>
            <a:pPr marL="345440" indent="-345440" defTabSz="397256">
              <a:spcBef>
                <a:spcPts val="2800"/>
              </a:spcBef>
              <a:defRPr sz="2584"/>
            </a:pPr>
            <a:r>
              <a:rPr dirty="0" err="1"/>
              <a:t>Alarma</a:t>
            </a:r>
            <a:endParaRPr dirty="0"/>
          </a:p>
          <a:p>
            <a:pPr marL="345440" indent="-345440" defTabSz="397256">
              <a:spcBef>
                <a:spcPts val="2800"/>
              </a:spcBef>
              <a:defRPr sz="2584"/>
            </a:pPr>
            <a:r>
              <a:rPr dirty="0" err="1"/>
              <a:t>Almacenamiento</a:t>
            </a:r>
            <a:r>
              <a:rPr dirty="0"/>
              <a:t> de </a:t>
            </a:r>
            <a:r>
              <a:rPr dirty="0" err="1"/>
              <a:t>Opciones</a:t>
            </a:r>
            <a:endParaRPr dirty="0"/>
          </a:p>
        </p:txBody>
      </p:sp>
      <p:sp>
        <p:nvSpPr>
          <p:cNvPr id="166" name="Shape 166"/>
          <p:cNvSpPr>
            <a:spLocks noGrp="1"/>
          </p:cNvSpPr>
          <p:nvPr>
            <p:ph type="sldNum" sz="quarter" idx="2"/>
          </p:nvPr>
        </p:nvSpPr>
        <p:spPr>
          <a:xfrm>
            <a:off x="12382499" y="9220200"/>
            <a:ext cx="215901" cy="3556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p:nvPr>
        </p:nvSpPr>
        <p:spPr>
          <a:prstGeom prst="rect">
            <a:avLst/>
          </a:prstGeom>
        </p:spPr>
        <p:txBody>
          <a:bodyPr/>
          <a:lstStyle/>
          <a:p>
            <a:r>
              <a:t>API Telegram</a:t>
            </a:r>
          </a:p>
        </p:txBody>
      </p:sp>
      <p:sp>
        <p:nvSpPr>
          <p:cNvPr id="171" name="Shape 171"/>
          <p:cNvSpPr>
            <a:spLocks noGrp="1"/>
          </p:cNvSpPr>
          <p:nvPr>
            <p:ph type="body" idx="1"/>
          </p:nvPr>
        </p:nvSpPr>
        <p:spPr>
          <a:prstGeom prst="rect">
            <a:avLst/>
          </a:prstGeom>
        </p:spPr>
        <p:txBody>
          <a:bodyPr/>
          <a:lstStyle/>
          <a:p>
            <a:r>
              <a:t>¿Qué se puede hacer con los bots?</a:t>
            </a:r>
          </a:p>
          <a:p>
            <a:pPr lvl="1"/>
            <a:r>
              <a:t>Notificaciones de noticias</a:t>
            </a:r>
          </a:p>
          <a:p>
            <a:pPr lvl="1"/>
            <a:r>
              <a:t>Integración con servicios externos</a:t>
            </a:r>
          </a:p>
          <a:p>
            <a:pPr lvl="1"/>
            <a:r>
              <a:t>Juegos</a:t>
            </a:r>
          </a:p>
          <a:p>
            <a:pPr lvl="1"/>
            <a:r>
              <a:t>Creación de herramientas</a:t>
            </a:r>
          </a:p>
        </p:txBody>
      </p:sp>
      <p:sp>
        <p:nvSpPr>
          <p:cNvPr id="172" name="Shape 172"/>
          <p:cNvSpPr>
            <a:spLocks noGrp="1"/>
          </p:cNvSpPr>
          <p:nvPr>
            <p:ph type="sldNum" sz="quarter" idx="2"/>
          </p:nvPr>
        </p:nvSpPr>
        <p:spPr>
          <a:xfrm>
            <a:off x="12382499" y="9220200"/>
            <a:ext cx="215901" cy="355600"/>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title"/>
          </p:nvPr>
        </p:nvSpPr>
        <p:spPr>
          <a:prstGeom prst="rect">
            <a:avLst/>
          </a:prstGeom>
        </p:spPr>
        <p:txBody>
          <a:bodyPr/>
          <a:lstStyle/>
          <a:p>
            <a:r>
              <a:t>API Telegram</a:t>
            </a:r>
          </a:p>
        </p:txBody>
      </p:sp>
      <p:sp>
        <p:nvSpPr>
          <p:cNvPr id="189" name="Shape 189"/>
          <p:cNvSpPr>
            <a:spLocks noGrp="1"/>
          </p:cNvSpPr>
          <p:nvPr>
            <p:ph type="body" idx="1"/>
          </p:nvPr>
        </p:nvSpPr>
        <p:spPr>
          <a:xfrm>
            <a:off x="4583010" y="1726772"/>
            <a:ext cx="7290340" cy="7493428"/>
          </a:xfrm>
          <a:prstGeom prst="rect">
            <a:avLst/>
          </a:prstGeom>
        </p:spPr>
        <p:txBody>
          <a:bodyPr>
            <a:normAutofit fontScale="92500" lnSpcReduction="20000"/>
          </a:bodyPr>
          <a:lstStyle/>
          <a:p>
            <a:r>
              <a:rPr lang="es-ES" dirty="0"/>
              <a:t>Dos tipos de mensajes:</a:t>
            </a:r>
          </a:p>
          <a:p>
            <a:pPr lvl="1"/>
            <a:r>
              <a:rPr lang="es-ES" dirty="0"/>
              <a:t>Usuario </a:t>
            </a:r>
            <a:r>
              <a:rPr lang="es-ES" dirty="0">
                <a:latin typeface="Times New Roman" panose="02020603050405020304" pitchFamily="18" charset="0"/>
                <a:cs typeface="Times New Roman" panose="02020603050405020304" pitchFamily="18" charset="0"/>
              </a:rPr>
              <a:t>→</a:t>
            </a:r>
            <a:r>
              <a:rPr lang="es-ES" dirty="0"/>
              <a:t> Aplicación</a:t>
            </a:r>
          </a:p>
          <a:p>
            <a:pPr lvl="2"/>
            <a:r>
              <a:rPr lang="es-ES" dirty="0" err="1"/>
              <a:t>User</a:t>
            </a:r>
            <a:endParaRPr lang="es-ES" dirty="0"/>
          </a:p>
          <a:p>
            <a:pPr lvl="2"/>
            <a:r>
              <a:rPr lang="es-ES" dirty="0"/>
              <a:t>Chat</a:t>
            </a:r>
          </a:p>
          <a:p>
            <a:pPr lvl="2"/>
            <a:r>
              <a:rPr lang="es-ES" dirty="0" err="1"/>
              <a:t>Message</a:t>
            </a:r>
            <a:endParaRPr lang="es-ES" dirty="0"/>
          </a:p>
          <a:p>
            <a:pPr lvl="1"/>
            <a:r>
              <a:rPr lang="es-ES" dirty="0"/>
              <a:t>Aplicación </a:t>
            </a:r>
            <a:r>
              <a:rPr lang="es-ES" dirty="0">
                <a:latin typeface="Times New Roman" panose="02020603050405020304" pitchFamily="18" charset="0"/>
                <a:cs typeface="Times New Roman" panose="02020603050405020304" pitchFamily="18" charset="0"/>
              </a:rPr>
              <a:t>→</a:t>
            </a:r>
            <a:r>
              <a:rPr lang="es-ES" dirty="0"/>
              <a:t> Usuario</a:t>
            </a:r>
          </a:p>
          <a:p>
            <a:pPr lvl="2"/>
            <a:r>
              <a:rPr lang="es-ES" dirty="0"/>
              <a:t>ID del usuario/chat</a:t>
            </a:r>
          </a:p>
          <a:p>
            <a:pPr lvl="2"/>
            <a:r>
              <a:rPr lang="es-ES" dirty="0"/>
              <a:t>Contenido del mensaje</a:t>
            </a:r>
            <a:endParaRPr dirty="0"/>
          </a:p>
        </p:txBody>
      </p:sp>
      <p:sp>
        <p:nvSpPr>
          <p:cNvPr id="190" name="Shape 190"/>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8</a:t>
            </a:fld>
            <a:endParaRPr/>
          </a:p>
        </p:txBody>
      </p:sp>
      <p:pic>
        <p:nvPicPr>
          <p:cNvPr id="2" name="Imagen 1"/>
          <p:cNvPicPr>
            <a:picLocks noChangeAspect="1"/>
          </p:cNvPicPr>
          <p:nvPr/>
        </p:nvPicPr>
        <p:blipFill rotWithShape="1">
          <a:blip r:embed="rId3"/>
          <a:srcRect r="72287"/>
          <a:stretch/>
        </p:blipFill>
        <p:spPr>
          <a:xfrm>
            <a:off x="981986" y="1726772"/>
            <a:ext cx="2909213" cy="749342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p:cNvSpPr>
          <p:nvPr>
            <p:ph type="title"/>
          </p:nvPr>
        </p:nvSpPr>
        <p:spPr>
          <a:prstGeom prst="rect">
            <a:avLst/>
          </a:prstGeom>
        </p:spPr>
        <p:txBody>
          <a:bodyPr/>
          <a:lstStyle/>
          <a:p>
            <a:r>
              <a:t>Usuarios</a:t>
            </a:r>
          </a:p>
        </p:txBody>
      </p:sp>
      <p:sp>
        <p:nvSpPr>
          <p:cNvPr id="209" name="Shape 209"/>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t>9</a:t>
            </a:fld>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900" y="1765300"/>
            <a:ext cx="11049000" cy="78105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Editorial">
  <a:themeElements>
    <a:clrScheme name="Editorial">
      <a:dk1>
        <a:srgbClr val="324863"/>
      </a:dk1>
      <a:lt1>
        <a:srgbClr val="634D31"/>
      </a:lt1>
      <a:dk2>
        <a:srgbClr val="615F5C"/>
      </a:dk2>
      <a:lt2>
        <a:srgbClr val="D6D3CB"/>
      </a:lt2>
      <a:accent1>
        <a:srgbClr val="4D76A4"/>
      </a:accent1>
      <a:accent2>
        <a:srgbClr val="729460"/>
      </a:accent2>
      <a:accent3>
        <a:srgbClr val="D6AD40"/>
      </a:accent3>
      <a:accent4>
        <a:srgbClr val="DC7D39"/>
      </a:accent4>
      <a:accent5>
        <a:srgbClr val="C36061"/>
      </a:accent5>
      <a:accent6>
        <a:srgbClr val="7E649B"/>
      </a:accent6>
      <a:hlink>
        <a:srgbClr val="0000FF"/>
      </a:hlink>
      <a:folHlink>
        <a:srgbClr val="FF00FF"/>
      </a:folHlink>
    </a:clrScheme>
    <a:fontScheme name="Editorial">
      <a:majorFont>
        <a:latin typeface="Didot"/>
        <a:ea typeface="Didot"/>
        <a:cs typeface="Didot"/>
      </a:majorFont>
      <a:minorFont>
        <a:latin typeface="Didot"/>
        <a:ea typeface="Didot"/>
        <a:cs typeface="Didot"/>
      </a:minorFont>
    </a:fontScheme>
    <a:fmtScheme name="Edito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hueOff val="109193"/>
              <a:satOff val="-4874"/>
              <a:lumOff val="12971"/>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Editorial">
  <a:themeElements>
    <a:clrScheme name="Editorial">
      <a:dk1>
        <a:srgbClr val="000000"/>
      </a:dk1>
      <a:lt1>
        <a:srgbClr val="FFFFFF"/>
      </a:lt1>
      <a:dk2>
        <a:srgbClr val="615F5C"/>
      </a:dk2>
      <a:lt2>
        <a:srgbClr val="D6D3CB"/>
      </a:lt2>
      <a:accent1>
        <a:srgbClr val="4D76A4"/>
      </a:accent1>
      <a:accent2>
        <a:srgbClr val="729460"/>
      </a:accent2>
      <a:accent3>
        <a:srgbClr val="D6AD40"/>
      </a:accent3>
      <a:accent4>
        <a:srgbClr val="DC7D39"/>
      </a:accent4>
      <a:accent5>
        <a:srgbClr val="C36061"/>
      </a:accent5>
      <a:accent6>
        <a:srgbClr val="7E649B"/>
      </a:accent6>
      <a:hlink>
        <a:srgbClr val="0000FF"/>
      </a:hlink>
      <a:folHlink>
        <a:srgbClr val="FF00FF"/>
      </a:folHlink>
    </a:clrScheme>
    <a:fontScheme name="Editorial">
      <a:majorFont>
        <a:latin typeface="Didot"/>
        <a:ea typeface="Didot"/>
        <a:cs typeface="Didot"/>
      </a:majorFont>
      <a:minorFont>
        <a:latin typeface="Didot"/>
        <a:ea typeface="Didot"/>
        <a:cs typeface="Didot"/>
      </a:minorFont>
    </a:fontScheme>
    <a:fmtScheme name="Editori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hueOff val="109193"/>
              <a:satOff val="-4874"/>
              <a:lumOff val="12971"/>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24863"/>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672</TotalTime>
  <Words>3657</Words>
  <Application>Microsoft Office PowerPoint</Application>
  <PresentationFormat>Personalizado</PresentationFormat>
  <Paragraphs>312</Paragraphs>
  <Slides>23</Slides>
  <Notes>23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Didot</vt:lpstr>
      <vt:lpstr>Helvetica</vt:lpstr>
      <vt:lpstr>Helvetica Neue</vt:lpstr>
      <vt:lpstr>Palatino</vt:lpstr>
      <vt:lpstr>Times New Roman</vt:lpstr>
      <vt:lpstr>Zapf Dingbats</vt:lpstr>
      <vt:lpstr>Editorial</vt:lpstr>
      <vt:lpstr>Sistema Domótico IoT basado en Raspberry Pi y control remoto por Telegram</vt:lpstr>
      <vt:lpstr>Índice</vt:lpstr>
      <vt:lpstr>Introducción</vt:lpstr>
      <vt:lpstr>Objetivos</vt:lpstr>
      <vt:lpstr>Arquitectura del Sistema</vt:lpstr>
      <vt:lpstr>Desarrollo del Software</vt:lpstr>
      <vt:lpstr>API Telegram</vt:lpstr>
      <vt:lpstr>API Telegram</vt:lpstr>
      <vt:lpstr>Usuarios</vt:lpstr>
      <vt:lpstr>Máquina de estados</vt:lpstr>
      <vt:lpstr>Seguridad</vt:lpstr>
      <vt:lpstr>Control de Presencia</vt:lpstr>
      <vt:lpstr>Portero Automático</vt:lpstr>
      <vt:lpstr>Desarrollo software</vt:lpstr>
      <vt:lpstr>Pruebas de Rendimiento</vt:lpstr>
      <vt:lpstr>Pruebas de Rendimiento</vt:lpstr>
      <vt:lpstr>Captura de foto</vt:lpstr>
      <vt:lpstr>Recepción y reproducción de Audio</vt:lpstr>
      <vt:lpstr>Petición y tratamiento de datos meteorológicos</vt:lpstr>
      <vt:lpstr>Costes</vt:lpstr>
      <vt:lpstr>Futuros Desarrollos</vt:lpstr>
      <vt:lpstr>Conclusiones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Domótico IoT basado en Raspberry Pi y control remoto por Telegram</dc:title>
  <cp:lastModifiedBy>Jesus Gómez Bellido</cp:lastModifiedBy>
  <cp:revision>21</cp:revision>
  <dcterms:modified xsi:type="dcterms:W3CDTF">2016-12-14T21:14:43Z</dcterms:modified>
</cp:coreProperties>
</file>