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6D6A67"/>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0" cap="flat">
              <a:noFill/>
              <a:miter lim="400000"/>
            </a:ln>
          </a:bottom>
          <a:insideH>
            <a:ln w="12700" cap="flat">
              <a:solidFill>
                <a:srgbClr val="7695B6"/>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Palatino"/>
          <a:ea typeface="Palatino"/>
          <a:cs typeface="Palatino"/>
        </a:font>
        <a:srgbClr val="6D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b="def" i="def"/>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b="def" i="def"/>
      <a:tcStyle>
        <a:tcBdr/>
        <a:fill>
          <a:solidFill>
            <a:srgbClr val="DBD8CD">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6D6A67"/>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b="def" i="def"/>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b="def" i="def"/>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D6A67"/>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b="def" i="def"/>
      <a:tcStyle>
        <a:tcBdr/>
        <a:fill>
          <a:solidFill>
            <a:srgbClr val="EEEBE2">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En este TFM se va a tratar de ver el gran potencial que tiene una de las tendencias que está comenzando a expandirse en el mundo de las tecnologías, como es el caso del IoT, llamado en español como el internet de las cosas.</a:t>
            </a:r>
          </a:p>
          <a:p>
            <a:pPr/>
            <a:r>
              <a:t>Este término se refiere a la interconexión de los dispositivos físicos como vehículos, edificios, etc. embebidos en con electrónica, software y conexión a internet, de forma que permitan la recolección de datos. Con esto se permite que los ordenadores interactúen con elementos de la vida real y ganen independencia de los seres humanos.</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Aunque todos los avances comentados anteriormente van a ser un gran impacto en cuanto a la industria y a la investigación, no va a ser menos para los entornos domésticos, puesto que permite automatizar una gran variedad de funciones en nuestros hogares.</a:t>
            </a:r>
          </a:p>
          <a:p>
            <a:pPr/>
            <a:r>
              <a:t>Un elemento muy importante en nuestras vidas son los smartphones, pues tenemos en nuestras manos un dispositivo con muchos sensores y conectividad a Internet. De forma que puede servirnos como la ventana a conocer todos los datos que nos rodean en nuestro hogar.</a:t>
            </a:r>
          </a:p>
          <a:p>
            <a:pPr/>
            <a:r>
              <a:t>Otra de las razones que han sido fundamentales en este auge es la miniaturización de tecnología, como pueden ser los microordenadores. Esto nos permite tener un dispositivo “Inteligente” en cualquier parte que nosotros imaginemos.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En el presenta TFM se van a buscar unos objetivos buscando una relación entre el IoT y el entorno doméstico.</a:t>
            </a:r>
          </a:p>
          <a:p>
            <a:pPr/>
          </a:p>
          <a:p>
            <a:pPr marL="294105" indent="-294105">
              <a:buClr>
                <a:srgbClr val="5C86B9"/>
              </a:buClr>
              <a:buSzPct val="70000"/>
              <a:buFont typeface="Zapf Dingbats"/>
              <a:buChar char="-"/>
            </a:pPr>
            <a:r>
              <a:t>Realizar un sistema domótico basádo en los principios del IoT.</a:t>
            </a:r>
          </a:p>
          <a:p>
            <a:pPr marL="294105" indent="-294105">
              <a:buClr>
                <a:srgbClr val="5C86B9"/>
              </a:buClr>
              <a:buSzPct val="70000"/>
              <a:buFont typeface="Zapf Dingbats"/>
              <a:buChar char="-"/>
            </a:pPr>
            <a:r>
              <a:t>Este sistema se integrará en una raspberry pi.</a:t>
            </a:r>
          </a:p>
          <a:p>
            <a:pPr marL="294105" indent="-294105">
              <a:buClr>
                <a:srgbClr val="5C86B9"/>
              </a:buClr>
              <a:buSzPct val="70000"/>
              <a:buFont typeface="Zapf Dingbats"/>
              <a:buChar char="-"/>
            </a:pPr>
            <a:r>
              <a:t>El sistema se desarrollará en NodeJS, el cual es un entorno de ejecución de JavaScript, de esta manera veremos opciones distintas a Python, que prácticamente se ha establecido como el lenguaje oficial de la Raspberry pi. Y veremos la capacidad que tiene este entorno para adaptarse al IoT.</a:t>
            </a:r>
          </a:p>
          <a:p>
            <a:pPr marL="294105" indent="-294105">
              <a:buClr>
                <a:srgbClr val="5C86B9"/>
              </a:buClr>
              <a:buSzPct val="70000"/>
              <a:buFont typeface="Zapf Dingbats"/>
              <a:buChar char="-"/>
            </a:pPr>
            <a:r>
              <a:t>Se buscará tener en todo momento un control de los usuarios que están en casa, se buscará que este sea un sistema transparente al usuario final. De esta forma se ha pensado en la detección de los usuarios mediante el protocolo ARP y detectar que usuario tenemos en casa mediante la identificación de su MAC.</a:t>
            </a:r>
          </a:p>
          <a:p>
            <a:pPr marL="294105" indent="-294105">
              <a:buClr>
                <a:srgbClr val="5C86B9"/>
              </a:buClr>
              <a:buSzPct val="70000"/>
              <a:buFont typeface="Zapf Dingbats"/>
              <a:buChar char="-"/>
            </a:pPr>
            <a:r>
              <a:t>Para finalizar, se buscará que el control de nuestro sistema domótico se realice mediante una aplicación de mensajería, sabiendo que hoy en día estas son una de las aplicaciones indispensables en nuestras vidas, parece interesante el estudiar la posibilidad de añadir una pequeña aplicación propia a uno de estos servicios.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En la imagen podemos ver la arquitectura global del sistema, se puede ver como el usuario nunca tiene contacto directo con él. Pues la comunicación se establece siempre con el servidor de telegram de por medio.</a:t>
            </a:r>
          </a:p>
          <a:p>
            <a:pPr/>
            <a:r>
              <a:t>Una vez que el usuario envía un comando y la aplicación lo recibe, esto provoca un evento que envía la orden hacia la lógica de control, la cual actúa en consecuencia de su alrededor.</a:t>
            </a:r>
          </a:p>
          <a:p>
            <a:pPr/>
            <a:r>
              <a:t>De igual forma que el usuario envía comandos al sistema, el sistema enviará al usuario los diferentes dato que recoge por los diferentes sensores o servicios que se estén manejando en ese momento.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El componente principal del sistema es la Raspberry Pi, en concreto usaremos la versión 3.</a:t>
            </a:r>
          </a:p>
          <a:p>
            <a:pPr/>
            <a:r>
              <a:t>La raspberry Pi se puede definir como un miniordenador que en su interior cuenta con un procesador ARM de 64bits con 4 núcleos a 1,2GHz. Cuenta con 1GB de memoria RAM, además de conectiva Wi-Fi, Bluetooth, Ethernet…</a:t>
            </a:r>
          </a:p>
          <a:p>
            <a:pPr/>
          </a:p>
          <a:p>
            <a:pPr/>
            <a:r>
              <a:t>Los demás componentes que se usarán en el sistema son genéricos, por lo que no dependemos de modelos concretos.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El sistema se ha puesto a prueba haciendo un test a los siguientes módulos:</a:t>
            </a:r>
          </a:p>
          <a:p>
            <a:pPr marL="294105" indent="-294105">
              <a:buClr>
                <a:srgbClr val="5C86B9"/>
              </a:buClr>
              <a:buSzPct val="70000"/>
              <a:buFont typeface="Zapf Dingbats"/>
              <a:buChar char="-"/>
            </a:pPr>
            <a:r>
              <a:t>Respuesta al protocolo ARP</a:t>
            </a:r>
          </a:p>
          <a:p>
            <a:pPr marL="294105" indent="-294105">
              <a:buClr>
                <a:srgbClr val="5C86B9"/>
              </a:buClr>
              <a:buSzPct val="70000"/>
              <a:buFont typeface="Zapf Dingbats"/>
              <a:buChar char="-"/>
            </a:pPr>
            <a:r>
              <a:t>Tiempo de captura de foto</a:t>
            </a:r>
          </a:p>
          <a:p>
            <a:pPr marL="294105" indent="-294105">
              <a:buClr>
                <a:srgbClr val="5C86B9"/>
              </a:buClr>
              <a:buSzPct val="70000"/>
              <a:buFont typeface="Zapf Dingbats"/>
              <a:buChar char="-"/>
            </a:pPr>
            <a:r>
              <a:t>Proceso de recepción y reproducción de audio</a:t>
            </a:r>
          </a:p>
          <a:p>
            <a:pPr marL="294105" indent="-294105">
              <a:buClr>
                <a:srgbClr val="5C86B9"/>
              </a:buClr>
              <a:buSzPct val="70000"/>
              <a:buFont typeface="Zapf Dingbats"/>
              <a:buChar char="-"/>
            </a:pPr>
            <a:r>
              <a:t>Petición de datos meteorológicos</a:t>
            </a:r>
          </a:p>
          <a:p>
            <a:pPr/>
          </a:p>
          <a:p>
            <a:pPr/>
            <a:r>
              <a:t>Estos módulos se han probado sobre la Raspberry Pi en la que va a correr nuestra aplicación y sobre un sistema Debian virtual izado en un MacBook Pro.</a:t>
            </a:r>
          </a:p>
          <a:p>
            <a:pPr/>
          </a:p>
          <a:p>
            <a:pPr/>
            <a:r>
              <a:t>Decir que en estas pruebas de rendimiento se ha obviado el tiempo de recepción del mensaje sobre la aplicación, puesto que el formato en el que se envía la fecha desde la aplicación está medido en el sistema Unix Time que se mide en segundos, sabiendo que los tiempos de recepción es del orden de milisegundos no tiene sentido hacer esta comparación.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En esta tabla podemos ver los costes fijos totales que tendríamos por dispositivo.</a:t>
            </a:r>
          </a:p>
          <a:p>
            <a:pPr/>
          </a:p>
          <a:p>
            <a:pPr/>
            <a:r>
              <a:t>A esto habría que sumarle las 300 horas de desarrollo a un precio de 30€/h, que daría un coste total de desarrollo de 9000€ por lo que si repartimos estas horas entre los primeros 100 dispositivos, tendríamos un coste total del 185€ por dispositivo.</a:t>
            </a:r>
          </a:p>
          <a:p>
            <a:pPr/>
          </a:p>
          <a:p>
            <a:pPr/>
            <a:r>
              <a:t>A esto habría que sumar los módulos supletorios que el cliente requiera y su instalación.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Se han podido ver diferentes deficiencias en este sistema durante el desarrollo y por ello se proponen los siguientes desarrollos futuros:</a:t>
            </a:r>
          </a:p>
          <a:p>
            <a:pPr/>
          </a:p>
          <a:p>
            <a:pPr marL="294105" indent="-294105">
              <a:buClr>
                <a:srgbClr val="5C86B9"/>
              </a:buClr>
              <a:buSzPct val="70000"/>
              <a:buFont typeface="Zapf Dingbats"/>
              <a:buChar char="-"/>
            </a:pPr>
            <a:r>
              <a:t>Investigar sobre nuevos métodos para la detección de presencia de forma transparente al usuario de forma que se mejoren los tiempos obtenidos.</a:t>
            </a:r>
          </a:p>
          <a:p>
            <a:pPr marL="294105" indent="-294105">
              <a:buClr>
                <a:srgbClr val="5C86B9"/>
              </a:buClr>
              <a:buSzPct val="70000"/>
              <a:buFont typeface="Zapf Dingbats"/>
              <a:buChar char="-"/>
            </a:pPr>
            <a:r>
              <a:t>Realizar pruebas de rendimientos con diferentes cámaras y ver que velocidad de captura se puede obtener.</a:t>
            </a:r>
          </a:p>
          <a:p>
            <a:pPr marL="294105" indent="-294105">
              <a:buClr>
                <a:srgbClr val="5C86B9"/>
              </a:buClr>
              <a:buSzPct val="70000"/>
              <a:buFont typeface="Zapf Dingbats"/>
              <a:buChar char="-"/>
            </a:pPr>
            <a:r>
              <a:t>Desarrollar un algoritmo que detecte qué elementos tiene conectado el sistema y actúe en consecuencia</a:t>
            </a:r>
          </a:p>
          <a:p>
            <a:pPr marL="294105" indent="-294105">
              <a:buClr>
                <a:srgbClr val="5C86B9"/>
              </a:buClr>
              <a:buSzPct val="70000"/>
              <a:buFont typeface="Zapf Dingbats"/>
              <a:buChar char="-"/>
            </a:pPr>
            <a:r>
              <a:t>Desarrollar un sistema de visión artificial capaz de identificar tanto a los usuarios como diferentes situaciones especiales como puede ser un incendio.</a:t>
            </a:r>
          </a:p>
          <a:p>
            <a:pPr marL="294105" indent="-294105">
              <a:buClr>
                <a:srgbClr val="5C86B9"/>
              </a:buClr>
              <a:buSzPct val="70000"/>
              <a:buFont typeface="Zapf Dingbats"/>
              <a:buChar char="-"/>
            </a:pPr>
            <a:r>
              <a:t>Realizar pruebas de rendimiento con diferentes lenguajes de programación como por ejemplo Python, Ruby, Java, que son lenguajes que tienen su propio framework para el uso del Bot API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Hemos visto como los objetivos iniciales planteados se han podido satisfacer positivamente.</a:t>
            </a:r>
          </a:p>
          <a:p>
            <a:pPr marL="294105" indent="-294105">
              <a:buClr>
                <a:srgbClr val="5C86B9"/>
              </a:buClr>
              <a:buSzPct val="70000"/>
              <a:buFont typeface="Zapf Dingbats"/>
              <a:buChar char="-"/>
            </a:pPr>
            <a:r>
              <a:t>En primer lugar hemos visto como la Raspberry Pi tiene algunas limitaciones pero cumple perfectamente con las exigencias que nosotros le pedimos.</a:t>
            </a:r>
          </a:p>
          <a:p>
            <a:pPr marL="294105" indent="-294105">
              <a:buClr>
                <a:srgbClr val="5C86B9"/>
              </a:buClr>
              <a:buSzPct val="70000"/>
              <a:buFont typeface="Zapf Dingbats"/>
              <a:buChar char="-"/>
            </a:pPr>
            <a:r>
              <a:t>Respecto al uso de NodeJS, hemos podido realizar todas las funciones que queríamos, consiguiendo grandes facilidades mediante el uso de módulos de terceros.</a:t>
            </a:r>
          </a:p>
          <a:p>
            <a:pPr marL="294105" indent="-294105">
              <a:buClr>
                <a:srgbClr val="5C86B9"/>
              </a:buClr>
              <a:buSzPct val="70000"/>
              <a:buFont typeface="Zapf Dingbats"/>
              <a:buChar char="-"/>
            </a:pPr>
            <a:r>
              <a:t>El control de presencia planteado se ha podido implementar en el sistema, aunque en el apartado de pruebas de rendimiento hemos visto que lleva un tiempo bastante alto el reconocimiento de la red, pero es un tiempo que podemos permitirnos.</a:t>
            </a:r>
          </a:p>
          <a:p>
            <a:pPr marL="294105" indent="-294105">
              <a:buClr>
                <a:srgbClr val="5C86B9"/>
              </a:buClr>
              <a:buSzPct val="70000"/>
              <a:buFont typeface="Zapf Dingbats"/>
              <a:buChar char="-"/>
            </a:pPr>
            <a:r>
              <a:t>Por último, el requisito final propuesto que era el control del sistema mediante una aplicación de mensajería se ha podido satisfacer mediante el Bot API de Telegram. Integrando un Bot en su cliente y haciendo la tarea de control muy intuitiva.</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ítulo y subtítulo">
    <p:spTree>
      <p:nvGrpSpPr>
        <p:cNvPr id="1" name=""/>
        <p:cNvGrpSpPr/>
        <p:nvPr/>
      </p:nvGrpSpPr>
      <p:grpSpPr>
        <a:xfrm>
          <a:off x="0" y="0"/>
          <a:ext cx="0" cy="0"/>
          <a:chOff x="0" y="0"/>
          <a:chExt cx="0" cy="0"/>
        </a:xfrm>
      </p:grpSpPr>
      <p:sp>
        <p:nvSpPr>
          <p:cNvPr id="13" name="Shape 13"/>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Shape 15"/>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i="1" sz="1800">
                <a:solidFill>
                  <a:srgbClr val="5C86B9"/>
                </a:solidFill>
              </a:defRPr>
            </a:lvl1pPr>
          </a:lstStyle>
          <a:p>
            <a:pPr/>
            <a:r>
              <a:t>Fecha</a:t>
            </a:r>
          </a:p>
        </p:txBody>
      </p:sp>
      <p:sp>
        <p:nvSpPr>
          <p:cNvPr id="16" name="Shape 16"/>
          <p:cNvSpPr/>
          <p:nvPr>
            <p:ph type="title"/>
          </p:nvPr>
        </p:nvSpPr>
        <p:spPr>
          <a:xfrm>
            <a:off x="355600" y="5905500"/>
            <a:ext cx="12293600" cy="2108200"/>
          </a:xfrm>
          <a:prstGeom prst="rect">
            <a:avLst/>
          </a:prstGeom>
        </p:spPr>
        <p:txBody>
          <a:bodyPr anchor="b"/>
          <a:lstStyle/>
          <a:p>
            <a:pPr/>
            <a:r>
              <a:t>Texto del título</a:t>
            </a:r>
          </a:p>
        </p:txBody>
      </p:sp>
      <p:sp>
        <p:nvSpPr>
          <p:cNvPr id="17" name="Shape 17"/>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18" name="Shape 18"/>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Cita">
    <p:spTree>
      <p:nvGrpSpPr>
        <p:cNvPr id="1" name=""/>
        <p:cNvGrpSpPr/>
        <p:nvPr/>
      </p:nvGrpSpPr>
      <p:grpSpPr>
        <a:xfrm>
          <a:off x="0" y="0"/>
          <a:ext cx="0" cy="0"/>
          <a:chOff x="0" y="0"/>
          <a:chExt cx="0" cy="0"/>
        </a:xfrm>
      </p:grpSpPr>
      <p:sp>
        <p:nvSpPr>
          <p:cNvPr id="107" name="Shape 107"/>
          <p:cNvSpPr/>
          <p:nvPr>
            <p:ph type="body" sz="quarter" idx="13"/>
          </p:nvPr>
        </p:nvSpPr>
        <p:spPr>
          <a:xfrm>
            <a:off x="1270000" y="4305300"/>
            <a:ext cx="10464800" cy="609600"/>
          </a:xfrm>
          <a:prstGeom prst="rect">
            <a:avLst/>
          </a:prstGeom>
        </p:spPr>
        <p:txBody>
          <a:bodyPr>
            <a:spAutoFit/>
          </a:bodyPr>
          <a:lstStyle>
            <a:lvl1pPr marL="0" indent="0" algn="ctr">
              <a:buClrTx/>
              <a:buSzTx/>
              <a:buFontTx/>
              <a:buNone/>
              <a:defRPr sz="3000"/>
            </a:lvl1pPr>
          </a:lstStyle>
          <a:p>
            <a:pPr/>
            <a:r>
              <a:t>“Escribir una cita aquí” </a:t>
            </a:r>
          </a:p>
        </p:txBody>
      </p:sp>
      <p:sp>
        <p:nvSpPr>
          <p:cNvPr id="108" name="Shape 108"/>
          <p:cNvSpPr/>
          <p:nvPr>
            <p:ph type="body" sz="quarter" idx="14"/>
          </p:nvPr>
        </p:nvSpPr>
        <p:spPr>
          <a:xfrm>
            <a:off x="1270000" y="6362700"/>
            <a:ext cx="10464800" cy="609600"/>
          </a:xfrm>
          <a:prstGeom prst="rect">
            <a:avLst/>
          </a:prstGeom>
        </p:spPr>
        <p:txBody>
          <a:bodyPr anchor="t">
            <a:spAutoFit/>
          </a:bodyPr>
          <a:lstStyle>
            <a:lvl1pPr marL="0" indent="0" algn="ctr">
              <a:spcBef>
                <a:spcPts val="1200"/>
              </a:spcBef>
              <a:buClrTx/>
              <a:buSzTx/>
              <a:buFontTx/>
              <a:buNone/>
              <a:defRPr i="1" sz="3000">
                <a:solidFill>
                  <a:srgbClr val="5C86B9"/>
                </a:solidFill>
              </a:defRPr>
            </a:lvl1pPr>
          </a:lstStyle>
          <a:p>
            <a:pPr/>
            <a:r>
              <a:t>– Juan López</a:t>
            </a:r>
          </a:p>
        </p:txBody>
      </p:sp>
      <p:sp>
        <p:nvSpPr>
          <p:cNvPr id="109" name="Shape 109"/>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Foto">
    <p:spTree>
      <p:nvGrpSpPr>
        <p:cNvPr id="1" name=""/>
        <p:cNvGrpSpPr/>
        <p:nvPr/>
      </p:nvGrpSpPr>
      <p:grpSpPr>
        <a:xfrm>
          <a:off x="0" y="0"/>
          <a:ext cx="0" cy="0"/>
          <a:chOff x="0" y="0"/>
          <a:chExt cx="0" cy="0"/>
        </a:xfrm>
      </p:grpSpPr>
      <p:sp>
        <p:nvSpPr>
          <p:cNvPr id="116" name="Shape 11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En blanco">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Foto (horizontal)">
    <p:spTree>
      <p:nvGrpSpPr>
        <p:cNvPr id="1" name=""/>
        <p:cNvGrpSpPr/>
        <p:nvPr/>
      </p:nvGrpSpPr>
      <p:grpSpPr>
        <a:xfrm>
          <a:off x="0" y="0"/>
          <a:ext cx="0" cy="0"/>
          <a:chOff x="0" y="0"/>
          <a:chExt cx="0" cy="0"/>
        </a:xfrm>
      </p:grpSpPr>
      <p:sp>
        <p:nvSpPr>
          <p:cNvPr id="25" name="Shape 25"/>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6" name="Shape 26"/>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Shape 27"/>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i="1" sz="1800">
                <a:solidFill>
                  <a:srgbClr val="5C86B9"/>
                </a:solidFill>
              </a:defRPr>
            </a:lvl1pPr>
          </a:lstStyle>
          <a:p>
            <a:pPr/>
            <a:r>
              <a:t>Fecha</a:t>
            </a:r>
          </a:p>
        </p:txBody>
      </p:sp>
      <p:sp>
        <p:nvSpPr>
          <p:cNvPr id="28" name="Shape 28"/>
          <p:cNvSpPr/>
          <p:nvPr>
            <p:ph type="pic" idx="14"/>
          </p:nvPr>
        </p:nvSpPr>
        <p:spPr>
          <a:xfrm>
            <a:off x="368300" y="444500"/>
            <a:ext cx="12268200" cy="6324600"/>
          </a:xfrm>
          <a:prstGeom prst="rect">
            <a:avLst/>
          </a:prstGeom>
        </p:spPr>
        <p:txBody>
          <a:bodyPr lIns="91439" tIns="45719" rIns="91439" bIns="45719" anchor="t">
            <a:noAutofit/>
          </a:bodyPr>
          <a:lstStyle/>
          <a:p>
            <a:pPr/>
          </a:p>
        </p:txBody>
      </p:sp>
      <p:sp>
        <p:nvSpPr>
          <p:cNvPr id="29" name="Shape 29"/>
          <p:cNvSpPr/>
          <p:nvPr>
            <p:ph type="title"/>
          </p:nvPr>
        </p:nvSpPr>
        <p:spPr>
          <a:xfrm>
            <a:off x="355600" y="6908800"/>
            <a:ext cx="12293600" cy="1104900"/>
          </a:xfrm>
          <a:prstGeom prst="rect">
            <a:avLst/>
          </a:prstGeom>
        </p:spPr>
        <p:txBody>
          <a:bodyPr anchor="b"/>
          <a:lstStyle/>
          <a:p>
            <a:pPr/>
            <a:r>
              <a:t>Texto del título</a:t>
            </a:r>
          </a:p>
        </p:txBody>
      </p:sp>
      <p:sp>
        <p:nvSpPr>
          <p:cNvPr id="30" name="Shape 30"/>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ítulo (centro)">
    <p:spTree>
      <p:nvGrpSpPr>
        <p:cNvPr id="1" name=""/>
        <p:cNvGrpSpPr/>
        <p:nvPr/>
      </p:nvGrpSpPr>
      <p:grpSpPr>
        <a:xfrm>
          <a:off x="0" y="0"/>
          <a:ext cx="0" cy="0"/>
          <a:chOff x="0" y="0"/>
          <a:chExt cx="0" cy="0"/>
        </a:xfrm>
      </p:grpSpPr>
      <p:sp>
        <p:nvSpPr>
          <p:cNvPr id="38" name="Shape 38"/>
          <p:cNvSpPr/>
          <p:nvPr/>
        </p:nvSpPr>
        <p:spPr>
          <a:xfrm>
            <a:off x="406400" y="486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9" name="Shape 39"/>
          <p:cNvSpPr/>
          <p:nvPr/>
        </p:nvSpPr>
        <p:spPr>
          <a:xfrm>
            <a:off x="406400" y="4914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0" name="Shape 40"/>
          <p:cNvSpPr/>
          <p:nvPr>
            <p:ph type="title"/>
          </p:nvPr>
        </p:nvSpPr>
        <p:spPr>
          <a:xfrm>
            <a:off x="355600" y="2628900"/>
            <a:ext cx="12293600" cy="2108200"/>
          </a:xfrm>
          <a:prstGeom prst="rect">
            <a:avLst/>
          </a:prstGeom>
        </p:spPr>
        <p:txBody>
          <a:bodyPr anchor="b"/>
          <a:lstStyle/>
          <a:p>
            <a:pPr/>
            <a:r>
              <a:t>Texto del título</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Foto (vertical)">
    <p:spTree>
      <p:nvGrpSpPr>
        <p:cNvPr id="1" name=""/>
        <p:cNvGrpSpPr/>
        <p:nvPr/>
      </p:nvGrpSpPr>
      <p:grpSpPr>
        <a:xfrm>
          <a:off x="0" y="0"/>
          <a:ext cx="0" cy="0"/>
          <a:chOff x="0" y="0"/>
          <a:chExt cx="0" cy="0"/>
        </a:xfrm>
      </p:grpSpPr>
      <p:sp>
        <p:nvSpPr>
          <p:cNvPr id="48" name="Shape 48"/>
          <p:cNvSpPr/>
          <p:nvPr/>
        </p:nvSpPr>
        <p:spPr>
          <a:xfrm>
            <a:off x="406400" y="52705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9" name="Shape 49"/>
          <p:cNvSpPr/>
          <p:nvPr/>
        </p:nvSpPr>
        <p:spPr>
          <a:xfrm>
            <a:off x="406400" y="53213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Shape 50"/>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51" name="Shape 51"/>
          <p:cNvSpPr/>
          <p:nvPr>
            <p:ph type="title"/>
          </p:nvPr>
        </p:nvSpPr>
        <p:spPr>
          <a:xfrm>
            <a:off x="355600" y="1930400"/>
            <a:ext cx="5816600" cy="3238500"/>
          </a:xfrm>
          <a:prstGeom prst="rect">
            <a:avLst/>
          </a:prstGeom>
        </p:spPr>
        <p:txBody>
          <a:bodyPr anchor="b"/>
          <a:lstStyle/>
          <a:p>
            <a:pPr/>
            <a:r>
              <a:t>Texto del título</a:t>
            </a:r>
          </a:p>
        </p:txBody>
      </p:sp>
      <p:sp>
        <p:nvSpPr>
          <p:cNvPr id="52" name="Shape 52"/>
          <p:cNvSpPr/>
          <p:nvPr>
            <p:ph type="body" sz="quarter"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53" name="Shape 53"/>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a:r>
              <a:t>Texto del título</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p>
            <a:pPr/>
            <a:r>
              <a:t>Texto del título</a:t>
            </a:r>
          </a:p>
        </p:txBody>
      </p:sp>
      <p:sp>
        <p:nvSpPr>
          <p:cNvPr id="69" name="Shape 69"/>
          <p:cNvSpPr/>
          <p:nvPr>
            <p:ph type="body" idx="1"/>
          </p:nvPr>
        </p:nvSpPr>
        <p:spPr>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pPr/>
            <a:r>
              <a:t>Nivel de texto 1</a:t>
            </a:r>
          </a:p>
          <a:p>
            <a:pPr lvl="1"/>
            <a:r>
              <a:t>Nivel de texto 2</a:t>
            </a:r>
          </a:p>
          <a:p>
            <a:pPr lvl="2"/>
            <a:r>
              <a:t>Nivel de texto 3</a:t>
            </a:r>
          </a:p>
          <a:p>
            <a:pPr lvl="3"/>
            <a:r>
              <a:t>Nivel de texto 4</a:t>
            </a:r>
          </a:p>
          <a:p>
            <a:pPr lvl="4"/>
            <a:r>
              <a:t>Nivel de texto 5</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ítulo, viñetas y foto">
    <p:spTree>
      <p:nvGrpSpPr>
        <p:cNvPr id="1" name=""/>
        <p:cNvGrpSpPr/>
        <p:nvPr/>
      </p:nvGrpSpPr>
      <p:grpSpPr>
        <a:xfrm>
          <a:off x="0" y="0"/>
          <a:ext cx="0" cy="0"/>
          <a:chOff x="0" y="0"/>
          <a:chExt cx="0" cy="0"/>
        </a:xfrm>
      </p:grpSpPr>
      <p:sp>
        <p:nvSpPr>
          <p:cNvPr id="77" name="Shape 77"/>
          <p:cNvSpPr/>
          <p:nvPr/>
        </p:nvSpPr>
        <p:spPr>
          <a:xfrm>
            <a:off x="406400" y="25654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8" name="Shape 78"/>
          <p:cNvSpPr/>
          <p:nvPr/>
        </p:nvSpPr>
        <p:spPr>
          <a:xfrm>
            <a:off x="406400" y="26162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9" name="Shape 79"/>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80" name="Shape 80"/>
          <p:cNvSpPr/>
          <p:nvPr>
            <p:ph type="title"/>
          </p:nvPr>
        </p:nvSpPr>
        <p:spPr>
          <a:xfrm>
            <a:off x="355600" y="444500"/>
            <a:ext cx="5816600" cy="2044700"/>
          </a:xfrm>
          <a:prstGeom prst="rect">
            <a:avLst/>
          </a:prstGeom>
        </p:spPr>
        <p:txBody>
          <a:bodyPr/>
          <a:lstStyle/>
          <a:p>
            <a:pPr/>
            <a:r>
              <a:t>Texto del título</a:t>
            </a:r>
          </a:p>
        </p:txBody>
      </p:sp>
      <p:sp>
        <p:nvSpPr>
          <p:cNvPr id="81" name="Shape 81"/>
          <p:cNvSpPr/>
          <p:nvPr>
            <p:ph type="body" sz="half" idx="1"/>
          </p:nvPr>
        </p:nvSpPr>
        <p:spPr>
          <a:xfrm>
            <a:off x="355600" y="2984500"/>
            <a:ext cx="5816600" cy="6324600"/>
          </a:xfrm>
          <a:prstGeom prst="rect">
            <a:avLst/>
          </a:prstGeom>
        </p:spPr>
        <p:txBody>
          <a:bodyPr/>
          <a:lstStyle>
            <a:lvl1pPr marL="381000" indent="-381000">
              <a:defRPr sz="3000"/>
            </a:lvl1pPr>
            <a:lvl2pPr marL="762000" indent="-381000">
              <a:defRPr sz="3000"/>
            </a:lvl2pPr>
            <a:lvl3pPr marL="1143000" indent="-381000">
              <a:defRPr sz="3000"/>
            </a:lvl3pPr>
            <a:lvl4pPr marL="1524000" indent="-381000">
              <a:defRPr sz="3000"/>
            </a:lvl4pPr>
            <a:lvl5pPr marL="1905000" indent="-381000">
              <a:defRPr sz="3000"/>
            </a:lvl5pPr>
          </a:lstStyle>
          <a:p>
            <a:pPr/>
            <a:r>
              <a:t>Nivel de texto 1</a:t>
            </a:r>
          </a:p>
          <a:p>
            <a:pPr lvl="1"/>
            <a:r>
              <a:t>Nivel de texto 2</a:t>
            </a:r>
          </a:p>
          <a:p>
            <a:pPr lvl="2"/>
            <a:r>
              <a:t>Nivel de texto 3</a:t>
            </a:r>
          </a:p>
          <a:p>
            <a:pPr lvl="3"/>
            <a:r>
              <a:t>Nivel de texto 4</a:t>
            </a:r>
          </a:p>
          <a:p>
            <a:pPr lvl="4"/>
            <a:r>
              <a:t>Nivel de texto 5</a:t>
            </a:r>
          </a:p>
        </p:txBody>
      </p:sp>
      <p:sp>
        <p:nvSpPr>
          <p:cNvPr id="82" name="Shape 82"/>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Viñetas">
    <p:spTree>
      <p:nvGrpSpPr>
        <p:cNvPr id="1" name=""/>
        <p:cNvGrpSpPr/>
        <p:nvPr/>
      </p:nvGrpSpPr>
      <p:grpSpPr>
        <a:xfrm>
          <a:off x="0" y="0"/>
          <a:ext cx="0" cy="0"/>
          <a:chOff x="0" y="0"/>
          <a:chExt cx="0" cy="0"/>
        </a:xfrm>
      </p:grpSpPr>
      <p:sp>
        <p:nvSpPr>
          <p:cNvPr id="89" name="Shape 89"/>
          <p:cNvSpPr/>
          <p:nvPr>
            <p:ph type="body" idx="1"/>
          </p:nvPr>
        </p:nvSpPr>
        <p:spPr>
          <a:xfrm>
            <a:off x="355600" y="444500"/>
            <a:ext cx="12293600" cy="8864600"/>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pPr/>
            <a:r>
              <a:t>Nivel de texto 1</a:t>
            </a:r>
          </a:p>
          <a:p>
            <a:pPr lvl="1"/>
            <a:r>
              <a:t>Nivel de texto 2</a:t>
            </a:r>
          </a:p>
          <a:p>
            <a:pPr lvl="2"/>
            <a:r>
              <a:t>Nivel de texto 3</a:t>
            </a:r>
          </a:p>
          <a:p>
            <a:pPr lvl="3"/>
            <a:r>
              <a:t>Nivel de texto 4</a:t>
            </a:r>
          </a:p>
          <a:p>
            <a:pPr lvl="4"/>
            <a:r>
              <a:t>Nivel de texto 5</a:t>
            </a:r>
          </a:p>
        </p:txBody>
      </p:sp>
      <p:sp>
        <p:nvSpPr>
          <p:cNvPr id="90" name="Shape 90"/>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3 fotos">
    <p:spTree>
      <p:nvGrpSpPr>
        <p:cNvPr id="1" name=""/>
        <p:cNvGrpSpPr/>
        <p:nvPr/>
      </p:nvGrpSpPr>
      <p:grpSpPr>
        <a:xfrm>
          <a:off x="0" y="0"/>
          <a:ext cx="0" cy="0"/>
          <a:chOff x="0" y="0"/>
          <a:chExt cx="0" cy="0"/>
        </a:xfrm>
      </p:grpSpPr>
      <p:sp>
        <p:nvSpPr>
          <p:cNvPr id="97" name="Shape 97"/>
          <p:cNvSpPr/>
          <p:nvPr>
            <p:ph type="pic" sz="half" idx="13"/>
          </p:nvPr>
        </p:nvSpPr>
        <p:spPr>
          <a:xfrm>
            <a:off x="6502400" y="4813300"/>
            <a:ext cx="6121400" cy="4356100"/>
          </a:xfrm>
          <a:prstGeom prst="rect">
            <a:avLst/>
          </a:prstGeom>
        </p:spPr>
        <p:txBody>
          <a:bodyPr lIns="91439" tIns="45719" rIns="91439" bIns="45719" anchor="t">
            <a:noAutofit/>
          </a:bodyPr>
          <a:lstStyle/>
          <a:p>
            <a:pPr/>
          </a:p>
        </p:txBody>
      </p:sp>
      <p:sp>
        <p:nvSpPr>
          <p:cNvPr id="98" name="Shape 98"/>
          <p:cNvSpPr/>
          <p:nvPr>
            <p:ph type="pic" sz="half" idx="14"/>
          </p:nvPr>
        </p:nvSpPr>
        <p:spPr>
          <a:xfrm>
            <a:off x="6502400" y="444500"/>
            <a:ext cx="6121400" cy="4368800"/>
          </a:xfrm>
          <a:prstGeom prst="rect">
            <a:avLst/>
          </a:prstGeom>
        </p:spPr>
        <p:txBody>
          <a:bodyPr lIns="91439" tIns="45719" rIns="91439" bIns="45719" anchor="t">
            <a:noAutofit/>
          </a:bodyPr>
          <a:lstStyle/>
          <a:p>
            <a:pPr/>
          </a:p>
        </p:txBody>
      </p:sp>
      <p:sp>
        <p:nvSpPr>
          <p:cNvPr id="99" name="Shape 99"/>
          <p:cNvSpPr/>
          <p:nvPr>
            <p:ph type="pic" idx="15"/>
          </p:nvPr>
        </p:nvSpPr>
        <p:spPr>
          <a:xfrm>
            <a:off x="368300" y="444500"/>
            <a:ext cx="6121400" cy="8724900"/>
          </a:xfrm>
          <a:prstGeom prst="rect">
            <a:avLst/>
          </a:prstGeom>
        </p:spPr>
        <p:txBody>
          <a:bodyPr lIns="91439" tIns="45719" rIns="91439" bIns="45719" anchor="t">
            <a:noAutofit/>
          </a:bodyPr>
          <a:lstStyle/>
          <a:p>
            <a:pPr/>
          </a:p>
        </p:txBody>
      </p:sp>
      <p:sp>
        <p:nvSpPr>
          <p:cNvPr id="100" name="Shape 100"/>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406400" y="25654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a:off x="406400" y="26162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title"/>
          </p:nvPr>
        </p:nvSpPr>
        <p:spPr>
          <a:xfrm>
            <a:off x="355600" y="444500"/>
            <a:ext cx="12293600" cy="2044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5" name="Shape 5"/>
          <p:cNvSpPr/>
          <p:nvPr>
            <p:ph type="body" idx="1"/>
          </p:nvPr>
        </p:nvSpPr>
        <p:spPr>
          <a:xfrm>
            <a:off x="355600" y="2984500"/>
            <a:ext cx="12293600" cy="632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6" name="Shape 6"/>
          <p:cNvSpPr/>
          <p:nvPr>
            <p:ph type="sldNum" sz="quarter" idx="2"/>
          </p:nvPr>
        </p:nvSpPr>
        <p:spPr>
          <a:xfrm>
            <a:off x="12331700" y="9220200"/>
            <a:ext cx="317500" cy="355600"/>
          </a:xfrm>
          <a:prstGeom prst="rect">
            <a:avLst/>
          </a:prstGeom>
          <a:ln w="12700">
            <a:miter lim="400000"/>
          </a:ln>
        </p:spPr>
        <p:txBody>
          <a:bodyPr wrap="none" lIns="50800" tIns="50800" rIns="50800" bIns="50800">
            <a:spAutoFit/>
          </a:bodyPr>
          <a:lstStyle>
            <a:lvl1pPr>
              <a:defRPr sz="1600">
                <a:solidFill>
                  <a:schemeClr val="accent1">
                    <a:hueOff val="54750"/>
                    <a:satOff val="-1697"/>
                    <a:lumOff val="-18038"/>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1pPr>
      <a:lvl2pPr marL="0" marR="0" indent="2286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2pPr>
      <a:lvl3pPr marL="0" marR="0" indent="4572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3pPr>
      <a:lvl4pPr marL="0" marR="0" indent="6858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4pPr>
      <a:lvl5pPr marL="0" marR="0" indent="9144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5pPr>
      <a:lvl6pPr marL="0" marR="0" indent="11430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6pPr>
      <a:lvl7pPr marL="0" marR="0" indent="13716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7pPr>
      <a:lvl8pPr marL="0" marR="0" indent="16002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8pPr>
      <a:lvl9pPr marL="0" marR="0" indent="18288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9pPr>
    </p:titleStyle>
    <p:bodyStyle>
      <a:lvl1pPr marL="508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1pPr>
      <a:lvl2pPr marL="1016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2pPr>
      <a:lvl3pPr marL="1524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3pPr>
      <a:lvl4pPr marL="2032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4pPr>
      <a:lvl5pPr marL="2540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5pPr>
      <a:lvl6pPr marL="3048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6pPr>
      <a:lvl7pPr marL="3556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7pPr>
      <a:lvl8pPr marL="4064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8pPr>
      <a:lvl9pPr marL="4572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tif"/><Relationship Id="rId4"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body" idx="13"/>
          </p:nvPr>
        </p:nvSpPr>
        <p:spPr>
          <a:prstGeom prst="rect">
            <a:avLst/>
          </a:prstGeom>
        </p:spPr>
        <p:txBody>
          <a:bodyPr/>
          <a:lstStyle/>
          <a:p>
            <a:pPr/>
            <a:r>
              <a:t>15 de Diciembre de 2016</a:t>
            </a:r>
          </a:p>
        </p:txBody>
      </p:sp>
      <p:sp>
        <p:nvSpPr>
          <p:cNvPr id="134" name="Shape 134"/>
          <p:cNvSpPr/>
          <p:nvPr>
            <p:ph type="ctrTitle"/>
          </p:nvPr>
        </p:nvSpPr>
        <p:spPr>
          <a:xfrm>
            <a:off x="355600" y="4628786"/>
            <a:ext cx="12293600" cy="3073765"/>
          </a:xfrm>
          <a:prstGeom prst="rect">
            <a:avLst/>
          </a:prstGeom>
        </p:spPr>
        <p:txBody>
          <a:bodyPr/>
          <a:lstStyle>
            <a:lvl1pPr defTabSz="566674">
              <a:defRPr spc="-124" sz="6208"/>
            </a:lvl1pPr>
          </a:lstStyle>
          <a:p>
            <a:pPr/>
            <a:r>
              <a:t>Sistema Domótico IoT basado en Raspberry Pi y control remoto por Telegram</a:t>
            </a:r>
          </a:p>
        </p:txBody>
      </p:sp>
      <p:sp>
        <p:nvSpPr>
          <p:cNvPr id="135" name="Shape 135"/>
          <p:cNvSpPr/>
          <p:nvPr>
            <p:ph type="subTitle" sz="quarter" idx="1"/>
          </p:nvPr>
        </p:nvSpPr>
        <p:spPr>
          <a:prstGeom prst="rect">
            <a:avLst/>
          </a:prstGeom>
        </p:spPr>
        <p:txBody>
          <a:bodyPr/>
          <a:lstStyle/>
          <a:p>
            <a:pPr/>
            <a:r>
              <a:t>Jesús Gómez Bellido</a:t>
            </a:r>
          </a:p>
        </p:txBody>
      </p:sp>
      <p:pic>
        <p:nvPicPr>
          <p:cNvPr id="136" name="us.png"/>
          <p:cNvPicPr>
            <a:picLocks noChangeAspect="1"/>
          </p:cNvPicPr>
          <p:nvPr/>
        </p:nvPicPr>
        <p:blipFill>
          <a:blip r:embed="rId2">
            <a:extLst/>
          </a:blip>
          <a:stretch>
            <a:fillRect/>
          </a:stretch>
        </p:blipFill>
        <p:spPr>
          <a:xfrm>
            <a:off x="8885217" y="300334"/>
            <a:ext cx="3363252" cy="336325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Pruebas de Rendimiento</a:t>
            </a:r>
          </a:p>
        </p:txBody>
      </p:sp>
      <p:sp>
        <p:nvSpPr>
          <p:cNvPr id="175" name="Shape 175"/>
          <p:cNvSpPr/>
          <p:nvPr>
            <p:ph type="body" idx="1"/>
          </p:nvPr>
        </p:nvSpPr>
        <p:spPr>
          <a:prstGeom prst="rect">
            <a:avLst/>
          </a:prstGeom>
        </p:spPr>
        <p:txBody>
          <a:bodyPr/>
          <a:lstStyle/>
          <a:p>
            <a:pPr/>
            <a:r>
              <a:t>Respuesta protocolo ARP</a:t>
            </a:r>
          </a:p>
          <a:p>
            <a:pPr/>
            <a:r>
              <a:t>Captura de foto</a:t>
            </a:r>
          </a:p>
          <a:p>
            <a:pPr/>
            <a:r>
              <a:t>Proceso de recepción y reproducción de audio</a:t>
            </a:r>
          </a:p>
          <a:p>
            <a:pPr/>
            <a:r>
              <a:t>Petición y tratamiento de datos meteorológicos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Respuesta protocolo ARP</a:t>
            </a:r>
          </a:p>
        </p:txBody>
      </p:sp>
      <p:graphicFrame>
        <p:nvGraphicFramePr>
          <p:cNvPr id="180" name="Table 180"/>
          <p:cNvGraphicFramePr/>
          <p:nvPr/>
        </p:nvGraphicFramePr>
        <p:xfrm>
          <a:off x="3435350" y="3894442"/>
          <a:ext cx="6146800" cy="451741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067050"/>
                <a:gridCol w="3067050"/>
              </a:tblGrid>
              <a:tr h="1501571">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Dispositivo</a:t>
                      </a:r>
                    </a:p>
                  </a:txBody>
                  <a:tcPr marL="50800" marR="50800" marT="50800" marB="50800" anchor="ctr" anchorCtr="0" horzOverflow="overflow">
                    <a:lnL w="12700">
                      <a:solidFill>
                        <a:srgbClr val="7695B6"/>
                      </a:solidFill>
                      <a:miter lim="400000"/>
                    </a:lnL>
                    <a:blipFill rotWithShape="1">
                      <a:blip r:embed="rId2"/>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Tiempo</a:t>
                      </a:r>
                    </a:p>
                  </a:txBody>
                  <a:tcPr marL="50800" marR="50800" marT="50800" marB="50800" anchor="ctr" anchorCtr="0" horzOverflow="overflow">
                    <a:lnR w="12700">
                      <a:solidFill>
                        <a:srgbClr val="7695B6"/>
                      </a:solidFill>
                      <a:miter lim="400000"/>
                    </a:lnR>
                    <a:blipFill rotWithShape="1">
                      <a:blip r:embed="rId2"/>
                      <a:srcRect l="0" t="0" r="0" b="0"/>
                      <a:tile tx="0" ty="0" sx="100000" sy="100000" flip="none" algn="tl"/>
                    </a:blipFill>
                  </a:tcPr>
                </a:tc>
              </a:tr>
              <a:tr h="1501571">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Raspberry Pi</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13380ms</a:t>
                      </a:r>
                    </a:p>
                  </a:txBody>
                  <a:tcPr marL="50800" marR="50800" marT="50800" marB="50800" anchor="ctr" anchorCtr="0" horzOverflow="overflow"/>
                </a:tc>
              </a:tr>
              <a:tr h="1501571">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MacBook</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11778ms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Captura de foto</a:t>
            </a:r>
          </a:p>
        </p:txBody>
      </p:sp>
      <p:graphicFrame>
        <p:nvGraphicFramePr>
          <p:cNvPr id="183" name="Table 183"/>
          <p:cNvGraphicFramePr/>
          <p:nvPr/>
        </p:nvGraphicFramePr>
        <p:xfrm>
          <a:off x="2052067" y="3894442"/>
          <a:ext cx="8913366" cy="451741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966888"/>
                <a:gridCol w="2966888"/>
                <a:gridCol w="2966888"/>
              </a:tblGrid>
              <a:tr h="1501571">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Dispositivo</a:t>
                      </a:r>
                    </a:p>
                  </a:txBody>
                  <a:tcPr marL="50800" marR="50800" marT="50800" marB="50800" anchor="ctr" anchorCtr="0" horzOverflow="overflow">
                    <a:lnL w="12700">
                      <a:solidFill>
                        <a:srgbClr val="7695B6"/>
                      </a:solidFill>
                      <a:miter lim="400000"/>
                    </a:lnL>
                    <a:blipFill rotWithShape="1">
                      <a:blip r:embed="rId2"/>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v4l2camera</a:t>
                      </a:r>
                    </a:p>
                  </a:txBody>
                  <a:tcPr marL="50800" marR="50800" marT="50800" marB="50800" anchor="ctr" anchorCtr="0" horzOverflow="overflow">
                    <a:blipFill rotWithShape="1">
                      <a:blip r:embed="rId2"/>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fswebcam</a:t>
                      </a:r>
                    </a:p>
                  </a:txBody>
                  <a:tcPr marL="50800" marR="50800" marT="50800" marB="50800" anchor="ctr" anchorCtr="0" horzOverflow="overflow">
                    <a:lnR w="12700">
                      <a:solidFill>
                        <a:srgbClr val="7695B6"/>
                      </a:solidFill>
                      <a:miter lim="400000"/>
                    </a:lnR>
                    <a:blipFill rotWithShape="1">
                      <a:blip r:embed="rId2"/>
                      <a:srcRect l="0" t="0" r="0" b="0"/>
                      <a:tile tx="0" ty="0" sx="100000" sy="100000" flip="none" algn="tl"/>
                    </a:blipFill>
                  </a:tcPr>
                </a:tc>
              </a:tr>
              <a:tr h="1501571">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Raspberry Pi</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1246ms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1278ms</a:t>
                      </a:r>
                    </a:p>
                  </a:txBody>
                  <a:tcPr marL="50800" marR="50800" marT="50800" marB="50800" anchor="ctr" anchorCtr="0" horzOverflow="overflow"/>
                </a:tc>
              </a:tr>
              <a:tr h="1501571">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MacBook</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1038ms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986ms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lvl1pPr defTabSz="560831">
              <a:defRPr spc="-122" sz="6144"/>
            </a:lvl1pPr>
          </a:lstStyle>
          <a:p>
            <a:pPr/>
            <a:r>
              <a:t>Recepción y reproducción de Audio</a:t>
            </a:r>
          </a:p>
        </p:txBody>
      </p:sp>
      <p:graphicFrame>
        <p:nvGraphicFramePr>
          <p:cNvPr id="186" name="Table 186"/>
          <p:cNvGraphicFramePr/>
          <p:nvPr/>
        </p:nvGraphicFramePr>
        <p:xfrm>
          <a:off x="1935730" y="3894442"/>
          <a:ext cx="9146040" cy="451741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283334"/>
                <a:gridCol w="2283334"/>
                <a:gridCol w="2283334"/>
                <a:gridCol w="2283334"/>
              </a:tblGrid>
              <a:tr h="1501571">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Dispositivo</a:t>
                      </a:r>
                    </a:p>
                  </a:txBody>
                  <a:tcPr marL="50800" marR="50800" marT="50800" marB="50800" anchor="ctr" anchorCtr="0" horzOverflow="overflow">
                    <a:lnL w="12700">
                      <a:solidFill>
                        <a:srgbClr val="7695B6"/>
                      </a:solidFill>
                      <a:miter lim="400000"/>
                    </a:lnL>
                    <a:blipFill rotWithShape="1">
                      <a:blip r:embed="rId2"/>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Descarga</a:t>
                      </a:r>
                    </a:p>
                  </a:txBody>
                  <a:tcPr marL="50800" marR="50800" marT="50800" marB="50800" anchor="ctr" anchorCtr="0" horzOverflow="overflow">
                    <a:blipFill rotWithShape="1">
                      <a:blip r:embed="rId2"/>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Decode</a:t>
                      </a:r>
                    </a:p>
                  </a:txBody>
                  <a:tcPr marL="50800" marR="50800" marT="50800" marB="50800" anchor="ctr" anchorCtr="0" horzOverflow="overflow">
                    <a:blipFill rotWithShape="1">
                      <a:blip r:embed="rId2"/>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Total</a:t>
                      </a:r>
                    </a:p>
                  </a:txBody>
                  <a:tcPr marL="50800" marR="50800" marT="50800" marB="50800" anchor="ctr" anchorCtr="0" horzOverflow="overflow">
                    <a:lnR w="12700">
                      <a:solidFill>
                        <a:srgbClr val="7695B6"/>
                      </a:solidFill>
                      <a:miter lim="400000"/>
                    </a:lnR>
                    <a:blipFill rotWithShape="1">
                      <a:blip r:embed="rId2"/>
                      <a:srcRect l="0" t="0" r="0" b="0"/>
                      <a:tile tx="0" ty="0" sx="100000" sy="100000" flip="none" algn="tl"/>
                    </a:blipFill>
                  </a:tcPr>
                </a:tc>
              </a:tr>
              <a:tr h="1501571">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Raspberry Pi</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609ms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109ms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718ms</a:t>
                      </a:r>
                    </a:p>
                  </a:txBody>
                  <a:tcPr marL="50800" marR="50800" marT="50800" marB="50800" anchor="ctr" anchorCtr="0" horzOverflow="overflow"/>
                </a:tc>
              </a:tr>
              <a:tr h="1501571">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MacBook</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524ms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11ms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535ms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defTabSz="560831">
              <a:defRPr spc="-122" sz="6144"/>
            </a:lvl1pPr>
          </a:lstStyle>
          <a:p>
            <a:pPr/>
            <a:r>
              <a:t>Petición y tratamiento de datos meteorológicos</a:t>
            </a:r>
          </a:p>
        </p:txBody>
      </p:sp>
      <p:graphicFrame>
        <p:nvGraphicFramePr>
          <p:cNvPr id="189" name="Table 189"/>
          <p:cNvGraphicFramePr/>
          <p:nvPr/>
        </p:nvGraphicFramePr>
        <p:xfrm>
          <a:off x="3435350" y="3894442"/>
          <a:ext cx="6146800" cy="451741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067050"/>
                <a:gridCol w="3067050"/>
              </a:tblGrid>
              <a:tr h="1501571">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Dispositivo</a:t>
                      </a:r>
                    </a:p>
                  </a:txBody>
                  <a:tcPr marL="50800" marR="50800" marT="50800" marB="50800" anchor="ctr" anchorCtr="0" horzOverflow="overflow">
                    <a:lnL w="12700">
                      <a:solidFill>
                        <a:srgbClr val="7695B6"/>
                      </a:solidFill>
                      <a:miter lim="400000"/>
                    </a:lnL>
                    <a:blipFill rotWithShape="1">
                      <a:blip r:embed="rId2"/>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Tiempo</a:t>
                      </a:r>
                    </a:p>
                  </a:txBody>
                  <a:tcPr marL="50800" marR="50800" marT="50800" marB="50800" anchor="ctr" anchorCtr="0" horzOverflow="overflow">
                    <a:lnR w="12700">
                      <a:solidFill>
                        <a:srgbClr val="7695B6"/>
                      </a:solidFill>
                      <a:miter lim="400000"/>
                    </a:lnR>
                    <a:blipFill rotWithShape="1">
                      <a:blip r:embed="rId2"/>
                      <a:srcRect l="0" t="0" r="0" b="0"/>
                      <a:tile tx="0" ty="0" sx="100000" sy="100000" flip="none" algn="tl"/>
                    </a:blipFill>
                  </a:tcPr>
                </a:tc>
              </a:tr>
              <a:tr h="1501571">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Raspberry Pi</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330 ms</a:t>
                      </a:r>
                    </a:p>
                  </a:txBody>
                  <a:tcPr marL="50800" marR="50800" marT="50800" marB="50800" anchor="ctr" anchorCtr="0" horzOverflow="overflow"/>
                </a:tc>
              </a:tr>
              <a:tr h="1501571">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MacBook</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280ms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Costes</a:t>
            </a:r>
          </a:p>
        </p:txBody>
      </p:sp>
      <p:graphicFrame>
        <p:nvGraphicFramePr>
          <p:cNvPr id="192" name="Table 192"/>
          <p:cNvGraphicFramePr/>
          <p:nvPr/>
        </p:nvGraphicFramePr>
        <p:xfrm>
          <a:off x="3435350" y="3894442"/>
          <a:ext cx="6146800" cy="451741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067050"/>
                <a:gridCol w="3067050"/>
              </a:tblGrid>
              <a:tr h="750785">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Dispositivo</a:t>
                      </a:r>
                    </a:p>
                  </a:txBody>
                  <a:tcPr marL="50800" marR="50800" marT="50800" marB="50800" anchor="ctr" anchorCtr="0" horzOverflow="overflow">
                    <a:lnL w="12700">
                      <a:solidFill>
                        <a:srgbClr val="7695B6"/>
                      </a:solidFill>
                      <a:miter lim="400000"/>
                    </a:lnL>
                    <a:blipFill rotWithShape="1">
                      <a:blip r:embed="rId3"/>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Precio</a:t>
                      </a:r>
                    </a:p>
                  </a:txBody>
                  <a:tcPr marL="50800" marR="50800" marT="50800" marB="50800" anchor="ctr" anchorCtr="0" horzOverflow="overflow">
                    <a:lnR w="12700">
                      <a:solidFill>
                        <a:srgbClr val="7695B6"/>
                      </a:solidFill>
                      <a:miter lim="400000"/>
                    </a:lnR>
                    <a:blipFill rotWithShape="1">
                      <a:blip r:embed="rId3"/>
                      <a:srcRect l="0" t="0" r="0" b="0"/>
                      <a:tile tx="0" ty="0" sx="100000" sy="100000" flip="none" algn="tl"/>
                    </a:blipFill>
                  </a:tcPr>
                </a:tc>
              </a:tr>
              <a:tr h="750785">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Raspberry Pi</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60 €</a:t>
                      </a:r>
                    </a:p>
                  </a:txBody>
                  <a:tcPr marL="50800" marR="50800" marT="50800" marB="50800" anchor="ctr" anchorCtr="0" horzOverflow="overflow"/>
                </a:tc>
              </a:tr>
              <a:tr h="750785">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Sensor Alarma</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10 €</a:t>
                      </a:r>
                    </a:p>
                  </a:txBody>
                  <a:tcPr marL="50800" marR="50800" marT="50800" marB="50800" anchor="ctr" anchorCtr="0" horzOverflow="overflow"/>
                </a:tc>
              </a:tr>
              <a:tr h="750785">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Cámara</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15 €</a:t>
                      </a:r>
                    </a:p>
                  </a:txBody>
                  <a:tcPr marL="50800" marR="50800" marT="50800" marB="50800" anchor="ctr" anchorCtr="0" horzOverflow="overflow"/>
                </a:tc>
              </a:tr>
              <a:tr h="750785">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Altavoz</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10 €</a:t>
                      </a:r>
                    </a:p>
                  </a:txBody>
                  <a:tcPr marL="50800" marR="50800" marT="50800" marB="50800" anchor="ctr" anchorCtr="0" horzOverflow="overflow"/>
                </a:tc>
              </a:tr>
              <a:tr h="750785">
                <a:tc>
                  <a:txBody>
                    <a:bodyPr/>
                    <a:lstStyle/>
                    <a:p>
                      <a:pPr defTabSz="457200">
                        <a:defRPr sz="1800">
                          <a:solidFill>
                            <a:srgbClr val="000000"/>
                          </a:solidFill>
                        </a:defRPr>
                      </a:pPr>
                      <a:r>
                        <a:rPr b="1" sz="3000">
                          <a:solidFill>
                            <a:srgbClr val="6D6A67"/>
                          </a:solidFill>
                          <a:effectLst>
                            <a:outerShdw sx="100000" sy="100000" kx="0" ky="0" algn="b" rotWithShape="0" blurRad="25400" dist="12700" dir="5280000">
                              <a:srgbClr val="FFFFFF"/>
                            </a:outerShdw>
                          </a:effectLst>
                        </a:rPr>
                        <a:t>Total</a:t>
                      </a:r>
                    </a:p>
                  </a:txBody>
                  <a:tcPr marL="50800" marR="50800" marT="50800" marB="50800" anchor="ctr" anchorCtr="0" horzOverflow="overflow"/>
                </a:tc>
                <a:tc>
                  <a:txBody>
                    <a:bodyPr/>
                    <a:lstStyle/>
                    <a:p>
                      <a:pPr defTabSz="457200">
                        <a:defRPr sz="1800">
                          <a:solidFill>
                            <a:srgbClr val="000000"/>
                          </a:solidFill>
                        </a:defRPr>
                      </a:pPr>
                      <a:r>
                        <a:rPr b="1" sz="3000">
                          <a:solidFill>
                            <a:srgbClr val="6D6A67"/>
                          </a:solidFill>
                          <a:effectLst>
                            <a:outerShdw sx="100000" sy="100000" kx="0" ky="0" algn="b" rotWithShape="0" blurRad="25400" dist="12700" dir="5280000">
                              <a:srgbClr val="FFFFFF"/>
                            </a:outerShdw>
                          </a:effectLst>
                        </a:rPr>
                        <a:t>95 €</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r>
              <a:t>Futuros Desarrollos</a:t>
            </a:r>
          </a:p>
        </p:txBody>
      </p:sp>
      <p:sp>
        <p:nvSpPr>
          <p:cNvPr id="197" name="Shape 197"/>
          <p:cNvSpPr/>
          <p:nvPr>
            <p:ph type="body" idx="1"/>
          </p:nvPr>
        </p:nvSpPr>
        <p:spPr>
          <a:prstGeom prst="rect">
            <a:avLst/>
          </a:prstGeom>
        </p:spPr>
        <p:txBody>
          <a:bodyPr/>
          <a:lstStyle/>
          <a:p>
            <a:pPr marL="396239" indent="-396239" defTabSz="455675">
              <a:spcBef>
                <a:spcPts val="3200"/>
              </a:spcBef>
              <a:defRPr sz="2964"/>
            </a:pPr>
            <a:r>
              <a:t>Investigar otros método de detección de presencia.</a:t>
            </a:r>
          </a:p>
          <a:p>
            <a:pPr marL="396239" indent="-396239" defTabSz="455675">
              <a:spcBef>
                <a:spcPts val="3200"/>
              </a:spcBef>
              <a:defRPr sz="2964"/>
            </a:pPr>
            <a:r>
              <a:t>Realizar pruebas de rendimiento con diferentes cámaras, para mejorar la velocidad de captura</a:t>
            </a:r>
          </a:p>
          <a:p>
            <a:pPr marL="396239" indent="-396239" defTabSz="455675">
              <a:spcBef>
                <a:spcPts val="3200"/>
              </a:spcBef>
              <a:defRPr sz="2964"/>
            </a:pPr>
            <a:r>
              <a:t>Desarrollar un algoritmo que detecte los elementos conectados al sistema.</a:t>
            </a:r>
          </a:p>
          <a:p>
            <a:pPr marL="396239" indent="-396239" defTabSz="455675">
              <a:spcBef>
                <a:spcPts val="3200"/>
              </a:spcBef>
              <a:defRPr sz="2964"/>
            </a:pPr>
            <a:r>
              <a:t>Desarrollar un sistema de visión artificial para detectar situaciones anómalas.</a:t>
            </a:r>
          </a:p>
          <a:p>
            <a:pPr marL="396239" indent="-396239" defTabSz="455675">
              <a:spcBef>
                <a:spcPts val="3200"/>
              </a:spcBef>
              <a:defRPr sz="2964"/>
            </a:pPr>
            <a:r>
              <a:t>Realizar pruebas de rendimiento con diferentes lenguajes de programación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r>
              <a:t>Conclusiones</a:t>
            </a:r>
          </a:p>
        </p:txBody>
      </p:sp>
      <p:sp>
        <p:nvSpPr>
          <p:cNvPr id="202" name="Shape 202"/>
          <p:cNvSpPr/>
          <p:nvPr>
            <p:ph type="body" idx="1"/>
          </p:nvPr>
        </p:nvSpPr>
        <p:spPr>
          <a:prstGeom prst="rect">
            <a:avLst/>
          </a:prstGeom>
        </p:spPr>
        <p:txBody>
          <a:bodyPr/>
          <a:lstStyle/>
          <a:p>
            <a:pPr/>
            <a:r>
              <a:t>La Raspberry Pi cumple con nuestras expectativas</a:t>
            </a:r>
          </a:p>
          <a:p>
            <a:pPr/>
            <a:r>
              <a:t>NodeJS nos ofrece multitud de facilidades a través de sus módulos.</a:t>
            </a:r>
          </a:p>
          <a:p>
            <a:pPr/>
            <a:r>
              <a:t>Se ha podido desarrollar un control de presencia transparente para el usuario y funcional.</a:t>
            </a:r>
          </a:p>
          <a:p>
            <a:pPr/>
            <a:r>
              <a:t>El control de la aplicación se lleva a cabo mediante la aplicación de mensajería Telegram.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lvl="1"/>
            <a:r>
              <a:t>Índice</a:t>
            </a:r>
          </a:p>
        </p:txBody>
      </p:sp>
      <p:sp>
        <p:nvSpPr>
          <p:cNvPr id="139" name="Shape 139"/>
          <p:cNvSpPr/>
          <p:nvPr>
            <p:ph type="body" idx="1"/>
          </p:nvPr>
        </p:nvSpPr>
        <p:spPr>
          <a:prstGeom prst="rect">
            <a:avLst/>
          </a:prstGeom>
        </p:spPr>
        <p:txBody>
          <a:bodyPr/>
          <a:lstStyle/>
          <a:p>
            <a:pPr marL="406400" indent="-406400" defTabSz="467359">
              <a:spcBef>
                <a:spcPts val="3300"/>
              </a:spcBef>
              <a:defRPr sz="3040"/>
            </a:pPr>
            <a:r>
              <a:t>Introducción </a:t>
            </a:r>
          </a:p>
          <a:p>
            <a:pPr marL="406400" indent="-406400" defTabSz="467359">
              <a:spcBef>
                <a:spcPts val="3300"/>
              </a:spcBef>
              <a:defRPr sz="3040"/>
            </a:pPr>
            <a:r>
              <a:t>Arquitectura del Sistema</a:t>
            </a:r>
          </a:p>
          <a:p>
            <a:pPr marL="406400" indent="-406400" defTabSz="467359">
              <a:spcBef>
                <a:spcPts val="3300"/>
              </a:spcBef>
              <a:defRPr sz="3040"/>
            </a:pPr>
            <a:r>
              <a:t>Desarrollo del Software</a:t>
            </a:r>
          </a:p>
          <a:p>
            <a:pPr marL="406400" indent="-406400" defTabSz="467359">
              <a:spcBef>
                <a:spcPts val="3300"/>
              </a:spcBef>
              <a:defRPr sz="3040"/>
            </a:pPr>
            <a:r>
              <a:t>Pruebas de Rendimiento</a:t>
            </a:r>
          </a:p>
          <a:p>
            <a:pPr marL="406400" indent="-406400" defTabSz="467359">
              <a:spcBef>
                <a:spcPts val="3300"/>
              </a:spcBef>
              <a:defRPr sz="3040"/>
            </a:pPr>
            <a:r>
              <a:t>Costes</a:t>
            </a:r>
          </a:p>
          <a:p>
            <a:pPr marL="406400" indent="-406400" defTabSz="467359">
              <a:spcBef>
                <a:spcPts val="3300"/>
              </a:spcBef>
              <a:defRPr sz="3040"/>
            </a:pPr>
            <a:r>
              <a:t>Futuros Desarrollos</a:t>
            </a:r>
          </a:p>
          <a:p>
            <a:pPr marL="406400" indent="-406400" defTabSz="467359">
              <a:spcBef>
                <a:spcPts val="3300"/>
              </a:spcBef>
              <a:defRPr sz="3040"/>
            </a:pPr>
            <a:r>
              <a:t>Conclusiones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Introducción</a:t>
            </a:r>
          </a:p>
        </p:txBody>
      </p:sp>
      <p:sp>
        <p:nvSpPr>
          <p:cNvPr id="142" name="Shape 142"/>
          <p:cNvSpPr/>
          <p:nvPr>
            <p:ph type="body" idx="1"/>
          </p:nvPr>
        </p:nvSpPr>
        <p:spPr>
          <a:prstGeom prst="rect">
            <a:avLst/>
          </a:prstGeom>
        </p:spPr>
        <p:txBody>
          <a:bodyPr/>
          <a:lstStyle/>
          <a:p>
            <a:pPr/>
            <a:r>
              <a:t>Introducción</a:t>
            </a:r>
          </a:p>
          <a:p>
            <a:pPr/>
            <a:r>
              <a:t>Objetivos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Introducción</a:t>
            </a:r>
          </a:p>
        </p:txBody>
      </p:sp>
      <p:sp>
        <p:nvSpPr>
          <p:cNvPr id="145" name="Shape 145"/>
          <p:cNvSpPr/>
          <p:nvPr>
            <p:ph type="body" idx="1"/>
          </p:nvPr>
        </p:nvSpPr>
        <p:spPr>
          <a:prstGeom prst="rect">
            <a:avLst/>
          </a:prstGeom>
        </p:spPr>
        <p:txBody>
          <a:bodyPr/>
          <a:lstStyle/>
          <a:p>
            <a:pPr/>
            <a:r>
              <a:t>Introducción al IoT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Introducción</a:t>
            </a:r>
          </a:p>
        </p:txBody>
      </p:sp>
      <p:sp>
        <p:nvSpPr>
          <p:cNvPr id="150" name="Shape 150"/>
          <p:cNvSpPr/>
          <p:nvPr>
            <p:ph type="body" idx="1"/>
          </p:nvPr>
        </p:nvSpPr>
        <p:spPr>
          <a:prstGeom prst="rect">
            <a:avLst/>
          </a:prstGeom>
        </p:spPr>
        <p:txBody>
          <a:bodyPr/>
          <a:lstStyle/>
          <a:p>
            <a:pPr/>
            <a:r>
              <a:t>IoT enfocado al TFM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Objetivos</a:t>
            </a:r>
          </a:p>
        </p:txBody>
      </p:sp>
      <p:sp>
        <p:nvSpPr>
          <p:cNvPr id="155" name="Shape 155"/>
          <p:cNvSpPr/>
          <p:nvPr>
            <p:ph type="body" idx="1"/>
          </p:nvPr>
        </p:nvSpPr>
        <p:spPr>
          <a:prstGeom prst="rect">
            <a:avLst/>
          </a:prstGeom>
        </p:spPr>
        <p:txBody>
          <a:bodyPr/>
          <a:lstStyle/>
          <a:p>
            <a:pPr/>
            <a:r>
              <a:t>Sistema domótico basado en IoT</a:t>
            </a:r>
          </a:p>
          <a:p>
            <a:pPr/>
            <a:r>
              <a:t>Integración de este sistema en Raspberry Pi.</a:t>
            </a:r>
          </a:p>
          <a:p>
            <a:pPr/>
            <a:r>
              <a:t>Desarrollo del software en NodeJS (JavaScript)</a:t>
            </a:r>
          </a:p>
          <a:p>
            <a:pPr/>
            <a:r>
              <a:t>Control de Presencia.</a:t>
            </a:r>
          </a:p>
          <a:p>
            <a:pPr/>
            <a:r>
              <a:t>Control del sistema domótico mediante una aplicación de mensajería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a:r>
              <a:t>Arquitectura del Sistema</a:t>
            </a:r>
          </a:p>
        </p:txBody>
      </p:sp>
      <p:pic>
        <p:nvPicPr>
          <p:cNvPr id="160" name="TransArqSist.png"/>
          <p:cNvPicPr>
            <a:picLocks noChangeAspect="1"/>
          </p:cNvPicPr>
          <p:nvPr/>
        </p:nvPicPr>
        <p:blipFill>
          <a:blip r:embed="rId3">
            <a:extLst/>
          </a:blip>
          <a:stretch>
            <a:fillRect/>
          </a:stretch>
        </p:blipFill>
        <p:spPr>
          <a:xfrm>
            <a:off x="1183217" y="3788609"/>
            <a:ext cx="4754952" cy="471638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Arquitectura del sistema</a:t>
            </a:r>
          </a:p>
        </p:txBody>
      </p:sp>
      <p:grpSp>
        <p:nvGrpSpPr>
          <p:cNvPr id="167" name="Group 167"/>
          <p:cNvGrpSpPr/>
          <p:nvPr/>
        </p:nvGrpSpPr>
        <p:grpSpPr>
          <a:xfrm>
            <a:off x="3997924" y="3528164"/>
            <a:ext cx="5008952" cy="5237272"/>
            <a:chOff x="0" y="0"/>
            <a:chExt cx="5008950" cy="5237270"/>
          </a:xfrm>
        </p:grpSpPr>
        <p:pic>
          <p:nvPicPr>
            <p:cNvPr id="166" name="pasted-image.tiff"/>
            <p:cNvPicPr>
              <a:picLocks noChangeAspect="1"/>
            </p:cNvPicPr>
            <p:nvPr/>
          </p:nvPicPr>
          <p:blipFill>
            <a:blip r:embed="rId3">
              <a:extLst/>
            </a:blip>
            <a:stretch>
              <a:fillRect/>
            </a:stretch>
          </p:blipFill>
          <p:spPr>
            <a:xfrm>
              <a:off x="127000" y="88900"/>
              <a:ext cx="4754951" cy="4907071"/>
            </a:xfrm>
            <a:prstGeom prst="rect">
              <a:avLst/>
            </a:prstGeom>
            <a:ln>
              <a:noFill/>
            </a:ln>
            <a:effectLst/>
          </p:spPr>
        </p:pic>
        <p:pic>
          <p:nvPicPr>
            <p:cNvPr id="165" name=""/>
            <p:cNvPicPr>
              <a:picLocks noChangeAspect="0"/>
            </p:cNvPicPr>
            <p:nvPr/>
          </p:nvPicPr>
          <p:blipFill>
            <a:blip r:embed="rId4">
              <a:extLst/>
            </a:blip>
            <a:stretch>
              <a:fillRect/>
            </a:stretch>
          </p:blipFill>
          <p:spPr>
            <a:xfrm>
              <a:off x="0" y="0"/>
              <a:ext cx="5008951" cy="5237271"/>
            </a:xfrm>
            <a:prstGeom prst="rect">
              <a:avLst/>
            </a:prstGeom>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Desarrollo del Software</a:t>
            </a:r>
          </a:p>
        </p:txBody>
      </p:sp>
      <p:sp>
        <p:nvSpPr>
          <p:cNvPr id="172" name="Shape 172"/>
          <p:cNvSpPr/>
          <p:nvPr>
            <p:ph type="body" idx="1"/>
          </p:nvPr>
        </p:nvSpPr>
        <p:spPr>
          <a:prstGeom prst="rect">
            <a:avLst/>
          </a:prstGeom>
        </p:spPr>
        <p:txBody>
          <a:bodyPr/>
          <a:lstStyle/>
          <a:p>
            <a:pPr marL="314959" indent="-314959" defTabSz="362204">
              <a:spcBef>
                <a:spcPts val="2600"/>
              </a:spcBef>
              <a:defRPr sz="2356"/>
            </a:pPr>
            <a:r>
              <a:t>API Telegram</a:t>
            </a:r>
          </a:p>
          <a:p>
            <a:pPr marL="314959" indent="-314959" defTabSz="362204">
              <a:spcBef>
                <a:spcPts val="2600"/>
              </a:spcBef>
              <a:defRPr sz="2356"/>
            </a:pPr>
            <a:r>
              <a:t>Máquina de Estados</a:t>
            </a:r>
          </a:p>
          <a:p>
            <a:pPr marL="314959" indent="-314959" defTabSz="362204">
              <a:spcBef>
                <a:spcPts val="2600"/>
              </a:spcBef>
              <a:defRPr sz="2356"/>
            </a:pPr>
            <a:r>
              <a:t>Control de usuarios</a:t>
            </a:r>
          </a:p>
          <a:p>
            <a:pPr marL="314959" indent="-314959" defTabSz="362204">
              <a:spcBef>
                <a:spcPts val="2600"/>
              </a:spcBef>
              <a:defRPr sz="2356"/>
            </a:pPr>
            <a:r>
              <a:t>Control de Presencia</a:t>
            </a:r>
          </a:p>
          <a:p>
            <a:pPr marL="314959" indent="-314959" defTabSz="362204">
              <a:spcBef>
                <a:spcPts val="2600"/>
              </a:spcBef>
              <a:defRPr sz="2356"/>
            </a:pPr>
            <a:r>
              <a:t>Control del Portero Automático</a:t>
            </a:r>
          </a:p>
          <a:p>
            <a:pPr marL="314959" indent="-314959" defTabSz="362204">
              <a:spcBef>
                <a:spcPts val="2600"/>
              </a:spcBef>
              <a:defRPr sz="2356"/>
            </a:pPr>
            <a:r>
              <a:t>Control de sensores y Actuadores</a:t>
            </a:r>
          </a:p>
          <a:p>
            <a:pPr marL="314959" indent="-314959" defTabSz="362204">
              <a:spcBef>
                <a:spcPts val="2600"/>
              </a:spcBef>
              <a:defRPr sz="2356"/>
            </a:pPr>
            <a:r>
              <a:t>Control de Temperatura</a:t>
            </a:r>
          </a:p>
          <a:p>
            <a:pPr marL="314959" indent="-314959" defTabSz="362204">
              <a:spcBef>
                <a:spcPts val="2600"/>
              </a:spcBef>
              <a:defRPr sz="2356"/>
            </a:pPr>
            <a:r>
              <a:t>Control de Alarma</a:t>
            </a:r>
          </a:p>
          <a:p>
            <a:pPr marL="314959" indent="-314959" defTabSz="362204">
              <a:spcBef>
                <a:spcPts val="2600"/>
              </a:spcBef>
              <a:defRPr sz="2356"/>
            </a:pPr>
            <a:r>
              <a:t>Almacenamiento de Opciones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