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  <p:sldMasterId id="2147483661" r:id="rId5"/>
  </p:sldMasterIdLst>
  <p:notesMasterIdLst>
    <p:notesMasterId r:id="rId49"/>
  </p:notesMasterIdLst>
  <p:handoutMasterIdLst>
    <p:handoutMasterId r:id="rId50"/>
  </p:handoutMasterIdLst>
  <p:sldIdLst>
    <p:sldId id="306" r:id="rId6"/>
    <p:sldId id="259" r:id="rId7"/>
    <p:sldId id="287" r:id="rId8"/>
    <p:sldId id="297" r:id="rId9"/>
    <p:sldId id="292" r:id="rId10"/>
    <p:sldId id="310" r:id="rId11"/>
    <p:sldId id="264" r:id="rId12"/>
    <p:sldId id="311" r:id="rId13"/>
    <p:sldId id="324" r:id="rId14"/>
    <p:sldId id="407" r:id="rId15"/>
    <p:sldId id="408" r:id="rId16"/>
    <p:sldId id="409" r:id="rId17"/>
    <p:sldId id="410" r:id="rId18"/>
    <p:sldId id="411" r:id="rId19"/>
    <p:sldId id="412" r:id="rId20"/>
    <p:sldId id="312" r:id="rId21"/>
    <p:sldId id="406" r:id="rId22"/>
    <p:sldId id="405" r:id="rId23"/>
    <p:sldId id="325" r:id="rId24"/>
    <p:sldId id="326" r:id="rId25"/>
    <p:sldId id="327" r:id="rId26"/>
    <p:sldId id="328" r:id="rId27"/>
    <p:sldId id="313" r:id="rId28"/>
    <p:sldId id="399" r:id="rId29"/>
    <p:sldId id="329" r:id="rId30"/>
    <p:sldId id="330" r:id="rId31"/>
    <p:sldId id="331" r:id="rId32"/>
    <p:sldId id="400" r:id="rId33"/>
    <p:sldId id="401" r:id="rId34"/>
    <p:sldId id="402" r:id="rId35"/>
    <p:sldId id="403" r:id="rId36"/>
    <p:sldId id="404" r:id="rId37"/>
    <p:sldId id="332" r:id="rId38"/>
    <p:sldId id="365" r:id="rId39"/>
    <p:sldId id="388" r:id="rId40"/>
    <p:sldId id="394" r:id="rId41"/>
    <p:sldId id="395" r:id="rId42"/>
    <p:sldId id="397" r:id="rId43"/>
    <p:sldId id="398" r:id="rId44"/>
    <p:sldId id="390" r:id="rId45"/>
    <p:sldId id="396" r:id="rId46"/>
    <p:sldId id="413" r:id="rId47"/>
    <p:sldId id="414" r:id="rId4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86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144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20/03/2024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20/03/2024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F876-0751-45DA-B7CD-D7BE2F83FE99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517530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3919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0154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658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1482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981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400" dirty="0"/>
              <a:t>Linguagem C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sz="2000" dirty="0">
                <a:solidFill>
                  <a:schemeClr val="bg1"/>
                </a:solidFill>
              </a:rPr>
              <a:t>Prof. Fabio Bettio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61590-DC83-37D6-A8A1-AC5EF723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 variáveis?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EEFF4E52-8C21-0997-9CEC-32971635D97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790" r="28790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BFAA36-B8A6-8FBF-EE49-780D9C22B1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/>
              <a:t>Definição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F17D-161C-7DC2-2F9C-504C70F49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/>
              <a:t>Variáveis são espaços de memória que armazenam valores, podendo ser números, caracteres ou estruturas de dados.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76A8862-882D-2D64-D99B-3BBFF15F37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/>
              <a:t>Elas são fundamentais para guardar e manipular informações durante a execução de um programa.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B8C2180-16B8-4A18-37A8-6E0F0E9B99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/>
              <a:t>Photos provided by Pexels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4480089-CE7B-4292-084F-D8BF183CB4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Finalidade</a:t>
            </a:r>
          </a:p>
        </p:txBody>
      </p:sp>
    </p:spTree>
    <p:extLst>
      <p:ext uri="{BB962C8B-B14F-4D97-AF65-F5344CB8AC3E}">
        <p14:creationId xmlns:p14="http://schemas.microsoft.com/office/powerpoint/2010/main" val="200435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07494-D594-0C44-8C21-4FB00AC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F474B-17D7-F735-E70B-5FB790882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828" y="1428294"/>
            <a:ext cx="2917371" cy="743178"/>
          </a:xfrm>
        </p:spPr>
        <p:txBody>
          <a:bodyPr/>
          <a:lstStyle/>
          <a:p>
            <a:r>
              <a:rPr lang="pt-BR" dirty="0"/>
              <a:t>Variáveis Numéricas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0B608A-D695-1F50-9923-F65C03ABC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4346" y="3449457"/>
            <a:ext cx="2917371" cy="743178"/>
          </a:xfrm>
        </p:spPr>
        <p:txBody>
          <a:bodyPr/>
          <a:lstStyle/>
          <a:p>
            <a:r>
              <a:rPr lang="pt-BR" dirty="0"/>
              <a:t>Variáveis de Caractere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D3F54E-778F-8FB6-D870-00E90B540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345" y="4929578"/>
            <a:ext cx="2917371" cy="743178"/>
          </a:xfrm>
        </p:spPr>
        <p:txBody>
          <a:bodyPr/>
          <a:lstStyle/>
          <a:p>
            <a:r>
              <a:rPr lang="pt-BR" dirty="0"/>
              <a:t>Outros Tipos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F9EC903-A6A9-F0C0-F00E-ED610FC78C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347" y="2150236"/>
            <a:ext cx="2917371" cy="2057400"/>
          </a:xfrm>
        </p:spPr>
        <p:txBody>
          <a:bodyPr/>
          <a:lstStyle/>
          <a:p>
            <a:r>
              <a:rPr lang="pt-BR" dirty="0"/>
              <a:t>Incluem inteiros (</a:t>
            </a:r>
            <a:r>
              <a:rPr lang="pt-BR" dirty="0" err="1"/>
              <a:t>int</a:t>
            </a:r>
            <a:r>
              <a:rPr lang="pt-BR" dirty="0"/>
              <a:t>) e de ponto flutuante (</a:t>
            </a:r>
            <a:r>
              <a:rPr lang="pt-BR" dirty="0" err="1"/>
              <a:t>float</a:t>
            </a:r>
            <a:r>
              <a:rPr lang="pt-BR" dirty="0"/>
              <a:t>/</a:t>
            </a:r>
            <a:r>
              <a:rPr lang="pt-BR" dirty="0" err="1"/>
              <a:t>double</a:t>
            </a:r>
            <a:r>
              <a:rPr lang="pt-BR" dirty="0"/>
              <a:t>), podendo representar números inteiros ou decimais.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B541A97-54E1-6AFF-8323-F61A3D88E6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345" y="4190075"/>
            <a:ext cx="2917371" cy="2057400"/>
          </a:xfrm>
        </p:spPr>
        <p:txBody>
          <a:bodyPr/>
          <a:lstStyle/>
          <a:p>
            <a:r>
              <a:rPr lang="pt-BR" dirty="0"/>
              <a:t>Armazenam letras, números, símbolos, ou cadeias de caracteres. Exemplo: char ou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8457C89-9494-7B3E-E9B1-49204CD9C6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4345" y="5672756"/>
            <a:ext cx="2917371" cy="2057400"/>
          </a:xfrm>
        </p:spPr>
        <p:txBody>
          <a:bodyPr/>
          <a:lstStyle/>
          <a:p>
            <a:r>
              <a:rPr lang="pt-BR" dirty="0"/>
              <a:t>Há também variáveis lógicas (</a:t>
            </a:r>
            <a:r>
              <a:rPr lang="pt-BR" dirty="0" err="1"/>
              <a:t>boolean</a:t>
            </a:r>
            <a:r>
              <a:rPr lang="pt-BR" dirty="0"/>
              <a:t>) e especiais, como ponteiros e estruturas.</a:t>
            </a:r>
          </a:p>
        </p:txBody>
      </p:sp>
      <p:pic>
        <p:nvPicPr>
          <p:cNvPr id="9" name="Espaço Reservado para Conteúdo 9">
            <a:extLst>
              <a:ext uri="{FF2B5EF4-FFF2-40B4-BE49-F238E27FC236}">
                <a16:creationId xmlns:a16="http://schemas.microsoft.com/office/drawing/2014/main" id="{E0A7865B-5FF0-8BA8-54D0-E4AC0EE7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1" y="1811208"/>
            <a:ext cx="7717410" cy="47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A0887-7F0C-CD72-4AD6-10611C47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Declarando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1BA5A-BCED-911C-6FC8-39E87B63C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8117" y="2123394"/>
            <a:ext cx="2917371" cy="743178"/>
          </a:xfrm>
        </p:spPr>
        <p:txBody>
          <a:bodyPr/>
          <a:lstStyle/>
          <a:p>
            <a:r>
              <a:rPr lang="pt-BR"/>
              <a:t>Sintaxe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6923E2-2C6B-999A-C99C-7973FE226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86731" y="2123394"/>
            <a:ext cx="2917371" cy="743178"/>
          </a:xfrm>
        </p:spPr>
        <p:txBody>
          <a:bodyPr/>
          <a:lstStyle/>
          <a:p>
            <a:r>
              <a:rPr lang="pt-BR"/>
              <a:t>Inicialização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81CB62-D5E1-66FC-E60F-6A3DCFB06E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8118" y="3334658"/>
            <a:ext cx="2917371" cy="2057400"/>
          </a:xfrm>
        </p:spPr>
        <p:txBody>
          <a:bodyPr/>
          <a:lstStyle/>
          <a:p>
            <a:r>
              <a:rPr lang="pt-BR"/>
              <a:t>A declaração de uma variável envolve indicar seu tipo e nome, ex: int idade;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2533EDF-3A4D-82A2-1869-3EC679D831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86732" y="3334658"/>
            <a:ext cx="2917371" cy="2057400"/>
          </a:xfrm>
        </p:spPr>
        <p:txBody>
          <a:bodyPr/>
          <a:lstStyle/>
          <a:p>
            <a:r>
              <a:rPr lang="pt-BR"/>
              <a:t>Ao declarar, a variável pode receber um valor inicial, como: float altura = 1.75;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101975B3-5460-6618-512E-673546181A3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137" r="28137"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7A1B237B-F51A-E830-19D1-37437F9521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70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E2BA-A406-75DC-7AD2-7E5A7CF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Atribuição de valores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0B6E2-FD0F-5344-A58B-0D78C81DD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7313" y="2520834"/>
            <a:ext cx="2917371" cy="743178"/>
          </a:xfrm>
        </p:spPr>
        <p:txBody>
          <a:bodyPr/>
          <a:lstStyle/>
          <a:p>
            <a:r>
              <a:rPr lang="pt-BR" dirty="0"/>
              <a:t>Atribuindo Valores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FACEB1-D835-5368-D811-179DFF50B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6" y="1681272"/>
            <a:ext cx="2917371" cy="743178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0DBBE5-1530-70EC-9213-EF117357E0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7314" y="3657600"/>
            <a:ext cx="2917371" cy="2571978"/>
          </a:xfrm>
        </p:spPr>
        <p:txBody>
          <a:bodyPr/>
          <a:lstStyle/>
          <a:p>
            <a:r>
              <a:rPr lang="pt-BR" dirty="0"/>
              <a:t>Atribuição é o ato de definir o valor de uma variável, feito através do operador de atribuição (=).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764EB802-491C-DEF0-E7BF-DFF366C703C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4600" r="24600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3657E921-E6BD-1635-6AB9-71055E13104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/>
              <a:t>Photos provided by Pexels</a:t>
            </a:r>
          </a:p>
        </p:txBody>
      </p:sp>
      <p:pic>
        <p:nvPicPr>
          <p:cNvPr id="7" name="Espaço Reservado para Conteúdo 10">
            <a:extLst>
              <a:ext uri="{FF2B5EF4-FFF2-40B4-BE49-F238E27FC236}">
                <a16:creationId xmlns:a16="http://schemas.microsoft.com/office/drawing/2014/main" id="{0C269003-2BC3-F076-073F-24CD3C7E6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26" y="2627313"/>
            <a:ext cx="4274138" cy="22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DE644-5C43-516F-C390-06D3DDE4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924FD4-6B95-3581-019E-7C1F93158E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Escopo Local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5306C-42AF-3396-949E-74136A0DDB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Escopo Global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3792BE-0FA4-0795-B200-1A748F84C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Variáveis declaradas dentro de funções têm escopo local, sendo visíveis apenas dentro da função.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4D1C6CD-FB7E-6F20-DDC4-F98CDCFD33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/>
              <a:t>Já as variáveis globais ficam visíveis e acessíveis em todo o programa, mas seu uso deve ser cuidadoso.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68CADC71-EA86-B3E1-A461-51EFF5525A1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216" r="28216"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A92C0B5-0FC7-5B12-B657-D2A93D7B36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/>
              <a:t>Photos provided by Pexels</a:t>
            </a:r>
          </a:p>
        </p:txBody>
      </p:sp>
    </p:spTree>
    <p:extLst>
      <p:ext uri="{BB962C8B-B14F-4D97-AF65-F5344CB8AC3E}">
        <p14:creationId xmlns:p14="http://schemas.microsoft.com/office/powerpoint/2010/main" val="96665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78C9-D533-D4E2-CAEA-D50AA64B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Utilização de variáveis em C</a:t>
            </a:r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2F3C77E0-1F9E-4538-8AE5-14A8CA82B76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24" r="28824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E85F0B-80BC-3294-4E28-37E678AA8F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/>
              <a:t>Importância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F742F7-3061-EF55-D752-66E8ADCD24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/>
              <a:t>As variáveis são essenciais para armazenar dados, realizar cálculos e controlar o fluxo de um programa em C.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568658A-54C5-574D-ABA5-14A6DA192D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/>
              <a:t>Seguir boas práticas de nomenclatura e organização traz clareza e eficiência ao utilizar variáveis.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5C70876-2070-15BB-FA1E-1EA7AC5505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/>
              <a:t>Photos provided by Pexels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C5288B0-D97D-898E-BDD1-107D29DA8DC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pt-BR"/>
              <a:t>Boas Práticas</a:t>
            </a:r>
          </a:p>
        </p:txBody>
      </p:sp>
      <p:sp>
        <p:nvSpPr>
          <p:cNvPr id="10" name="Espaço Reservado para Data 4">
            <a:extLst>
              <a:ext uri="{FF2B5EF4-FFF2-40B4-BE49-F238E27FC236}">
                <a16:creationId xmlns:a16="http://schemas.microsoft.com/office/drawing/2014/main" id="{B56F03BA-2F00-ECB5-6C0B-A7AE04D861EA}"/>
              </a:ext>
            </a:extLst>
          </p:cNvPr>
          <p:cNvSpPr txBox="1">
            <a:spLocks/>
          </p:cNvSpPr>
          <p:nvPr/>
        </p:nvSpPr>
        <p:spPr>
          <a:xfrm>
            <a:off x="4354513" y="5532948"/>
            <a:ext cx="7273470" cy="485267"/>
          </a:xfrm>
          <a:prstGeom prst="rect">
            <a:avLst/>
          </a:prstGeom>
        </p:spPr>
        <p:txBody>
          <a:bodyPr/>
          <a:lstStyle>
            <a:defPPr rtl="0"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Proibições</a:t>
            </a:r>
            <a:r>
              <a:rPr lang="pt-BR" dirty="0"/>
              <a:t>: nomes de variáveis não podem começar com o número ou com espaço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Recomendações</a:t>
            </a:r>
            <a:r>
              <a:rPr lang="pt-BR" dirty="0"/>
              <a:t>: usar variáveis sempre com letras minúsculas, palavras compostas usar </a:t>
            </a:r>
            <a:r>
              <a:rPr lang="pt-BR" dirty="0" err="1"/>
              <a:t>underline</a:t>
            </a:r>
            <a:r>
              <a:rPr lang="pt-BR" dirty="0"/>
              <a:t> “_”.</a:t>
            </a:r>
          </a:p>
        </p:txBody>
      </p:sp>
    </p:spTree>
    <p:extLst>
      <p:ext uri="{BB962C8B-B14F-4D97-AF65-F5344CB8AC3E}">
        <p14:creationId xmlns:p14="http://schemas.microsoft.com/office/powerpoint/2010/main" val="55766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C4CCA80-3F74-4202-A636-55ACCA7B4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I/Os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Prinft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16</a:t>
            </a:fld>
            <a:endParaRPr lang="pt-BR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F7FA8A-5299-4CF1-9CD7-6F9F62AE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27" y="1486689"/>
            <a:ext cx="7440813" cy="4869661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9E30F0CE-5486-4973-B6B9-24F23BB3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69089"/>
            <a:ext cx="3114587" cy="1169551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dirty="0"/>
              <a:t>%d     inteiro</a:t>
            </a:r>
          </a:p>
          <a:p>
            <a:r>
              <a:rPr lang="pt-BR" sz="1400" dirty="0"/>
              <a:t>%f      </a:t>
            </a:r>
            <a:r>
              <a:rPr lang="pt-BR" sz="1400" dirty="0" err="1"/>
              <a:t>float</a:t>
            </a:r>
            <a:endParaRPr lang="pt-BR" sz="1400" dirty="0"/>
          </a:p>
          <a:p>
            <a:r>
              <a:rPr lang="pt-BR" sz="1400" dirty="0"/>
              <a:t>%</a:t>
            </a:r>
            <a:r>
              <a:rPr lang="pt-BR" sz="1400" dirty="0" err="1"/>
              <a:t>lf</a:t>
            </a:r>
            <a:r>
              <a:rPr lang="pt-BR" sz="1400" dirty="0"/>
              <a:t>     </a:t>
            </a:r>
            <a:r>
              <a:rPr lang="pt-BR" sz="1400" dirty="0" err="1"/>
              <a:t>double</a:t>
            </a:r>
            <a:endParaRPr lang="pt-BR" sz="1400" dirty="0"/>
          </a:p>
          <a:p>
            <a:r>
              <a:rPr lang="pt-BR" sz="1400" dirty="0"/>
              <a:t>%c     char</a:t>
            </a:r>
          </a:p>
          <a:p>
            <a:r>
              <a:rPr lang="pt-BR" sz="1400" dirty="0"/>
              <a:t>%s     </a:t>
            </a:r>
            <a:r>
              <a:rPr lang="pt-BR" sz="1400" dirty="0" err="1"/>
              <a:t>string</a:t>
            </a:r>
            <a:endParaRPr lang="pt-BR" sz="1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5797E6-5C4E-4F5A-92FD-3D72E8E9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68" y="900479"/>
            <a:ext cx="6190488" cy="5090746"/>
          </a:xfrm>
        </p:spPr>
        <p:txBody>
          <a:bodyPr/>
          <a:lstStyle/>
          <a:p>
            <a:r>
              <a:rPr lang="pt-BR" dirty="0"/>
              <a:t>Saída função </a:t>
            </a:r>
            <a:r>
              <a:rPr lang="pt-BR" dirty="0" err="1"/>
              <a:t>printf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sz="1800" b="1" dirty="0" err="1">
                <a:latin typeface="Courier New" pitchFamily="49" charset="0"/>
              </a:rPr>
              <a:t>printf</a:t>
            </a:r>
            <a:r>
              <a:rPr lang="pt-BR" sz="1800" b="1" dirty="0">
                <a:latin typeface="Courier New" pitchFamily="49" charset="0"/>
              </a:rPr>
              <a:t> ("formatos", var1, var2,...)</a:t>
            </a:r>
            <a:endParaRPr lang="pt-BR" sz="1800" b="1" dirty="0"/>
          </a:p>
          <a:p>
            <a:r>
              <a:rPr lang="pt-BR" dirty="0"/>
              <a:t>Ex. 	</a:t>
            </a:r>
            <a:r>
              <a:rPr lang="pt-BR" dirty="0" err="1"/>
              <a:t>printf</a:t>
            </a:r>
            <a:r>
              <a:rPr lang="pt-BR" dirty="0"/>
              <a:t>(¨%d”, 23);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(¨%c”, ‘a’);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(¨%f”, media);</a:t>
            </a:r>
          </a:p>
        </p:txBody>
      </p:sp>
    </p:spTree>
    <p:extLst>
      <p:ext uri="{BB962C8B-B14F-4D97-AF65-F5344CB8AC3E}">
        <p14:creationId xmlns:p14="http://schemas.microsoft.com/office/powerpoint/2010/main" val="394435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D8125-8B38-2241-0A88-E2B7F3F5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pPr algn="ctr"/>
            <a:r>
              <a:rPr lang="pt-BR" dirty="0"/>
              <a:t>Debug</a:t>
            </a:r>
          </a:p>
        </p:txBody>
      </p:sp>
      <p:pic>
        <p:nvPicPr>
          <p:cNvPr id="1032" name="Picture 8" descr="Debugging untuk Ilustrasi, Foto Stok, dan Gambar Tanpa Royalti |  Shutterstock">
            <a:extLst>
              <a:ext uri="{FF2B5EF4-FFF2-40B4-BE49-F238E27FC236}">
                <a16:creationId xmlns:a16="http://schemas.microsoft.com/office/drawing/2014/main" id="{4E366F38-C091-F032-C18A-46C934310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r="10895" b="-2"/>
          <a:stretch/>
        </p:blipFill>
        <p:spPr bwMode="auto">
          <a:xfrm>
            <a:off x="5832463" y="987425"/>
            <a:ext cx="487365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F09D8-D1AF-CF8A-D657-4CEA37FE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b="0" i="0" dirty="0">
              <a:effectLst/>
            </a:endParaRPr>
          </a:p>
          <a:p>
            <a:pPr marL="0" indent="0" algn="ctr">
              <a:buNone/>
            </a:pPr>
            <a:r>
              <a:rPr lang="pt-BR" sz="2400" b="0" i="0" dirty="0">
                <a:effectLst/>
              </a:rPr>
              <a:t>O Debug é uma parte essencial do processo de desenvolvimento de software, ajudando os desenvolvedores a identificar e corrigir erros para garantir a qualidade do software final.</a:t>
            </a:r>
            <a:endParaRPr lang="pt-BR" sz="2400" dirty="0"/>
          </a:p>
        </p:txBody>
      </p:sp>
      <p:sp>
        <p:nvSpPr>
          <p:cNvPr id="1039" name="Date Placeholder 3">
            <a:extLst>
              <a:ext uri="{FF2B5EF4-FFF2-40B4-BE49-F238E27FC236}">
                <a16:creationId xmlns:a16="http://schemas.microsoft.com/office/drawing/2014/main" id="{3FBA592E-2DFC-4A2F-0FA5-D7FE67C2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3/9/20XX</a:t>
            </a:r>
          </a:p>
        </p:txBody>
      </p:sp>
      <p:sp>
        <p:nvSpPr>
          <p:cNvPr id="1040" name="Footer Placeholder 4">
            <a:extLst>
              <a:ext uri="{FF2B5EF4-FFF2-40B4-BE49-F238E27FC236}">
                <a16:creationId xmlns:a16="http://schemas.microsoft.com/office/drawing/2014/main" id="{825C2BC1-5EE8-D0CC-EB99-ED205DFC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43A2B5-2AF9-E312-8EAE-C074DD31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143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48380-F739-8546-7C14-0B2F836A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Depurando (Debug) um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99881-7868-DDB3-BD86-E62F8C8D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Escreva seu Código: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Escreva ou cole o código que deseja depurar na janela do editor.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Configurar Pontos de Parada (Breakpoints):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Clique na margem à esquerda do código onde deseja definir um ponto de parada. Isso irá interromper a execução do programa nesse ponto.</a:t>
            </a:r>
          </a:p>
          <a:p>
            <a:pPr lvl="1"/>
            <a:r>
              <a:rPr lang="pt-BR" sz="1400" b="0" i="0" dirty="0">
                <a:effectLst/>
                <a:latin typeface="Söhne"/>
              </a:rPr>
              <a:t>Você também pode adicionar pontos de parada clicando com o botão direito do mouse na linha desejada e selecionando "</a:t>
            </a:r>
            <a:r>
              <a:rPr lang="pt-BR" sz="1400" b="0" i="0" dirty="0" err="1">
                <a:effectLst/>
                <a:latin typeface="Söhne"/>
              </a:rPr>
              <a:t>Toggle</a:t>
            </a:r>
            <a:r>
              <a:rPr lang="pt-BR" sz="1400" b="0" i="0" dirty="0">
                <a:effectLst/>
                <a:latin typeface="Söhne"/>
              </a:rPr>
              <a:t> Breakpoint" (Alternar Ponto de Parada).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Inicie o </a:t>
            </a:r>
            <a:r>
              <a:rPr lang="pt-BR" sz="1600" b="1" i="0" dirty="0" err="1">
                <a:effectLst/>
                <a:latin typeface="Söhne"/>
              </a:rPr>
              <a:t>Debugging</a:t>
            </a:r>
            <a:r>
              <a:rPr lang="pt-BR" sz="1600" b="1" i="0" dirty="0">
                <a:effectLst/>
                <a:latin typeface="Söhne"/>
              </a:rPr>
              <a:t>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Selecione "Execute" (Executar) &gt; "Start Debug" (Iniciar Depuração) ou pressione F5.</a:t>
            </a:r>
          </a:p>
          <a:p>
            <a:pPr lvl="1"/>
            <a:r>
              <a:rPr lang="pt-BR" sz="1400" b="0" i="0" dirty="0">
                <a:effectLst/>
                <a:latin typeface="Söhne"/>
              </a:rPr>
              <a:t>O programa será compilado e executado até o primeiro ponto de parada.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Controlar a Execução: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Use os controles de debug na barra de ferramentas ou os atalhos de teclado para controlar a execução do programa.</a:t>
            </a:r>
          </a:p>
          <a:p>
            <a:pPr lvl="2"/>
            <a:r>
              <a:rPr lang="pt-BR" sz="1100" b="0" i="0" dirty="0">
                <a:effectLst/>
                <a:latin typeface="Söhne"/>
              </a:rPr>
              <a:t>F5: Continuar a execução até o próximo ponto de parada.</a:t>
            </a:r>
          </a:p>
          <a:p>
            <a:pPr lvl="2"/>
            <a:r>
              <a:rPr lang="pt-BR" sz="1100" b="0" i="0" dirty="0">
                <a:effectLst/>
                <a:latin typeface="Söhne"/>
              </a:rPr>
              <a:t>F7: Executar uma linha de código.</a:t>
            </a:r>
          </a:p>
          <a:p>
            <a:pPr lvl="2"/>
            <a:r>
              <a:rPr lang="pt-BR" sz="1100" b="0" i="0" dirty="0">
                <a:effectLst/>
                <a:latin typeface="Söhne"/>
              </a:rPr>
              <a:t>F8: Entrar em uma função durante a execução.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Observar Variáveis: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Durante a execução do programa, você pode observar o valor das variáveis no momento atual. Basta clicar com o botão direito do mouse na variável e selecionar "</a:t>
            </a:r>
            <a:r>
              <a:rPr lang="pt-BR" sz="1400" b="0" i="0" dirty="0" err="1">
                <a:effectLst/>
                <a:latin typeface="Söhne"/>
              </a:rPr>
              <a:t>Add</a:t>
            </a:r>
            <a:r>
              <a:rPr lang="pt-BR" sz="1400" b="0" i="0" dirty="0">
                <a:effectLst/>
                <a:latin typeface="Söhne"/>
              </a:rPr>
              <a:t> </a:t>
            </a:r>
            <a:r>
              <a:rPr lang="pt-BR" sz="1400" b="0" i="0" dirty="0" err="1">
                <a:effectLst/>
                <a:latin typeface="Söhne"/>
              </a:rPr>
              <a:t>Watch</a:t>
            </a:r>
            <a:r>
              <a:rPr lang="pt-BR" sz="1400" b="0" i="0" dirty="0">
                <a:effectLst/>
                <a:latin typeface="Söhne"/>
              </a:rPr>
              <a:t>" (Adicionar Observação).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effectLst/>
                <a:latin typeface="Söhne"/>
              </a:rPr>
              <a:t>Finalizar o </a:t>
            </a:r>
            <a:r>
              <a:rPr lang="pt-BR" sz="1600" b="1" i="0" dirty="0" err="1">
                <a:effectLst/>
                <a:latin typeface="Söhne"/>
              </a:rPr>
              <a:t>Debugging</a:t>
            </a:r>
            <a:r>
              <a:rPr lang="pt-BR" sz="1600" b="1" i="0" dirty="0">
                <a:effectLst/>
                <a:latin typeface="Söhne"/>
              </a:rPr>
              <a:t>:</a:t>
            </a:r>
            <a:endParaRPr lang="pt-BR" sz="1600" b="0" i="0" dirty="0">
              <a:effectLst/>
              <a:latin typeface="Söhne"/>
            </a:endParaRPr>
          </a:p>
          <a:p>
            <a:pPr lvl="1"/>
            <a:r>
              <a:rPr lang="pt-BR" sz="1400" b="0" i="0" dirty="0">
                <a:effectLst/>
                <a:latin typeface="Söhne"/>
              </a:rPr>
              <a:t>Quando terminar de depurar, selecione "Execute" (Executar) &gt; "Stop Debug" (Parar Depuração) ou simplesmente feche o programa.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5012E8-264C-AF0D-6BEC-318FF22A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479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C4CCA80-3F74-4202-A636-55ACCA7B4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I/Os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5797E6-5C4E-4F5A-92FD-3D72E8E9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4" y="1257300"/>
            <a:ext cx="6416626" cy="4914900"/>
          </a:xfrm>
        </p:spPr>
        <p:txBody>
          <a:bodyPr/>
          <a:lstStyle/>
          <a:p>
            <a:r>
              <a:rPr lang="pt-BR" dirty="0"/>
              <a:t>Saída função </a:t>
            </a:r>
            <a:r>
              <a:rPr lang="pt-BR" dirty="0" err="1"/>
              <a:t>scanf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sz="1800" dirty="0" err="1">
                <a:latin typeface="Courier New" pitchFamily="49" charset="0"/>
              </a:rPr>
              <a:t>scanf</a:t>
            </a:r>
            <a:r>
              <a:rPr lang="pt-BR" sz="1800" dirty="0">
                <a:latin typeface="Courier New" pitchFamily="49" charset="0"/>
              </a:rPr>
              <a:t> ("formatos", &amp;var1, &amp;var2,...)</a:t>
            </a:r>
            <a:endParaRPr lang="pt-BR" sz="180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 err="1"/>
              <a:t>scanf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19</a:t>
            </a:fld>
            <a:endParaRPr lang="pt-BR" noProof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E39C0FA-DEE7-4148-BE59-86BDD69A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282" y="0"/>
            <a:ext cx="6145718" cy="6858000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BE8D9D5E-6512-4676-8CB7-99FDBCE4A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214228"/>
            <a:ext cx="2971800" cy="1169551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dirty="0"/>
              <a:t>%d     inteiro decimal</a:t>
            </a:r>
          </a:p>
          <a:p>
            <a:r>
              <a:rPr lang="pt-BR" sz="1400" dirty="0"/>
              <a:t>%f      </a:t>
            </a:r>
            <a:r>
              <a:rPr lang="pt-BR" sz="1400" dirty="0" err="1"/>
              <a:t>float</a:t>
            </a:r>
            <a:endParaRPr lang="pt-BR" sz="1400" dirty="0"/>
          </a:p>
          <a:p>
            <a:r>
              <a:rPr lang="pt-BR" sz="1400" dirty="0"/>
              <a:t>%</a:t>
            </a:r>
            <a:r>
              <a:rPr lang="pt-BR" sz="1400" dirty="0" err="1"/>
              <a:t>lf</a:t>
            </a:r>
            <a:r>
              <a:rPr lang="pt-BR" sz="1400" dirty="0"/>
              <a:t>     </a:t>
            </a:r>
            <a:r>
              <a:rPr lang="pt-BR" sz="1400" dirty="0" err="1"/>
              <a:t>double</a:t>
            </a:r>
            <a:endParaRPr lang="pt-BR" sz="1400" dirty="0"/>
          </a:p>
          <a:p>
            <a:r>
              <a:rPr lang="pt-BR" sz="1400" dirty="0"/>
              <a:t>%c     </a:t>
            </a:r>
            <a:r>
              <a:rPr lang="pt-BR" sz="1400" dirty="0" err="1"/>
              <a:t>char</a:t>
            </a:r>
            <a:endParaRPr lang="pt-BR" sz="1400" dirty="0"/>
          </a:p>
          <a:p>
            <a:r>
              <a:rPr lang="pt-BR" sz="1400" dirty="0"/>
              <a:t>%s     string</a:t>
            </a:r>
          </a:p>
        </p:txBody>
      </p:sp>
    </p:spTree>
    <p:extLst>
      <p:ext uri="{BB962C8B-B14F-4D97-AF65-F5344CB8AC3E}">
        <p14:creationId xmlns:p14="http://schemas.microsoft.com/office/powerpoint/2010/main" val="161306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defPPr>
              <a:defRPr lang="pt-BR"/>
            </a:defPPr>
            <a:lvl1pPr marL="0" algn="l" defTabSz="914400" rtl="0" eaLnBrk="1" latinLnBrk="0" hangingPunct="1">
              <a:defRPr kumimoji="0" sz="1000" kern="12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 da Linguagem C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643050"/>
            <a:ext cx="5948368" cy="4187952"/>
          </a:xfrm>
        </p:spPr>
        <p:txBody>
          <a:bodyPr/>
          <a:lstStyle/>
          <a:p>
            <a:r>
              <a:rPr lang="pt-BR" dirty="0"/>
              <a:t>Criada por Dennis Ritchie, na década de 70, para uso em um computador DEC PDP-11 em Unix </a:t>
            </a:r>
          </a:p>
          <a:p>
            <a:pPr lvl="1"/>
            <a:r>
              <a:rPr lang="pt-BR" dirty="0"/>
              <a:t>Piratas do Vale do Silício</a:t>
            </a:r>
          </a:p>
          <a:p>
            <a:endParaRPr lang="pt-BR" dirty="0">
              <a:sym typeface="Symbol" pitchFamily="18" charset="2"/>
            </a:endParaRPr>
          </a:p>
          <a:p>
            <a:r>
              <a:rPr lang="pt-BR" dirty="0">
                <a:sym typeface="Symbol" pitchFamily="18" charset="2"/>
              </a:rPr>
              <a:t>O sistema Unix é escrito em C e C++</a:t>
            </a:r>
          </a:p>
          <a:p>
            <a:pPr>
              <a:buFontTx/>
              <a:buNone/>
            </a:pPr>
            <a:endParaRPr lang="pt-BR" dirty="0">
              <a:sym typeface="Symbol" pitchFamily="18" charset="2"/>
            </a:endParaRPr>
          </a:p>
        </p:txBody>
      </p:sp>
      <p:pic>
        <p:nvPicPr>
          <p:cNvPr id="59396" name="Picture 4" descr="http://www.techcn.com.cn/uploads/201002/1265087224vAykff2z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4705" y="1690688"/>
            <a:ext cx="3556781" cy="2847649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394" name="Picture 2" descr="http://www.ubuntero.com.br/wp-content/uploads/2011/10/dennis_ritchie6-1047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2127" y="3814762"/>
            <a:ext cx="2219359" cy="213808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1A20F81-40CA-45A6-AB4E-09655A42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36" y="1345324"/>
            <a:ext cx="6787403" cy="5633545"/>
          </a:xfrm>
          <a:prstGeom prst="rect">
            <a:avLst/>
          </a:prstGeom>
          <a:noFill/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20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25B9F0-7076-4AE9-A151-E519CB19337A}"/>
              </a:ext>
            </a:extLst>
          </p:cNvPr>
          <p:cNvSpPr txBox="1"/>
          <p:nvPr/>
        </p:nvSpPr>
        <p:spPr>
          <a:xfrm>
            <a:off x="7774597" y="2259554"/>
            <a:ext cx="42177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Comentários</a:t>
            </a:r>
          </a:p>
          <a:p>
            <a:endParaRPr lang="pt-BR" dirty="0"/>
          </a:p>
          <a:p>
            <a:pPr lvl="1"/>
            <a:r>
              <a:rPr lang="pt-BR" dirty="0"/>
              <a:t>// comentário de uma linha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/*</a:t>
            </a:r>
          </a:p>
          <a:p>
            <a:pPr lvl="1"/>
            <a:r>
              <a:rPr lang="pt-BR" dirty="0"/>
              <a:t>comentário</a:t>
            </a:r>
          </a:p>
          <a:p>
            <a:pPr lvl="1"/>
            <a:r>
              <a:rPr lang="pt-BR" dirty="0"/>
              <a:t>de </a:t>
            </a:r>
          </a:p>
          <a:p>
            <a:pPr lvl="1"/>
            <a:r>
              <a:rPr lang="pt-BR" dirty="0"/>
              <a:t>múltiplas </a:t>
            </a:r>
          </a:p>
          <a:p>
            <a:pPr lvl="1"/>
            <a:r>
              <a:rPr lang="pt-BR" dirty="0"/>
              <a:t>Linhas</a:t>
            </a:r>
          </a:p>
          <a:p>
            <a:pPr lvl="1"/>
            <a:r>
              <a:rPr lang="pt-BR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82597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16" name="Picture 8" descr="Kettlebells no chão">
            <a:extLst>
              <a:ext uri="{FF2B5EF4-FFF2-40B4-BE49-F238E27FC236}">
                <a16:creationId xmlns:a16="http://schemas.microsoft.com/office/drawing/2014/main" id="{9D9DAC55-ED60-D596-A86C-22FBE931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3" b="20658"/>
          <a:stretch/>
        </p:blipFill>
        <p:spPr>
          <a:xfrm>
            <a:off x="576072" y="1825625"/>
            <a:ext cx="10771632" cy="435133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C36C72F-A9FD-1E02-EC62-F577C3B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010A351-C088-1971-13DE-F68433ED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21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9710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C4CCA80-3F74-4202-A636-55ACCA7B4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22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63E4A0-E55D-4BF9-867C-F97E9E11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1274885"/>
            <a:ext cx="6554724" cy="489731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Leia dois números informe sua soma e sua subtração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Leia quatro números e informe a média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Dado dois lados de um quadrado informe a área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Dado dois lados de um quadrado informe seu perímetro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Dado dois lados de um triangulo informe a área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Dado dois lados de um triangulo informe seu perímetro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Dado o raio de uma circunferência calcule sua área (</a:t>
            </a:r>
            <a:r>
              <a:rPr lang="pt-BR" sz="1800" dirty="0" err="1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math.h</a:t>
            </a: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58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Condicionais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sentença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23</a:t>
            </a:fld>
            <a:endParaRPr lang="pt-BR" noProof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C3F3EE-F6F7-4472-BBAA-F2D92CE214EE}"/>
              </a:ext>
            </a:extLst>
          </p:cNvPr>
          <p:cNvSpPr txBox="1"/>
          <p:nvPr/>
        </p:nvSpPr>
        <p:spPr>
          <a:xfrm>
            <a:off x="7964424" y="1294536"/>
            <a:ext cx="2737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== (igual a)</a:t>
            </a:r>
          </a:p>
          <a:p>
            <a:r>
              <a:rPr lang="pt-BR" dirty="0"/>
              <a:t>!= (diferente de)</a:t>
            </a:r>
          </a:p>
          <a:p>
            <a:r>
              <a:rPr lang="pt-BR" dirty="0"/>
              <a:t>&lt; (menor que)</a:t>
            </a:r>
          </a:p>
          <a:p>
            <a:r>
              <a:rPr lang="pt-BR" dirty="0"/>
              <a:t>&gt; (maior que)</a:t>
            </a:r>
          </a:p>
          <a:p>
            <a:r>
              <a:rPr lang="pt-BR" dirty="0"/>
              <a:t>&lt;= (menor ou igual a)</a:t>
            </a:r>
          </a:p>
          <a:p>
            <a:r>
              <a:rPr lang="pt-BR" dirty="0"/>
              <a:t>&gt;= (maior ou igual a)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528D7A-B43C-4F08-B01D-8CA35ADD0E75}"/>
              </a:ext>
            </a:extLst>
          </p:cNvPr>
          <p:cNvSpPr txBox="1">
            <a:spLocks/>
          </p:cNvSpPr>
          <p:nvPr/>
        </p:nvSpPr>
        <p:spPr>
          <a:xfrm>
            <a:off x="1283676" y="1643050"/>
            <a:ext cx="7400237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Sintaxe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C00000"/>
                </a:solidFill>
              </a:rPr>
              <a:t>if</a:t>
            </a:r>
            <a:r>
              <a:rPr lang="pt-BR" dirty="0"/>
              <a:t> (sentença)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// se (verdadeiro)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C00000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// senão (falso)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20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Condicionais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sentença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24</a:t>
            </a:fld>
            <a:endParaRPr lang="pt-BR" noProof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528D7A-B43C-4F08-B01D-8CA35ADD0E75}"/>
              </a:ext>
            </a:extLst>
          </p:cNvPr>
          <p:cNvSpPr txBox="1">
            <a:spLocks/>
          </p:cNvSpPr>
          <p:nvPr/>
        </p:nvSpPr>
        <p:spPr>
          <a:xfrm>
            <a:off x="1314936" y="922215"/>
            <a:ext cx="8563709" cy="569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r>
              <a:rPr lang="pt-BR" sz="1400" b="1" dirty="0" err="1">
                <a:solidFill>
                  <a:srgbClr val="C00000"/>
                </a:solidFill>
              </a:rPr>
              <a:t>if</a:t>
            </a:r>
            <a:r>
              <a:rPr lang="pt-BR" sz="1400" dirty="0"/>
              <a:t> (sentença)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// se (verdadeiro)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</a:t>
            </a:r>
            <a:r>
              <a:rPr lang="pt-BR" sz="1400" b="1" dirty="0" err="1">
                <a:solidFill>
                  <a:srgbClr val="C00000"/>
                </a:solidFill>
              </a:rPr>
              <a:t>if</a:t>
            </a:r>
            <a:r>
              <a:rPr lang="pt-BR" sz="1400" dirty="0"/>
              <a:t> (sentença)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// se (verdadeiro)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b="1" dirty="0" err="1">
                <a:solidFill>
                  <a:srgbClr val="C00000"/>
                </a:solidFill>
              </a:rPr>
              <a:t>else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// senão (falso)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C00000"/>
                </a:solidFill>
              </a:rPr>
              <a:t>		</a:t>
            </a:r>
            <a:r>
              <a:rPr lang="pt-BR" sz="1400" b="1" dirty="0" err="1">
                <a:solidFill>
                  <a:srgbClr val="C00000"/>
                </a:solidFill>
              </a:rPr>
              <a:t>if</a:t>
            </a:r>
            <a:r>
              <a:rPr lang="pt-BR" sz="1400" dirty="0"/>
              <a:t> (sentença)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// se (verdadeiro)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</a:t>
            </a:r>
            <a:r>
              <a:rPr lang="pt-BR" sz="1400" b="1" dirty="0" err="1">
                <a:solidFill>
                  <a:srgbClr val="C00000"/>
                </a:solidFill>
              </a:rPr>
              <a:t>else</a:t>
            </a:r>
            <a:endParaRPr lang="pt-BR" sz="1400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			 código;</a:t>
            </a:r>
          </a:p>
          <a:p>
            <a:pPr lvl="1">
              <a:buFont typeface="Arial" panose="020B0604020202020204" pitchFamily="34" charset="0"/>
              <a:buNone/>
            </a:pPr>
            <a:endParaRPr lang="pt-BR" sz="1400" dirty="0"/>
          </a:p>
          <a:p>
            <a:pPr lvl="1">
              <a:buFont typeface="Arial" panose="020B0604020202020204" pitchFamily="34" charset="0"/>
              <a:buNone/>
            </a:pPr>
            <a:r>
              <a:rPr lang="pt-B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6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25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870521-FE47-4E4B-AD10-829430A2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56" y="1690688"/>
            <a:ext cx="6057900" cy="4533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00219E7-A04B-409B-8494-F0FF6C547FE3}"/>
              </a:ext>
            </a:extLst>
          </p:cNvPr>
          <p:cNvSpPr txBox="1"/>
          <p:nvPr/>
        </p:nvSpPr>
        <p:spPr>
          <a:xfrm>
            <a:off x="6787662" y="3429000"/>
            <a:ext cx="456613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&amp;&amp; (e)</a:t>
            </a:r>
          </a:p>
          <a:p>
            <a:r>
              <a:rPr lang="pt-BR" sz="1600" dirty="0"/>
              <a:t>|| (ou)</a:t>
            </a:r>
          </a:p>
          <a:p>
            <a:r>
              <a:rPr lang="pt-BR" sz="1600" dirty="0"/>
              <a:t>! (não)</a:t>
            </a:r>
          </a:p>
          <a:p>
            <a:endParaRPr lang="pt-BR" sz="1600" dirty="0"/>
          </a:p>
          <a:p>
            <a:r>
              <a:rPr lang="pt-BR" sz="1600" dirty="0"/>
              <a:t>Exemplos de sentenças</a:t>
            </a:r>
          </a:p>
          <a:p>
            <a:pPr lvl="1"/>
            <a:r>
              <a:rPr lang="pt-BR" sz="1600" dirty="0" err="1"/>
              <a:t>if</a:t>
            </a:r>
            <a:r>
              <a:rPr lang="pt-BR" sz="1600" dirty="0"/>
              <a:t> ((x == 3)&amp;&amp;(y == 4))</a:t>
            </a:r>
          </a:p>
          <a:p>
            <a:pPr lvl="1"/>
            <a:r>
              <a:rPr lang="pt-BR" sz="1600" dirty="0" err="1"/>
              <a:t>if</a:t>
            </a:r>
            <a:r>
              <a:rPr lang="pt-BR" sz="1600" dirty="0"/>
              <a:t> ((temperatura &lt;= 30)||(altitude &lt; 900))</a:t>
            </a:r>
          </a:p>
          <a:p>
            <a:pPr lvl="1"/>
            <a:r>
              <a:rPr lang="pt-BR" sz="1600" dirty="0" err="1"/>
              <a:t>if</a:t>
            </a:r>
            <a:r>
              <a:rPr lang="pt-BR" sz="1600" dirty="0"/>
              <a:t> (! ativo)</a:t>
            </a:r>
          </a:p>
        </p:txBody>
      </p:sp>
    </p:spTree>
    <p:extLst>
      <p:ext uri="{BB962C8B-B14F-4D97-AF65-F5344CB8AC3E}">
        <p14:creationId xmlns:p14="http://schemas.microsoft.com/office/powerpoint/2010/main" val="314369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16" name="Picture 8" descr="Kettlebells no chão">
            <a:extLst>
              <a:ext uri="{FF2B5EF4-FFF2-40B4-BE49-F238E27FC236}">
                <a16:creationId xmlns:a16="http://schemas.microsoft.com/office/drawing/2014/main" id="{9D9DAC55-ED60-D596-A86C-22FBE931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3" b="20658"/>
          <a:stretch/>
        </p:blipFill>
        <p:spPr>
          <a:xfrm>
            <a:off x="576072" y="1825625"/>
            <a:ext cx="10771632" cy="435133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C36C72F-A9FD-1E02-EC62-F577C3B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010A351-C088-1971-13DE-F68433ED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26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4959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27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63E4A0-E55D-4BF9-867C-F97E9E11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1274885"/>
            <a:ext cx="6554724" cy="4897315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spcBef>
                <a:spcPts val="600"/>
              </a:spcBef>
              <a:buAutoNum type="arabicPeriod"/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Leia o preço de dois produtos e informe se o primeiro é maior que o segundo;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Leia o preço de dois produtos e informe qual é maior ou se os dois são iguais;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Leia o valor da temperatura da agua e informe se ela está congelada, em estado líquido ou fervendo;</a:t>
            </a:r>
            <a:endParaRPr lang="pt-BR" sz="1800" dirty="0">
              <a:solidFill>
                <a:srgbClr val="38562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Leia 4 notas, calcule a média e informe se o aluno passou por média, ficou de exame ou reprovou direto;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Leia 4 notas, calcule a média e informe se o aluno passou por média, ficou de exame ou reprovou direto. Se o aluno ficou de exame, solicite a nota do exame e informe se o aluno passou ou reprovou;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Pesquise na internet qual a faixa salarial das classes sociais A, B, C e D, solicite ao usuário informar o seu salário e informe em qual classe ele esta;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Solicite ao usuário, seu peso, sua altura e calcule o IMC informando em qual faixa ele se encontra.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Switch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sentença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28</a:t>
            </a:fld>
            <a:endParaRPr lang="pt-BR" noProof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528D7A-B43C-4F08-B01D-8CA35ADD0E75}"/>
              </a:ext>
            </a:extLst>
          </p:cNvPr>
          <p:cNvSpPr txBox="1">
            <a:spLocks/>
          </p:cNvSpPr>
          <p:nvPr/>
        </p:nvSpPr>
        <p:spPr>
          <a:xfrm>
            <a:off x="1283676" y="1643050"/>
            <a:ext cx="7400237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Sintaxe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C00000"/>
                </a:solidFill>
              </a:rPr>
              <a:t>switch</a:t>
            </a:r>
            <a:r>
              <a:rPr lang="pt-BR" dirty="0"/>
              <a:t> (</a:t>
            </a:r>
            <a:r>
              <a:rPr lang="pt-BR" dirty="0" err="1"/>
              <a:t>variavel</a:t>
            </a:r>
            <a:r>
              <a:rPr lang="pt-BR" dirty="0"/>
              <a:t>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case 1: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1\n”);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break;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case 2: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2\n”);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break;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default: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Inválida\n”);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Switch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sentença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29</a:t>
            </a:fld>
            <a:endParaRPr lang="pt-BR" noProof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528D7A-B43C-4F08-B01D-8CA35ADD0E75}"/>
              </a:ext>
            </a:extLst>
          </p:cNvPr>
          <p:cNvSpPr txBox="1">
            <a:spLocks/>
          </p:cNvSpPr>
          <p:nvPr/>
        </p:nvSpPr>
        <p:spPr>
          <a:xfrm>
            <a:off x="1283676" y="1643050"/>
            <a:ext cx="7400237" cy="4187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Sintaxe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C00000"/>
                </a:solidFill>
              </a:rPr>
              <a:t>switch</a:t>
            </a:r>
            <a:r>
              <a:rPr lang="pt-BR" dirty="0"/>
              <a:t> (</a:t>
            </a:r>
            <a:r>
              <a:rPr lang="pt-BR" dirty="0" err="1"/>
              <a:t>variavel</a:t>
            </a:r>
            <a:r>
              <a:rPr lang="pt-BR" dirty="0"/>
              <a:t>) {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case ‘a’: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a\n”);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break;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case ‘b’: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b\n”);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break;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case ‘c’: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c\n”);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Código;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break;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default: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			</a:t>
            </a:r>
            <a:r>
              <a:rPr lang="pt-BR" dirty="0" err="1"/>
              <a:t>printf</a:t>
            </a:r>
            <a:r>
              <a:rPr lang="pt-BR" dirty="0"/>
              <a:t>(“Opção Inválida\n”);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41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24034" y="1357298"/>
            <a:ext cx="8183880" cy="4473704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124" name="Picture 4" descr="http://linkfeevale.files.wordpress.com/2009/11/bytes-70322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7588" y="1690688"/>
            <a:ext cx="1500198" cy="1500199"/>
          </a:xfrm>
          <a:prstGeom prst="rect">
            <a:avLst/>
          </a:prstGeom>
          <a:noFill/>
        </p:spPr>
      </p:pic>
      <p:pic>
        <p:nvPicPr>
          <p:cNvPr id="5126" name="Picture 6" descr="http://itweb.com.br/img/2012/01/09/7504-codigo_8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5522" y="1583205"/>
            <a:ext cx="2428892" cy="1614471"/>
          </a:xfrm>
          <a:prstGeom prst="rect">
            <a:avLst/>
          </a:prstGeom>
          <a:noFill/>
        </p:spPr>
      </p:pic>
      <p:sp>
        <p:nvSpPr>
          <p:cNvPr id="5128" name="AutoShape 8" descr="https://computing.llnl.gov/tutorials/parallel_comp/images/vonNeumann1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30" name="AutoShape 10" descr="https://computing.llnl.gov/tutorials/parallel_comp/images/vonNeumann1.gif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 descr="http://www.dcc.fc.up.pt/~nam/aulas/0001/ic/slides/compila.gif">
            <a:extLst>
              <a:ext uri="{FF2B5EF4-FFF2-40B4-BE49-F238E27FC236}">
                <a16:creationId xmlns:a16="http://schemas.microsoft.com/office/drawing/2014/main" id="{6F6C6270-F1B6-4B0D-97F3-C27C2AD1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5362" y="3313338"/>
            <a:ext cx="7722604" cy="2633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16" name="Picture 8" descr="Kettlebells no chão">
            <a:extLst>
              <a:ext uri="{FF2B5EF4-FFF2-40B4-BE49-F238E27FC236}">
                <a16:creationId xmlns:a16="http://schemas.microsoft.com/office/drawing/2014/main" id="{9D9DAC55-ED60-D596-A86C-22FBE931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3" b="20658"/>
          <a:stretch/>
        </p:blipFill>
        <p:spPr>
          <a:xfrm>
            <a:off x="576072" y="1825625"/>
            <a:ext cx="10771632" cy="435133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C36C72F-A9FD-1E02-EC62-F577C3B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010A351-C088-1971-13DE-F68433ED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30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1470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31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63E4A0-E55D-4BF9-867C-F97E9E11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1274885"/>
            <a:ext cx="6554724" cy="4897315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600"/>
              </a:spcBef>
              <a:buAutoNum type="arabicPeriod"/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Crie um menu com 4 opções usando switch case.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opção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 imprimirá “Bom dia” a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 imprimirá “Boa tarde” a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imprimirá “Boa noite” e a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 imprimirá “Até mais”.</a:t>
            </a:r>
            <a:endParaRPr lang="pt-BR" sz="1800" dirty="0">
              <a:solidFill>
                <a:srgbClr val="38562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1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 dirty="0"/>
              <a:t>2022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32</a:t>
            </a:fld>
            <a:endParaRPr lang="pt-BR" noProof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B63E4A0-E55D-4BF9-867C-F97E9E11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56" y="1274885"/>
            <a:ext cx="6554724" cy="4897315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ts val="600"/>
              </a:spcBef>
              <a:buAutoNum type="arabicPeriod"/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Crie uma calculadora que leia 2 números e imprima o menu abaixo: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Digite: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 Para imprimir a soma dos dois números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 Para imprimir a subtração dos dois números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Para imprimir a multiplicação dos dois números 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 Para imprimir a divisão dos dois números </a:t>
            </a:r>
          </a:p>
          <a:p>
            <a:pPr algn="just">
              <a:spcBef>
                <a:spcPts val="600"/>
              </a:spcBef>
            </a:pPr>
            <a:endParaRPr lang="pt-BR" sz="1800" dirty="0">
              <a:solidFill>
                <a:srgbClr val="38562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38562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Obs. Avise o usuário sobre divisão por zero. </a:t>
            </a:r>
            <a:endParaRPr lang="pt-BR" sz="1800" dirty="0">
              <a:solidFill>
                <a:srgbClr val="38562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54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sentença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33</a:t>
            </a:fld>
            <a:endParaRPr lang="pt-BR" noProof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1528D7A-B43C-4F08-B01D-8CA35ADD0E75}"/>
              </a:ext>
            </a:extLst>
          </p:cNvPr>
          <p:cNvSpPr txBox="1">
            <a:spLocks/>
          </p:cNvSpPr>
          <p:nvPr/>
        </p:nvSpPr>
        <p:spPr>
          <a:xfrm>
            <a:off x="1283676" y="1643050"/>
            <a:ext cx="7400237" cy="418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72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Enquanto -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pPr lvl="1">
              <a:buNone/>
            </a:pPr>
            <a:r>
              <a:rPr lang="pt-BR" dirty="0" err="1"/>
              <a:t>while</a:t>
            </a:r>
            <a:r>
              <a:rPr lang="pt-BR" dirty="0"/>
              <a:t> (sentença)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}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/>
              <a:t>&amp;&amp; &gt; e</a:t>
            </a:r>
          </a:p>
          <a:p>
            <a:pPr lvl="1">
              <a:buNone/>
            </a:pPr>
            <a:r>
              <a:rPr lang="pt-BR" dirty="0"/>
              <a:t>|| &gt; ou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x = 0;</a:t>
            </a:r>
          </a:p>
          <a:p>
            <a:pPr lvl="1">
              <a:buNone/>
            </a:pPr>
            <a:r>
              <a:rPr lang="pt-BR" dirty="0"/>
              <a:t>  </a:t>
            </a:r>
            <a:r>
              <a:rPr lang="pt-BR" dirty="0" err="1"/>
              <a:t>while</a:t>
            </a:r>
            <a:r>
              <a:rPr lang="pt-BR" dirty="0"/>
              <a:t> (x &lt; 5)</a:t>
            </a:r>
          </a:p>
          <a:p>
            <a:pPr lvl="1">
              <a:buNone/>
            </a:pPr>
            <a:r>
              <a:rPr lang="pt-BR" dirty="0"/>
              <a:t>	{</a:t>
            </a:r>
          </a:p>
          <a:p>
            <a:pPr lvl="1">
              <a:buNone/>
            </a:pPr>
            <a:r>
              <a:rPr lang="pt-BR" dirty="0"/>
              <a:t>		x = x + 1; // ou x++</a:t>
            </a:r>
          </a:p>
          <a:p>
            <a:pPr lvl="1">
              <a:buNone/>
            </a:pPr>
            <a:r>
              <a:rPr lang="pt-BR" dirty="0"/>
              <a:t>		</a:t>
            </a:r>
            <a:r>
              <a:rPr lang="pt-BR" dirty="0" err="1"/>
              <a:t>printf</a:t>
            </a:r>
            <a:r>
              <a:rPr lang="pt-BR" dirty="0"/>
              <a:t>(“X:%d\</a:t>
            </a:r>
            <a:r>
              <a:rPr lang="pt-BR" dirty="0" err="1"/>
              <a:t>n”,x</a:t>
            </a:r>
            <a:r>
              <a:rPr lang="pt-BR" dirty="0"/>
              <a:t>);</a:t>
            </a:r>
          </a:p>
          <a:p>
            <a:pPr lvl="1">
              <a:buNone/>
            </a:pPr>
            <a:r>
              <a:rPr lang="pt-BR" dirty="0"/>
              <a:t>	}</a:t>
            </a:r>
          </a:p>
          <a:p>
            <a:pPr>
              <a:buNone/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pPr lvl="1">
              <a:buNone/>
            </a:pPr>
            <a:r>
              <a:rPr lang="pt-BR" dirty="0"/>
              <a:t>do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}</a:t>
            </a:r>
            <a:r>
              <a:rPr lang="pt-BR" dirty="0" err="1"/>
              <a:t>while</a:t>
            </a:r>
            <a:r>
              <a:rPr lang="pt-BR" dirty="0"/>
              <a:t>(sentença);</a:t>
            </a:r>
          </a:p>
        </p:txBody>
      </p:sp>
    </p:spTree>
    <p:extLst>
      <p:ext uri="{BB962C8B-B14F-4D97-AF65-F5344CB8AC3E}">
        <p14:creationId xmlns:p14="http://schemas.microsoft.com/office/powerpoint/2010/main" val="321184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pPr lvl="1">
              <a:buNone/>
            </a:pPr>
            <a:r>
              <a:rPr lang="pt-BR" dirty="0"/>
              <a:t>for(valor de início; condição ; incremento)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703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</a:t>
            </a:r>
          </a:p>
          <a:p>
            <a:pPr lvl="1">
              <a:buNone/>
            </a:pPr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x = 0; x &lt; 5 ; x++)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}</a:t>
            </a:r>
          </a:p>
          <a:p>
            <a:pPr lvl="1">
              <a:buNone/>
            </a:pPr>
            <a:r>
              <a:rPr lang="pt-BR" dirty="0" err="1"/>
              <a:t>int</a:t>
            </a:r>
            <a:r>
              <a:rPr lang="pt-BR" dirty="0"/>
              <a:t> y;</a:t>
            </a:r>
          </a:p>
          <a:p>
            <a:pPr lvl="1">
              <a:buNone/>
            </a:pPr>
            <a:r>
              <a:rPr lang="pt-BR" dirty="0"/>
              <a:t>for(y = 5 ; y &gt; 0; y = y - 1)//y--</a:t>
            </a:r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		código;</a:t>
            </a:r>
          </a:p>
          <a:p>
            <a:pPr lvl="1">
              <a:buNone/>
            </a:pPr>
            <a:r>
              <a:rPr lang="pt-BR" dirty="0"/>
              <a:t>}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3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16" name="Picture 8" descr="Kettlebells no chão">
            <a:extLst>
              <a:ext uri="{FF2B5EF4-FFF2-40B4-BE49-F238E27FC236}">
                <a16:creationId xmlns:a16="http://schemas.microsoft.com/office/drawing/2014/main" id="{9D9DAC55-ED60-D596-A86C-22FBE931A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23" b="20658"/>
          <a:stretch/>
        </p:blipFill>
        <p:spPr>
          <a:xfrm>
            <a:off x="576072" y="1825625"/>
            <a:ext cx="10771632" cy="4351338"/>
          </a:xfrm>
          <a:prstGeom prst="rect">
            <a:avLst/>
          </a:prstGeo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C36C72F-A9FD-1E02-EC62-F577C3B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010A351-C088-1971-13DE-F68433ED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pt-BR" noProof="0" smtClean="0"/>
              <a:pPr rtl="0">
                <a:spcAft>
                  <a:spcPts val="600"/>
                </a:spcAft>
              </a:pPr>
              <a:t>39</a:t>
            </a:fld>
            <a:endParaRPr lang="pt-BR" noProof="0"/>
          </a:p>
        </p:txBody>
      </p:sp>
      <p:sp>
        <p:nvSpPr>
          <p:cNvPr id="5" name="Espaço Reservado para Data 4" hidden="1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BR" noProof="0" dirty="0"/>
              <a:t>2022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28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Hardware (HW) e Software (SW)</a:t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12" descr="https://computing.llnl.gov/tutorials/parallel_comp/images/vonNeumann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15" y="1960942"/>
            <a:ext cx="3357586" cy="3174238"/>
          </a:xfrm>
          <a:prstGeom prst="rect">
            <a:avLst/>
          </a:prstGeom>
          <a:noFill/>
        </p:spPr>
      </p:pic>
      <p:pic>
        <p:nvPicPr>
          <p:cNvPr id="75778" name="Picture 2" descr="http://blog.hostdime.com.br/wp-content/uploads/2012/04/tmpfs-blog-hostdime-bras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378" y="2952749"/>
            <a:ext cx="2667000" cy="2667000"/>
          </a:xfrm>
          <a:prstGeom prst="rect">
            <a:avLst/>
          </a:prstGeom>
          <a:noFill/>
        </p:spPr>
      </p:pic>
      <p:pic>
        <p:nvPicPr>
          <p:cNvPr id="6" name="Picture 4" descr="http://linkfeevale.files.wordpress.com/2009/11/bytes-7032251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6365" y="1905013"/>
            <a:ext cx="1047736" cy="1047736"/>
          </a:xfrm>
          <a:prstGeom prst="rect">
            <a:avLst/>
          </a:prstGeom>
          <a:noFill/>
        </p:spPr>
      </p:pic>
      <p:pic>
        <p:nvPicPr>
          <p:cNvPr id="1026" name="Picture 2" descr="Uso da Memória em C">
            <a:extLst>
              <a:ext uri="{FF2B5EF4-FFF2-40B4-BE49-F238E27FC236}">
                <a16:creationId xmlns:a16="http://schemas.microsoft.com/office/drawing/2014/main" id="{2F231EEC-0D8E-CDF7-31FE-87583785E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65" y="1485899"/>
            <a:ext cx="3448862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653A4FB-B890-18B3-C93F-756F5DA10382}"/>
              </a:ext>
            </a:extLst>
          </p:cNvPr>
          <p:cNvSpPr/>
          <p:nvPr/>
        </p:nvSpPr>
        <p:spPr>
          <a:xfrm rot="17398041">
            <a:off x="3163403" y="3244180"/>
            <a:ext cx="1914315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B417EEC-106E-1BBF-D3C7-9BB80C052A49}"/>
              </a:ext>
            </a:extLst>
          </p:cNvPr>
          <p:cNvSpPr/>
          <p:nvPr/>
        </p:nvSpPr>
        <p:spPr>
          <a:xfrm>
            <a:off x="7661429" y="1993908"/>
            <a:ext cx="621438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em C que Realize uma contagem decrescente de 99 a 0 utilizando </a:t>
            </a:r>
            <a:r>
              <a:rPr lang="pt-BR" dirty="0" err="1"/>
              <a:t>while</a:t>
            </a:r>
            <a:r>
              <a:rPr lang="pt-BR" dirty="0"/>
              <a:t>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em C que Realize uma contagem decrescente de 99 a 0 utilizando for;</a:t>
            </a:r>
          </a:p>
        </p:txBody>
      </p:sp>
    </p:spTree>
    <p:extLst>
      <p:ext uri="{BB962C8B-B14F-4D97-AF65-F5344CB8AC3E}">
        <p14:creationId xmlns:p14="http://schemas.microsoft.com/office/powerpoint/2010/main" val="707382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C2FDA-BFAA-F4CE-A13C-BC26110F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4DF28-0203-76CA-99E9-864F97B4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Escreva um programa em C que solicite um número N e imprima os primeiros N termos da sequência de Fibonacci.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7A463-A127-F32A-1DE0-8BE7275C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42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9045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6A267-DD0D-18D4-EFB3-CB12757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Primos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9F4542-6932-8931-205E-11A63DA4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programa para receber um número inteiro do usuário e determinar se este número é primo ou não.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5756A6-78A6-93F0-967A-B63FFD92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t>43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7061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Compilador/Interpretador (script)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/>
              <a:t>Compilador e link editor</a:t>
            </a:r>
          </a:p>
          <a:p>
            <a:r>
              <a:rPr lang="pt-BR" dirty="0"/>
              <a:t>Ambiente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C++</a:t>
            </a:r>
          </a:p>
          <a:p>
            <a:pPr lvl="1"/>
            <a:r>
              <a:rPr lang="pt-BR" dirty="0" err="1"/>
              <a:t>CodeBlock</a:t>
            </a:r>
            <a:endParaRPr lang="pt-BR" dirty="0"/>
          </a:p>
          <a:p>
            <a:pPr lvl="1"/>
            <a:r>
              <a:rPr lang="pt-BR" dirty="0"/>
              <a:t>C </a:t>
            </a:r>
            <a:r>
              <a:rPr lang="pt-BR" dirty="0" err="1"/>
              <a:t>Free</a:t>
            </a:r>
            <a:endParaRPr lang="pt-BR" dirty="0"/>
          </a:p>
          <a:p>
            <a:pPr lvl="1"/>
            <a:r>
              <a:rPr lang="pt-BR" dirty="0"/>
              <a:t>Turbo C++</a:t>
            </a:r>
          </a:p>
          <a:p>
            <a:pPr lvl="1"/>
            <a:r>
              <a:rPr lang="pt-BR" dirty="0"/>
              <a:t>Visual C++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C4CCA80-3F74-4202-A636-55ACCA7B4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pt-BR" dirty="0"/>
              <a:t>Elementos Básicos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38BC227-74BE-4128-904B-AF8F86E0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905232"/>
            <a:ext cx="6189663" cy="4266968"/>
          </a:xfrm>
        </p:spPr>
        <p:txBody>
          <a:bodyPr>
            <a:normAutofit/>
          </a:bodyPr>
          <a:lstStyle/>
          <a:p>
            <a:r>
              <a:rPr lang="pt-BR" sz="2000" dirty="0"/>
              <a:t>= (atribuição)</a:t>
            </a:r>
          </a:p>
          <a:p>
            <a:r>
              <a:rPr lang="pt-BR" sz="2000" dirty="0"/>
              <a:t>; (ponto e vírgula)</a:t>
            </a:r>
          </a:p>
          <a:p>
            <a:r>
              <a:rPr lang="pt-BR" sz="2000" dirty="0"/>
              <a:t>{} (chaves)</a:t>
            </a:r>
          </a:p>
          <a:p>
            <a:r>
              <a:rPr lang="pt-BR" sz="2000" dirty="0"/>
              <a:t>// (comentário em linha)</a:t>
            </a:r>
          </a:p>
          <a:p>
            <a:r>
              <a:rPr lang="pt-BR" sz="2000" dirty="0"/>
              <a:t>/* */ (bloco de comentário)</a:t>
            </a:r>
          </a:p>
          <a:p>
            <a:r>
              <a:rPr lang="pt-BR" sz="2000" dirty="0"/>
              <a:t>#define </a:t>
            </a:r>
          </a:p>
          <a:p>
            <a:r>
              <a:rPr lang="pt-BR" sz="2000" dirty="0"/>
              <a:t>#include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0102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Variáveis em C</a:t>
            </a:r>
            <a:endParaRPr lang="en-US" dirty="0"/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107CE36F-CA5D-D9CF-DFD8-7269373F16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8EF7C12-39B1-4C9E-465D-902965A1E3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7AEEA53-7366-D6E0-7DF8-CD989D9CE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55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0C4CCA80-3F74-4202-A636-55ACCA7B44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236208"/>
            <a:ext cx="10880726" cy="485267"/>
          </a:xfrm>
        </p:spPr>
        <p:txBody>
          <a:bodyPr/>
          <a:lstStyle/>
          <a:p>
            <a:pPr rtl="0"/>
            <a:r>
              <a:rPr lang="pt-BR" dirty="0"/>
              <a:t>Proibições</a:t>
            </a:r>
            <a:r>
              <a:rPr lang="pt-BR" b="0" dirty="0"/>
              <a:t>: nomes de variáveis não podem começar com o número ou com espaço</a:t>
            </a:r>
          </a:p>
          <a:p>
            <a:pPr rtl="0"/>
            <a:r>
              <a:rPr lang="pt-BR" noProof="0" dirty="0"/>
              <a:t>Recomendações</a:t>
            </a:r>
            <a:r>
              <a:rPr lang="pt-BR" b="0" noProof="0" dirty="0"/>
              <a:t>: usar variáveis sempre com letras minúsculas, palavras compostas usar </a:t>
            </a:r>
            <a:r>
              <a:rPr lang="pt-BR" b="0" noProof="0" dirty="0" err="1"/>
              <a:t>underline</a:t>
            </a:r>
            <a:r>
              <a:rPr lang="pt-BR" b="0" noProof="0" dirty="0"/>
              <a:t> “_”</a:t>
            </a:r>
            <a:r>
              <a:rPr lang="pt-BR" b="0" dirty="0"/>
              <a:t>.</a:t>
            </a:r>
            <a:endParaRPr lang="pt-BR" b="0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69B9896-073A-4883-BEC8-8C745073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66" y="1341144"/>
            <a:ext cx="8734844" cy="4792856"/>
          </a:xfrm>
        </p:spPr>
      </p:pic>
    </p:spTree>
    <p:extLst>
      <p:ext uri="{BB962C8B-B14F-4D97-AF65-F5344CB8AC3E}">
        <p14:creationId xmlns:p14="http://schemas.microsoft.com/office/powerpoint/2010/main" val="152887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021567-92ED-4FC6-BAAB-40652648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-192659"/>
            <a:ext cx="6190488" cy="1179576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D1854-2AB0-48D5-A464-20243E3A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5885-8C3F-4BF1-972E-9947C74D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3C5925-FC1E-497F-A244-DDF9E8DC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pt-BR" noProof="0" smtClean="0"/>
              <a:pPr rtl="0"/>
              <a:t>9</a:t>
            </a:fld>
            <a:endParaRPr lang="pt-BR" noProof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283F294E-3A53-422A-87CF-BAE53602C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53" y="2321169"/>
            <a:ext cx="5673949" cy="2960321"/>
          </a:xfrm>
        </p:spPr>
      </p:pic>
    </p:spTree>
    <p:extLst>
      <p:ext uri="{BB962C8B-B14F-4D97-AF65-F5344CB8AC3E}">
        <p14:creationId xmlns:p14="http://schemas.microsoft.com/office/powerpoint/2010/main" val="322027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F5491F-3A40-4290-81B5-4D986FED7D33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C4796CFD0B84D8AE4281B1A1DD018" ma:contentTypeVersion="8" ma:contentTypeDescription="Create a new document." ma:contentTypeScope="" ma:versionID="9276e61e8887b61f7828a74b33486aea">
  <xsd:schema xmlns:xsd="http://www.w3.org/2001/XMLSchema" xmlns:xs="http://www.w3.org/2001/XMLSchema" xmlns:p="http://schemas.microsoft.com/office/2006/metadata/properties" xmlns:ns3="130a09cb-d1e7-4566-b1d2-d3dd53824f1c" xmlns:ns4="fc7998de-3365-4e2e-a768-44a1a7defbed" targetNamespace="http://schemas.microsoft.com/office/2006/metadata/properties" ma:root="true" ma:fieldsID="08e0b7017bf22913f9f399d74ac1b31e" ns3:_="" ns4:_="">
    <xsd:import namespace="130a09cb-d1e7-4566-b1d2-d3dd53824f1c"/>
    <xsd:import namespace="fc7998de-3365-4e2e-a768-44a1a7defb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a09cb-d1e7-4566-b1d2-d3dd53824f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998de-3365-4e2e-a768-44a1a7def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487EF-232F-460C-A2C6-E5C9D773C7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0a09cb-d1e7-4566-b1d2-d3dd53824f1c"/>
    <ds:schemaRef ds:uri="fc7998de-3365-4e2e-a768-44a1a7de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c7998de-3365-4e2e-a768-44a1a7defbed"/>
    <ds:schemaRef ds:uri="130a09cb-d1e7-4566-b1d2-d3dd53824f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{BE947368-EB09-413A-85EF-F075910810C0}tf89338750_win32</Template>
  <TotalTime>2935</TotalTime>
  <Words>1875</Words>
  <Application>Microsoft Office PowerPoint</Application>
  <PresentationFormat>Widescreen</PresentationFormat>
  <Paragraphs>357</Paragraphs>
  <Slides>43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Courier New</vt:lpstr>
      <vt:lpstr>Poppins</vt:lpstr>
      <vt:lpstr>Söhne</vt:lpstr>
      <vt:lpstr>Symbol</vt:lpstr>
      <vt:lpstr>Univers</vt:lpstr>
      <vt:lpstr>GradientUnivers</vt:lpstr>
      <vt:lpstr>1_Office Theme</vt:lpstr>
      <vt:lpstr>Linguagem C</vt:lpstr>
      <vt:lpstr>Histórico da Linguagem C</vt:lpstr>
      <vt:lpstr>Noções Gerais</vt:lpstr>
      <vt:lpstr>Hardware (HW) e Software (SW) </vt:lpstr>
      <vt:lpstr>Compilador/Interpretador (script) </vt:lpstr>
      <vt:lpstr>Elementos Básicos</vt:lpstr>
      <vt:lpstr>Variáveis em C</vt:lpstr>
      <vt:lpstr>Variáveis</vt:lpstr>
      <vt:lpstr>Variáveis</vt:lpstr>
      <vt:lpstr>O que são variáveis?</vt:lpstr>
      <vt:lpstr>Tipos de variáveis</vt:lpstr>
      <vt:lpstr>Declarando variáveis</vt:lpstr>
      <vt:lpstr>Atribuição de valores</vt:lpstr>
      <vt:lpstr>Escopo de variáveis</vt:lpstr>
      <vt:lpstr>Utilização de variáveis em C</vt:lpstr>
      <vt:lpstr>I/Os</vt:lpstr>
      <vt:lpstr>Debug</vt:lpstr>
      <vt:lpstr>Depurando (Debug) um código</vt:lpstr>
      <vt:lpstr>I/Os</vt:lpstr>
      <vt:lpstr>Exemplo</vt:lpstr>
      <vt:lpstr>Exercícios</vt:lpstr>
      <vt:lpstr>Exercícios</vt:lpstr>
      <vt:lpstr>Condicionais</vt:lpstr>
      <vt:lpstr>Condicionais</vt:lpstr>
      <vt:lpstr>Exemplo</vt:lpstr>
      <vt:lpstr>Exercícios</vt:lpstr>
      <vt:lpstr>Exercícios</vt:lpstr>
      <vt:lpstr>Switch</vt:lpstr>
      <vt:lpstr>Switch</vt:lpstr>
      <vt:lpstr>Exercícios</vt:lpstr>
      <vt:lpstr>Exercícios</vt:lpstr>
      <vt:lpstr>Exercícios</vt:lpstr>
      <vt:lpstr>Repetição</vt:lpstr>
      <vt:lpstr>Enquanto - While</vt:lpstr>
      <vt:lpstr>Exemplo</vt:lpstr>
      <vt:lpstr>Do While</vt:lpstr>
      <vt:lpstr>For</vt:lpstr>
      <vt:lpstr>For</vt:lpstr>
      <vt:lpstr>Exercícios</vt:lpstr>
      <vt:lpstr>Exercício</vt:lpstr>
      <vt:lpstr>Exercício</vt:lpstr>
      <vt:lpstr>Fibonacci</vt:lpstr>
      <vt:lpstr>Números Primos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FABIO GARCEZ BETTIO</dc:creator>
  <cp:lastModifiedBy>Bettio, F.G.</cp:lastModifiedBy>
  <cp:revision>51</cp:revision>
  <dcterms:created xsi:type="dcterms:W3CDTF">2022-03-17T15:30:48Z</dcterms:created>
  <dcterms:modified xsi:type="dcterms:W3CDTF">2024-03-21T00:00:43Z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0x010100896C4796CFD0B84D8AE4281B1A1DD018</vt:lpwstr>
  </property>
</Properties>
</file>