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7B41639-6D9F-4CD2-A915-CE785589E5A9}" type="datetimeFigureOut">
              <a:rPr lang="he-IL" smtClean="0"/>
              <a:t>ט'/אב/תשע"ג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51DE856-4D52-4102-A369-3CF299D5710E}" type="slidenum">
              <a:rPr lang="he-IL" smtClean="0"/>
              <a:t>‹#›</a:t>
            </a:fld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2942" y="1543880"/>
            <a:ext cx="3921266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dirty="0" smtClean="0">
                <a:latin typeface="Courier New" pitchFamily="49" charset="0"/>
                <a:cs typeface="Courier New" pitchFamily="49" charset="0"/>
              </a:rPr>
              <a:t>ClassLine</a:t>
            </a:r>
            <a:endParaRPr lang="he-IL" sz="5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840" y="3933056"/>
            <a:ext cx="3688830" cy="1938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Mentoring: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Yechiel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Kimchi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Presenting:</a:t>
            </a:r>
          </a:p>
          <a:p>
            <a:pPr algn="l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Dvir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Mizrachi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Evyatar Pelleg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7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1607" y="1052736"/>
            <a:ext cx="8186857" cy="113877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server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side (the Host) runs two parallel engines</a:t>
            </a:r>
          </a:p>
          <a:p>
            <a:pPr algn="l" rtl="0"/>
            <a:endParaRPr lang="he-IL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39068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Technologies &amp; Architecture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קבוצה 6"/>
          <p:cNvGrpSpPr/>
          <p:nvPr/>
        </p:nvGrpSpPr>
        <p:grpSpPr>
          <a:xfrm>
            <a:off x="3900700" y="1867473"/>
            <a:ext cx="1508670" cy="648072"/>
            <a:chOff x="1839194" y="2852936"/>
            <a:chExt cx="2156742" cy="936104"/>
          </a:xfrm>
        </p:grpSpPr>
        <p:sp>
          <p:nvSpPr>
            <p:cNvPr id="2" name="טבעת 1"/>
            <p:cNvSpPr/>
            <p:nvPr/>
          </p:nvSpPr>
          <p:spPr>
            <a:xfrm>
              <a:off x="3059832" y="2852936"/>
              <a:ext cx="936104" cy="936104"/>
            </a:xfrm>
            <a:prstGeom prst="donut">
              <a:avLst>
                <a:gd name="adj" fmla="val 108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טבעת 4"/>
            <p:cNvSpPr/>
            <p:nvPr/>
          </p:nvSpPr>
          <p:spPr>
            <a:xfrm>
              <a:off x="1839194" y="2852936"/>
              <a:ext cx="936104" cy="936104"/>
            </a:xfrm>
            <a:prstGeom prst="donut">
              <a:avLst>
                <a:gd name="adj" fmla="val 108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" name="קשת 3"/>
            <p:cNvSpPr/>
            <p:nvPr/>
          </p:nvSpPr>
          <p:spPr>
            <a:xfrm>
              <a:off x="2627783" y="2852936"/>
              <a:ext cx="576065" cy="504056"/>
            </a:xfrm>
            <a:prstGeom prst="arc">
              <a:avLst>
                <a:gd name="adj1" fmla="val 11208185"/>
                <a:gd name="adj2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547664" y="2780556"/>
            <a:ext cx="21079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Logic engine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0152" y="2737158"/>
            <a:ext cx="21079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API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277" y="3244914"/>
            <a:ext cx="4797811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System synchronizer</a:t>
            </a: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Screen capturing mechanism</a:t>
            </a: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File-system manager</a:t>
            </a:r>
            <a:endParaRPr lang="he-IL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קבוצה 24"/>
          <p:cNvGrpSpPr/>
          <p:nvPr/>
        </p:nvGrpSpPr>
        <p:grpSpPr>
          <a:xfrm>
            <a:off x="539552" y="3244914"/>
            <a:ext cx="360040" cy="329952"/>
            <a:chOff x="5364088" y="3855132"/>
            <a:chExt cx="1008112" cy="1008112"/>
          </a:xfrm>
        </p:grpSpPr>
        <p:sp>
          <p:nvSpPr>
            <p:cNvPr id="11" name="טבעת 10"/>
            <p:cNvSpPr/>
            <p:nvPr/>
          </p:nvSpPr>
          <p:spPr>
            <a:xfrm>
              <a:off x="5364088" y="3855132"/>
              <a:ext cx="1008112" cy="1008112"/>
            </a:xfrm>
            <a:prstGeom prst="donut">
              <a:avLst>
                <a:gd name="adj" fmla="val 79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grpSp>
          <p:nvGrpSpPr>
            <p:cNvPr id="24" name="קבוצה 23"/>
            <p:cNvGrpSpPr/>
            <p:nvPr/>
          </p:nvGrpSpPr>
          <p:grpSpPr>
            <a:xfrm>
              <a:off x="5868144" y="4005064"/>
              <a:ext cx="216024" cy="563289"/>
              <a:chOff x="5868144" y="4005064"/>
              <a:chExt cx="216024" cy="563289"/>
            </a:xfrm>
          </p:grpSpPr>
          <p:cxnSp>
            <p:nvCxnSpPr>
              <p:cNvPr id="19" name="מחבר ישר 18"/>
              <p:cNvCxnSpPr/>
              <p:nvPr/>
            </p:nvCxnSpPr>
            <p:spPr>
              <a:xfrm>
                <a:off x="5868144" y="4005064"/>
                <a:ext cx="0" cy="36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ישר 19"/>
              <p:cNvCxnSpPr/>
              <p:nvPr/>
            </p:nvCxnSpPr>
            <p:spPr>
              <a:xfrm flipH="1" flipV="1">
                <a:off x="5906250" y="4412736"/>
                <a:ext cx="177918" cy="155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קבוצה 29"/>
          <p:cNvGrpSpPr/>
          <p:nvPr/>
        </p:nvGrpSpPr>
        <p:grpSpPr>
          <a:xfrm>
            <a:off x="539552" y="3897052"/>
            <a:ext cx="360040" cy="252028"/>
            <a:chOff x="5220072" y="3897052"/>
            <a:chExt cx="1584176" cy="1116124"/>
          </a:xfrm>
        </p:grpSpPr>
        <p:sp>
          <p:nvSpPr>
            <p:cNvPr id="26" name="מסגרת 25"/>
            <p:cNvSpPr/>
            <p:nvPr/>
          </p:nvSpPr>
          <p:spPr>
            <a:xfrm>
              <a:off x="5220072" y="4005064"/>
              <a:ext cx="1584176" cy="1008112"/>
            </a:xfrm>
            <a:prstGeom prst="frame">
              <a:avLst>
                <a:gd name="adj1" fmla="val 7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7" name="טבעת 26"/>
            <p:cNvSpPr/>
            <p:nvPr/>
          </p:nvSpPr>
          <p:spPr>
            <a:xfrm>
              <a:off x="5662209" y="4149080"/>
              <a:ext cx="720080" cy="720080"/>
            </a:xfrm>
            <a:prstGeom prst="donut">
              <a:avLst>
                <a:gd name="adj" fmla="val 125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6444208" y="3897052"/>
              <a:ext cx="288032" cy="1080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3" name="מלבן 32"/>
          <p:cNvSpPr/>
          <p:nvPr/>
        </p:nvSpPr>
        <p:spPr>
          <a:xfrm>
            <a:off x="5984540" y="4293096"/>
            <a:ext cx="315652" cy="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6" name="קבוצה 35"/>
          <p:cNvGrpSpPr/>
          <p:nvPr/>
        </p:nvGrpSpPr>
        <p:grpSpPr>
          <a:xfrm>
            <a:off x="585329" y="4503404"/>
            <a:ext cx="251488" cy="351039"/>
            <a:chOff x="5580112" y="3738808"/>
            <a:chExt cx="864096" cy="1058344"/>
          </a:xfrm>
        </p:grpSpPr>
        <p:sp>
          <p:nvSpPr>
            <p:cNvPr id="34" name="מלבן 33"/>
            <p:cNvSpPr/>
            <p:nvPr/>
          </p:nvSpPr>
          <p:spPr>
            <a:xfrm>
              <a:off x="5580112" y="3805009"/>
              <a:ext cx="864096" cy="992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מלבן מעוגל 34"/>
            <p:cNvSpPr/>
            <p:nvPr/>
          </p:nvSpPr>
          <p:spPr>
            <a:xfrm>
              <a:off x="5652120" y="3738808"/>
              <a:ext cx="188404" cy="360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886757" y="3218195"/>
            <a:ext cx="479781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Application Programing Interface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80384" y="3140968"/>
            <a:ext cx="7837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API</a:t>
            </a:r>
            <a:endParaRPr lang="he-IL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170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332656"/>
            <a:ext cx="39068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Technologies &amp; Architecture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קבוצה 6"/>
          <p:cNvGrpSpPr/>
          <p:nvPr/>
        </p:nvGrpSpPr>
        <p:grpSpPr>
          <a:xfrm>
            <a:off x="4145071" y="908720"/>
            <a:ext cx="786969" cy="324036"/>
            <a:chOff x="1839194" y="2852936"/>
            <a:chExt cx="2156742" cy="936104"/>
          </a:xfrm>
        </p:grpSpPr>
        <p:sp>
          <p:nvSpPr>
            <p:cNvPr id="2" name="טבעת 1"/>
            <p:cNvSpPr/>
            <p:nvPr/>
          </p:nvSpPr>
          <p:spPr>
            <a:xfrm>
              <a:off x="3059832" y="2852936"/>
              <a:ext cx="936104" cy="936104"/>
            </a:xfrm>
            <a:prstGeom prst="donut">
              <a:avLst>
                <a:gd name="adj" fmla="val 108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טבעת 4"/>
            <p:cNvSpPr/>
            <p:nvPr/>
          </p:nvSpPr>
          <p:spPr>
            <a:xfrm>
              <a:off x="1839194" y="2852936"/>
              <a:ext cx="936104" cy="936104"/>
            </a:xfrm>
            <a:prstGeom prst="donut">
              <a:avLst>
                <a:gd name="adj" fmla="val 108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" name="קשת 3"/>
            <p:cNvSpPr/>
            <p:nvPr/>
          </p:nvSpPr>
          <p:spPr>
            <a:xfrm>
              <a:off x="2627783" y="2852936"/>
              <a:ext cx="576065" cy="504056"/>
            </a:xfrm>
            <a:prstGeom prst="arc">
              <a:avLst>
                <a:gd name="adj1" fmla="val 1120818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97511" y="1412776"/>
            <a:ext cx="21079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Logic Engine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269" y="1877134"/>
            <a:ext cx="8182187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System synchronizer – 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 relative system clock to which all participants sync to.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synchronizer starts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pon session start and is responsible for 	three timely aspects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Generating time stamps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Maintaining the joint index table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A clockwork invocation of the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screen capture mechanism </a:t>
            </a: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Screen capturing mechanism – 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Using a Windows-native library, this mechanism is responsible for 		- Snap shooting the screen’s display area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Saving the image files in association with the relevant 		  time stamp</a:t>
            </a: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File-system manager – 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Responsible for all the different aspects of FS accessibility</a:t>
            </a:r>
            <a:endParaRPr lang="he-IL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קבוצה 24"/>
          <p:cNvGrpSpPr/>
          <p:nvPr/>
        </p:nvGrpSpPr>
        <p:grpSpPr>
          <a:xfrm>
            <a:off x="467544" y="1877134"/>
            <a:ext cx="360040" cy="329952"/>
            <a:chOff x="5364088" y="3855132"/>
            <a:chExt cx="1008112" cy="1008112"/>
          </a:xfrm>
        </p:grpSpPr>
        <p:sp>
          <p:nvSpPr>
            <p:cNvPr id="11" name="טבעת 10"/>
            <p:cNvSpPr/>
            <p:nvPr/>
          </p:nvSpPr>
          <p:spPr>
            <a:xfrm>
              <a:off x="5364088" y="3855132"/>
              <a:ext cx="1008112" cy="1008112"/>
            </a:xfrm>
            <a:prstGeom prst="donut">
              <a:avLst>
                <a:gd name="adj" fmla="val 79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grpSp>
          <p:nvGrpSpPr>
            <p:cNvPr id="24" name="קבוצה 23"/>
            <p:cNvGrpSpPr/>
            <p:nvPr/>
          </p:nvGrpSpPr>
          <p:grpSpPr>
            <a:xfrm>
              <a:off x="5868144" y="4005064"/>
              <a:ext cx="216024" cy="563289"/>
              <a:chOff x="5868144" y="4005064"/>
              <a:chExt cx="216024" cy="563289"/>
            </a:xfrm>
          </p:grpSpPr>
          <p:cxnSp>
            <p:nvCxnSpPr>
              <p:cNvPr id="19" name="מחבר ישר 18"/>
              <p:cNvCxnSpPr/>
              <p:nvPr/>
            </p:nvCxnSpPr>
            <p:spPr>
              <a:xfrm>
                <a:off x="5868144" y="4005064"/>
                <a:ext cx="0" cy="36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ישר 19"/>
              <p:cNvCxnSpPr/>
              <p:nvPr/>
            </p:nvCxnSpPr>
            <p:spPr>
              <a:xfrm flipH="1" flipV="1">
                <a:off x="5906250" y="4412736"/>
                <a:ext cx="177918" cy="155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קבוצה 29"/>
          <p:cNvGrpSpPr/>
          <p:nvPr/>
        </p:nvGrpSpPr>
        <p:grpSpPr>
          <a:xfrm>
            <a:off x="467544" y="3591768"/>
            <a:ext cx="360040" cy="252028"/>
            <a:chOff x="5220072" y="3897052"/>
            <a:chExt cx="1584176" cy="1116124"/>
          </a:xfrm>
        </p:grpSpPr>
        <p:sp>
          <p:nvSpPr>
            <p:cNvPr id="26" name="מסגרת 25"/>
            <p:cNvSpPr/>
            <p:nvPr/>
          </p:nvSpPr>
          <p:spPr>
            <a:xfrm>
              <a:off x="5220072" y="4005064"/>
              <a:ext cx="1584176" cy="1008112"/>
            </a:xfrm>
            <a:prstGeom prst="frame">
              <a:avLst>
                <a:gd name="adj1" fmla="val 73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7" name="טבעת 26"/>
            <p:cNvSpPr/>
            <p:nvPr/>
          </p:nvSpPr>
          <p:spPr>
            <a:xfrm>
              <a:off x="5662209" y="4149080"/>
              <a:ext cx="720080" cy="720080"/>
            </a:xfrm>
            <a:prstGeom prst="donut">
              <a:avLst>
                <a:gd name="adj" fmla="val 125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9" name="מלבן 28"/>
            <p:cNvSpPr/>
            <p:nvPr/>
          </p:nvSpPr>
          <p:spPr>
            <a:xfrm>
              <a:off x="6444208" y="3897052"/>
              <a:ext cx="288032" cy="1080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6" name="קבוצה 35"/>
          <p:cNvGrpSpPr/>
          <p:nvPr/>
        </p:nvGrpSpPr>
        <p:grpSpPr>
          <a:xfrm>
            <a:off x="513321" y="4806153"/>
            <a:ext cx="251488" cy="351039"/>
            <a:chOff x="5580112" y="3738808"/>
            <a:chExt cx="864096" cy="1058344"/>
          </a:xfrm>
        </p:grpSpPr>
        <p:sp>
          <p:nvSpPr>
            <p:cNvPr id="34" name="מלבן 33"/>
            <p:cNvSpPr/>
            <p:nvPr/>
          </p:nvSpPr>
          <p:spPr>
            <a:xfrm>
              <a:off x="5580112" y="3805009"/>
              <a:ext cx="864096" cy="992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מלבן מעוגל 34"/>
            <p:cNvSpPr/>
            <p:nvPr/>
          </p:nvSpPr>
          <p:spPr>
            <a:xfrm>
              <a:off x="5652120" y="3738808"/>
              <a:ext cx="188404" cy="360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0963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332656"/>
            <a:ext cx="39068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Technologies &amp; Architecture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קבוצה 6"/>
          <p:cNvGrpSpPr/>
          <p:nvPr/>
        </p:nvGrpSpPr>
        <p:grpSpPr>
          <a:xfrm>
            <a:off x="4145071" y="908720"/>
            <a:ext cx="786969" cy="324036"/>
            <a:chOff x="1839194" y="2852936"/>
            <a:chExt cx="2156742" cy="936104"/>
          </a:xfrm>
        </p:grpSpPr>
        <p:sp>
          <p:nvSpPr>
            <p:cNvPr id="2" name="טבעת 1"/>
            <p:cNvSpPr/>
            <p:nvPr/>
          </p:nvSpPr>
          <p:spPr>
            <a:xfrm>
              <a:off x="3059832" y="2852936"/>
              <a:ext cx="936104" cy="936104"/>
            </a:xfrm>
            <a:prstGeom prst="donut">
              <a:avLst>
                <a:gd name="adj" fmla="val 108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טבעת 4"/>
            <p:cNvSpPr/>
            <p:nvPr/>
          </p:nvSpPr>
          <p:spPr>
            <a:xfrm>
              <a:off x="1839194" y="2852936"/>
              <a:ext cx="936104" cy="936104"/>
            </a:xfrm>
            <a:prstGeom prst="donut">
              <a:avLst>
                <a:gd name="adj" fmla="val 108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" name="קשת 3"/>
            <p:cNvSpPr/>
            <p:nvPr/>
          </p:nvSpPr>
          <p:spPr>
            <a:xfrm>
              <a:off x="2627783" y="2852936"/>
              <a:ext cx="576065" cy="504056"/>
            </a:xfrm>
            <a:prstGeom prst="arc">
              <a:avLst>
                <a:gd name="adj1" fmla="val 1120818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616142" y="1412776"/>
            <a:ext cx="21079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API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269" y="1877134"/>
            <a:ext cx="8182187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Application Programing Interface – 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 system provides a necessary API to the Client side in order 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to fulfill it’s various functional needs such as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Session affiliation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System synchronization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Screen captures requests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7213" y="1815207"/>
            <a:ext cx="7837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API</a:t>
            </a:r>
            <a:endParaRPr lang="he-IL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094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2443" y="1073208"/>
            <a:ext cx="772519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side is a Chrome extension supporting: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39068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Technologies &amp; Architecture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8" name="קבוצה 27"/>
          <p:cNvGrpSpPr/>
          <p:nvPr/>
        </p:nvGrpSpPr>
        <p:grpSpPr>
          <a:xfrm>
            <a:off x="3721245" y="1807765"/>
            <a:ext cx="1867580" cy="973163"/>
            <a:chOff x="6016788" y="2916796"/>
            <a:chExt cx="2267441" cy="1160276"/>
          </a:xfrm>
        </p:grpSpPr>
        <p:sp>
          <p:nvSpPr>
            <p:cNvPr id="31" name="פחית 30"/>
            <p:cNvSpPr/>
            <p:nvPr/>
          </p:nvSpPr>
          <p:spPr>
            <a:xfrm>
              <a:off x="6588224" y="3245331"/>
              <a:ext cx="1080120" cy="831741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יהלום 31"/>
            <p:cNvSpPr/>
            <p:nvPr/>
          </p:nvSpPr>
          <p:spPr>
            <a:xfrm rot="491812">
              <a:off x="6016788" y="2916796"/>
              <a:ext cx="2267441" cy="815689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47664" y="2780556"/>
            <a:ext cx="21079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Logic Engine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4128" y="2780556"/>
            <a:ext cx="25202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 Interface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6277" y="3244914"/>
            <a:ext cx="4797811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Server Communicator</a:t>
            </a: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ClassLine R/W Manager</a:t>
            </a: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 rtl="0">
              <a:buFontTx/>
              <a:buChar char="-"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File-system manager</a:t>
            </a:r>
            <a:endParaRPr lang="he-IL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7" name="קבוצה 66"/>
          <p:cNvGrpSpPr/>
          <p:nvPr/>
        </p:nvGrpSpPr>
        <p:grpSpPr>
          <a:xfrm>
            <a:off x="585329" y="4503404"/>
            <a:ext cx="251488" cy="351039"/>
            <a:chOff x="5580112" y="3738808"/>
            <a:chExt cx="864096" cy="1058344"/>
          </a:xfrm>
        </p:grpSpPr>
        <p:sp>
          <p:nvSpPr>
            <p:cNvPr id="68" name="מלבן 67"/>
            <p:cNvSpPr/>
            <p:nvPr/>
          </p:nvSpPr>
          <p:spPr>
            <a:xfrm>
              <a:off x="5580112" y="3805009"/>
              <a:ext cx="864096" cy="992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מלבן מעוגל 68"/>
            <p:cNvSpPr/>
            <p:nvPr/>
          </p:nvSpPr>
          <p:spPr>
            <a:xfrm>
              <a:off x="5652120" y="3738808"/>
              <a:ext cx="188404" cy="360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534829" y="3218195"/>
            <a:ext cx="335765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An HTML-based UI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28456" y="3140968"/>
            <a:ext cx="78370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UI</a:t>
            </a:r>
            <a:endParaRPr lang="he-IL" sz="2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3" name="קבוצה 12"/>
          <p:cNvGrpSpPr/>
          <p:nvPr/>
        </p:nvGrpSpPr>
        <p:grpSpPr>
          <a:xfrm>
            <a:off x="502469" y="3322488"/>
            <a:ext cx="368666" cy="126764"/>
            <a:chOff x="6435582" y="4310348"/>
            <a:chExt cx="368666" cy="126764"/>
          </a:xfrm>
        </p:grpSpPr>
        <p:cxnSp>
          <p:nvCxnSpPr>
            <p:cNvPr id="9" name="מחבר חץ ישר 8"/>
            <p:cNvCxnSpPr/>
            <p:nvPr/>
          </p:nvCxnSpPr>
          <p:spPr>
            <a:xfrm flipH="1">
              <a:off x="6435582" y="4310348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חץ ישר 71"/>
            <p:cNvCxnSpPr/>
            <p:nvPr/>
          </p:nvCxnSpPr>
          <p:spPr>
            <a:xfrm flipH="1">
              <a:off x="6444208" y="4437112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קבוצה 20"/>
          <p:cNvGrpSpPr/>
          <p:nvPr/>
        </p:nvGrpSpPr>
        <p:grpSpPr>
          <a:xfrm>
            <a:off x="483419" y="3966330"/>
            <a:ext cx="432048" cy="138300"/>
            <a:chOff x="5081552" y="4365104"/>
            <a:chExt cx="2802820" cy="648072"/>
          </a:xfrm>
        </p:grpSpPr>
        <p:sp>
          <p:nvSpPr>
            <p:cNvPr id="14" name="מסגרת 13"/>
            <p:cNvSpPr/>
            <p:nvPr/>
          </p:nvSpPr>
          <p:spPr>
            <a:xfrm>
              <a:off x="5364088" y="4365104"/>
              <a:ext cx="648072" cy="648072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73" name="מסגרת 72"/>
            <p:cNvSpPr/>
            <p:nvPr/>
          </p:nvSpPr>
          <p:spPr>
            <a:xfrm>
              <a:off x="6156176" y="4365104"/>
              <a:ext cx="648072" cy="648072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74" name="מסגרת 73"/>
            <p:cNvSpPr/>
            <p:nvPr/>
          </p:nvSpPr>
          <p:spPr>
            <a:xfrm>
              <a:off x="6948264" y="4365104"/>
              <a:ext cx="648072" cy="648072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cxnSp>
          <p:nvCxnSpPr>
            <p:cNvPr id="18" name="מחבר ישר 17"/>
            <p:cNvCxnSpPr/>
            <p:nvPr/>
          </p:nvCxnSpPr>
          <p:spPr>
            <a:xfrm flipH="1">
              <a:off x="5081552" y="4689140"/>
              <a:ext cx="2802820" cy="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332656"/>
            <a:ext cx="39068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Technologies &amp; Architecture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7511" y="1412776"/>
            <a:ext cx="210798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Logic Engine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3" y="1876265"/>
            <a:ext cx="8730308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Server Communicator – </a:t>
            </a: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The communicator is in charge of all communications with the 	server’s API including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Session affiliation &amp; authentication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Sending the ‘Capture’ request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Downloading the image files</a:t>
            </a:r>
          </a:p>
          <a:p>
            <a:pPr algn="l" rtl="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R/W Manager – 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 The R/W Manager is in charge of maintaining the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ClassLine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format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 It handles data formatting from its raw state to its designated one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 It is also in charge of presenting it to the UI controllers</a:t>
            </a:r>
          </a:p>
          <a:p>
            <a:pPr algn="l" rtl="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File-system manager – 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Responsible for all the different aspects of FS accessibility</a:t>
            </a:r>
            <a:endParaRPr lang="he-IL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קבוצה 20"/>
          <p:cNvGrpSpPr/>
          <p:nvPr/>
        </p:nvGrpSpPr>
        <p:grpSpPr>
          <a:xfrm>
            <a:off x="265199" y="4492743"/>
            <a:ext cx="251488" cy="351039"/>
            <a:chOff x="5580112" y="3738808"/>
            <a:chExt cx="864096" cy="1058344"/>
          </a:xfrm>
        </p:grpSpPr>
        <p:sp>
          <p:nvSpPr>
            <p:cNvPr id="22" name="מלבן 21"/>
            <p:cNvSpPr/>
            <p:nvPr/>
          </p:nvSpPr>
          <p:spPr>
            <a:xfrm>
              <a:off x="5580112" y="3805009"/>
              <a:ext cx="864096" cy="9921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מעוגל 22"/>
            <p:cNvSpPr/>
            <p:nvPr/>
          </p:nvSpPr>
          <p:spPr>
            <a:xfrm>
              <a:off x="5652120" y="3738808"/>
              <a:ext cx="188404" cy="36004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" name="קבוצה 27"/>
          <p:cNvGrpSpPr/>
          <p:nvPr/>
        </p:nvGrpSpPr>
        <p:grpSpPr>
          <a:xfrm>
            <a:off x="179513" y="1948553"/>
            <a:ext cx="368666" cy="126764"/>
            <a:chOff x="6435582" y="4310348"/>
            <a:chExt cx="368666" cy="126764"/>
          </a:xfrm>
        </p:grpSpPr>
        <p:cxnSp>
          <p:nvCxnSpPr>
            <p:cNvPr id="31" name="מחבר חץ ישר 30"/>
            <p:cNvCxnSpPr/>
            <p:nvPr/>
          </p:nvCxnSpPr>
          <p:spPr>
            <a:xfrm flipH="1">
              <a:off x="6435582" y="4310348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חץ ישר 31"/>
            <p:cNvCxnSpPr/>
            <p:nvPr/>
          </p:nvCxnSpPr>
          <p:spPr>
            <a:xfrm flipH="1">
              <a:off x="6444208" y="4437112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קבוצה 32"/>
          <p:cNvGrpSpPr/>
          <p:nvPr/>
        </p:nvGrpSpPr>
        <p:grpSpPr>
          <a:xfrm>
            <a:off x="129039" y="3460913"/>
            <a:ext cx="432048" cy="138300"/>
            <a:chOff x="5081552" y="4365104"/>
            <a:chExt cx="2802820" cy="648072"/>
          </a:xfrm>
        </p:grpSpPr>
        <p:sp>
          <p:nvSpPr>
            <p:cNvPr id="37" name="מסגרת 36"/>
            <p:cNvSpPr/>
            <p:nvPr/>
          </p:nvSpPr>
          <p:spPr>
            <a:xfrm>
              <a:off x="5364088" y="4365104"/>
              <a:ext cx="648072" cy="648072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8" name="מסגרת 37"/>
            <p:cNvSpPr/>
            <p:nvPr/>
          </p:nvSpPr>
          <p:spPr>
            <a:xfrm>
              <a:off x="6156176" y="4365104"/>
              <a:ext cx="648072" cy="648072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9" name="מסגרת 38"/>
            <p:cNvSpPr/>
            <p:nvPr/>
          </p:nvSpPr>
          <p:spPr>
            <a:xfrm>
              <a:off x="6948264" y="4365104"/>
              <a:ext cx="648072" cy="648072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cxnSp>
          <p:nvCxnSpPr>
            <p:cNvPr id="40" name="מחבר ישר 39"/>
            <p:cNvCxnSpPr/>
            <p:nvPr/>
          </p:nvCxnSpPr>
          <p:spPr>
            <a:xfrm flipH="1">
              <a:off x="5081552" y="4689140"/>
              <a:ext cx="2802820" cy="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קבוצה 40"/>
          <p:cNvGrpSpPr/>
          <p:nvPr/>
        </p:nvGrpSpPr>
        <p:grpSpPr>
          <a:xfrm>
            <a:off x="4093761" y="836712"/>
            <a:ext cx="915485" cy="504056"/>
            <a:chOff x="6016788" y="2916796"/>
            <a:chExt cx="2267441" cy="1160276"/>
          </a:xfrm>
        </p:grpSpPr>
        <p:sp>
          <p:nvSpPr>
            <p:cNvPr id="42" name="פחית 41"/>
            <p:cNvSpPr/>
            <p:nvPr/>
          </p:nvSpPr>
          <p:spPr>
            <a:xfrm>
              <a:off x="6588224" y="3245331"/>
              <a:ext cx="1080120" cy="831741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יהלום 42"/>
            <p:cNvSpPr/>
            <p:nvPr/>
          </p:nvSpPr>
          <p:spPr>
            <a:xfrm rot="491812">
              <a:off x="6016788" y="2916796"/>
              <a:ext cx="2267441" cy="815689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60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332656"/>
            <a:ext cx="39068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Technologies &amp; Architecture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7510" y="1412776"/>
            <a:ext cx="244264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 Interface</a:t>
            </a:r>
            <a:endParaRPr lang="he-IL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4269" y="1877134"/>
            <a:ext cx="839821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HTML5-based UI</a:t>
            </a:r>
          </a:p>
          <a:p>
            <a:pPr algn="l" rtl="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The user interface provides access to the following functionalities: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Join session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Capture screen image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Add comments</a:t>
            </a:r>
          </a:p>
          <a:p>
            <a:pPr algn="l" rtl="0"/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- Save / Discard</a:t>
            </a:r>
            <a:endParaRPr lang="he-IL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1" name="קבוצה 40"/>
          <p:cNvGrpSpPr/>
          <p:nvPr/>
        </p:nvGrpSpPr>
        <p:grpSpPr>
          <a:xfrm>
            <a:off x="4093761" y="836712"/>
            <a:ext cx="915485" cy="504056"/>
            <a:chOff x="6016788" y="2916796"/>
            <a:chExt cx="2267441" cy="1160276"/>
          </a:xfrm>
        </p:grpSpPr>
        <p:sp>
          <p:nvSpPr>
            <p:cNvPr id="42" name="פחית 41"/>
            <p:cNvSpPr/>
            <p:nvPr/>
          </p:nvSpPr>
          <p:spPr>
            <a:xfrm>
              <a:off x="6588224" y="3245331"/>
              <a:ext cx="1080120" cy="831741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יהלום 42"/>
            <p:cNvSpPr/>
            <p:nvPr/>
          </p:nvSpPr>
          <p:spPr>
            <a:xfrm rot="491812">
              <a:off x="6016788" y="2916796"/>
              <a:ext cx="2267441" cy="815689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9904" y="1822465"/>
            <a:ext cx="5676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UI</a:t>
            </a:r>
            <a:endParaRPr lang="he-IL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685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2803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Issues and Problems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492896"/>
            <a:ext cx="79208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Tx/>
              <a:buChar char="-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Client-side FS access</a:t>
            </a:r>
          </a:p>
          <a:p>
            <a:pPr marL="342900" indent="-342900" algn="l" rtl="0">
              <a:buFontTx/>
              <a:buChar char="-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Network security</a:t>
            </a:r>
          </a:p>
          <a:p>
            <a:pPr marL="342900" indent="-342900" algn="l" rtl="0">
              <a:buFontTx/>
              <a:buChar char="-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Copy rights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8443" y="980728"/>
            <a:ext cx="73930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he-IL" sz="7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0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080" y="332656"/>
            <a:ext cx="2666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Technologies used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79208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Technologies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420888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C#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AngularJs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 UI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HTML5</a:t>
            </a:r>
          </a:p>
          <a:p>
            <a:pPr marL="457200" indent="-457200" algn="l" rtl="0">
              <a:buFont typeface="Wingdings" panose="05000000000000000000" pitchFamily="2" charset="2"/>
              <a:buChar char="Ø"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9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17011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Future Work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492896"/>
            <a:ext cx="79208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l" rtl="0">
              <a:buFontTx/>
              <a:buChar char="-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ClassLine Editor</a:t>
            </a:r>
          </a:p>
          <a:p>
            <a:pPr marL="342900" indent="-342900" algn="l" rtl="0">
              <a:buFontTx/>
              <a:buChar char="-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ClassLine Sharing capabilities</a:t>
            </a:r>
          </a:p>
          <a:p>
            <a:pPr marL="342900" indent="-342900" algn="l" rtl="0">
              <a:buFontTx/>
              <a:buChar char="-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Cloud-based service</a:t>
            </a:r>
          </a:p>
        </p:txBody>
      </p:sp>
    </p:spTree>
    <p:extLst>
      <p:ext uri="{BB962C8B-B14F-4D97-AF65-F5344CB8AC3E}">
        <p14:creationId xmlns:p14="http://schemas.microsoft.com/office/powerpoint/2010/main" val="225651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11496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Summery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204864"/>
            <a:ext cx="792088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The ClassLine system is more 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concept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then it is a piece of software.</a:t>
            </a:r>
          </a:p>
          <a:p>
            <a:pPr algn="ctr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It’s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open-source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implementation stands as an invitation to improve the way audiences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experience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their academic lives.</a:t>
            </a:r>
          </a:p>
        </p:txBody>
      </p:sp>
    </p:spTree>
    <p:extLst>
      <p:ext uri="{BB962C8B-B14F-4D97-AF65-F5344CB8AC3E}">
        <p14:creationId xmlns:p14="http://schemas.microsoft.com/office/powerpoint/2010/main" val="225651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332656"/>
            <a:ext cx="11496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Concept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24744"/>
            <a:ext cx="806489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ClassLine is an audience-aid system that</a:t>
            </a:r>
          </a:p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Provides 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 take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on Note keeping </a:t>
            </a:r>
          </a:p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and Study materials management</a:t>
            </a:r>
          </a:p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 the contemporary lecturing environment. </a:t>
            </a:r>
          </a:p>
          <a:p>
            <a:pPr algn="l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2666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Concept background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492896"/>
            <a:ext cx="79208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The ClassLine idea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is derived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the manner in which frontal lectures are being conducted in the computerized classroom.</a:t>
            </a:r>
          </a:p>
          <a:p>
            <a:pPr algn="ctr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4221088"/>
            <a:ext cx="73930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he-IL" sz="7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4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2666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Concept background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834" y="1988840"/>
            <a:ext cx="864096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the minority of today’s lectures consist solely of a presenter and a white-board,</a:t>
            </a:r>
          </a:p>
          <a:p>
            <a:pPr algn="ctr" rtl="0"/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algn="ctr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The use of software-based visual aids becomes more and more frequent. </a:t>
            </a:r>
          </a:p>
          <a:p>
            <a:pPr algn="ctr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0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2666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Concept background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863714"/>
            <a:ext cx="813690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Visual aids such as:</a:t>
            </a:r>
          </a:p>
          <a:p>
            <a:pPr algn="l" rtl="0"/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endParaRPr lang="he-IL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0"/>
          <a:stretch/>
        </p:blipFill>
        <p:spPr bwMode="auto">
          <a:xfrm>
            <a:off x="827584" y="1412776"/>
            <a:ext cx="3024336" cy="169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3150911"/>
            <a:ext cx="258115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presentations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0"/>
          <a:stretch/>
        </p:blipFill>
        <p:spPr bwMode="auto">
          <a:xfrm>
            <a:off x="5076056" y="1435753"/>
            <a:ext cx="2906503" cy="163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23528" y="3140968"/>
            <a:ext cx="184377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web sites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0"/>
          <a:stretch/>
        </p:blipFill>
        <p:spPr bwMode="auto">
          <a:xfrm>
            <a:off x="863588" y="3786268"/>
            <a:ext cx="2952328" cy="165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3649" y="5445224"/>
            <a:ext cx="9220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30" name="Picture 6" descr="C:\Users\EvyatarP\Documents\לימודים\FINAL PROJECT\SQLHisto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53820"/>
            <a:ext cx="2907829" cy="16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76056" y="5445223"/>
            <a:ext cx="294984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Professional SW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9306" y="6093296"/>
            <a:ext cx="22911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And more…</a:t>
            </a:r>
            <a:endParaRPr lang="he-IL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266611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Concept background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834" y="1988840"/>
            <a:ext cx="8640960" cy="20005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More often then not</a:t>
            </a:r>
          </a:p>
          <a:p>
            <a:pPr algn="ctr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natural flow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referential meaning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ctr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of the lecture </a:t>
            </a:r>
          </a:p>
          <a:p>
            <a:pPr algn="ctr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 lost…</a:t>
            </a:r>
          </a:p>
          <a:p>
            <a:pPr algn="ctr" rtl="0"/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5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873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Goals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2492896"/>
            <a:ext cx="79208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ClassLine attempts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preserve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that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flow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long after the lecture is over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by offering</a:t>
            </a:r>
          </a:p>
          <a:p>
            <a:pPr algn="l" rtl="0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 simple to use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content capturing device.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4221088"/>
            <a:ext cx="739305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he-IL" sz="7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8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1880" y="2132855"/>
            <a:ext cx="240322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demo</a:t>
            </a:r>
            <a:endParaRPr lang="he-IL" sz="7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7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052736"/>
            <a:ext cx="8648521" cy="113877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ClassLine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system consists of a two sides operation </a:t>
            </a:r>
          </a:p>
          <a:p>
            <a:pPr algn="l" rtl="0"/>
            <a:endParaRPr lang="he-IL" sz="4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332656"/>
            <a:ext cx="39068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Courier New" pitchFamily="49" charset="0"/>
                <a:cs typeface="Courier New" pitchFamily="49" charset="0"/>
              </a:rPr>
              <a:t>Technologies &amp; Architecture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קבוצה 6"/>
          <p:cNvGrpSpPr/>
          <p:nvPr/>
        </p:nvGrpSpPr>
        <p:grpSpPr>
          <a:xfrm>
            <a:off x="1963896" y="3068604"/>
            <a:ext cx="1508670" cy="648072"/>
            <a:chOff x="1839194" y="2852936"/>
            <a:chExt cx="2156742" cy="936104"/>
          </a:xfrm>
        </p:grpSpPr>
        <p:sp>
          <p:nvSpPr>
            <p:cNvPr id="2" name="טבעת 1"/>
            <p:cNvSpPr/>
            <p:nvPr/>
          </p:nvSpPr>
          <p:spPr>
            <a:xfrm>
              <a:off x="3059832" y="2852936"/>
              <a:ext cx="936104" cy="936104"/>
            </a:xfrm>
            <a:prstGeom prst="donut">
              <a:avLst>
                <a:gd name="adj" fmla="val 108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טבעת 4"/>
            <p:cNvSpPr/>
            <p:nvPr/>
          </p:nvSpPr>
          <p:spPr>
            <a:xfrm>
              <a:off x="1839194" y="2852936"/>
              <a:ext cx="936104" cy="936104"/>
            </a:xfrm>
            <a:prstGeom prst="donut">
              <a:avLst>
                <a:gd name="adj" fmla="val 1081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" name="קשת 3"/>
            <p:cNvSpPr/>
            <p:nvPr/>
          </p:nvSpPr>
          <p:spPr>
            <a:xfrm>
              <a:off x="2627783" y="2852936"/>
              <a:ext cx="576065" cy="504056"/>
            </a:xfrm>
            <a:prstGeom prst="arc">
              <a:avLst>
                <a:gd name="adj1" fmla="val 11208185"/>
                <a:gd name="adj2" fmla="val 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>
                <a:ln w="18415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5714629" y="2768282"/>
            <a:ext cx="1867580" cy="973163"/>
            <a:chOff x="6016788" y="2916796"/>
            <a:chExt cx="2267441" cy="1160276"/>
          </a:xfrm>
        </p:grpSpPr>
        <p:sp>
          <p:nvSpPr>
            <p:cNvPr id="9" name="פחית 8"/>
            <p:cNvSpPr/>
            <p:nvPr/>
          </p:nvSpPr>
          <p:spPr>
            <a:xfrm>
              <a:off x="6588224" y="3245331"/>
              <a:ext cx="1080120" cy="831741"/>
            </a:xfrm>
            <a:prstGeom prst="ca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יהלום 7"/>
            <p:cNvSpPr/>
            <p:nvPr/>
          </p:nvSpPr>
          <p:spPr>
            <a:xfrm rot="491812">
              <a:off x="6016788" y="2916796"/>
              <a:ext cx="2267441" cy="815689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92715" y="4221088"/>
            <a:ext cx="184858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server</a:t>
            </a:r>
            <a:endParaRPr lang="he-I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8156" y="4221088"/>
            <a:ext cx="184858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client</a:t>
            </a:r>
            <a:endParaRPr lang="he-IL" sz="3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ענן 13"/>
          <p:cNvSpPr/>
          <p:nvPr/>
        </p:nvSpPr>
        <p:spPr>
          <a:xfrm>
            <a:off x="251520" y="1702550"/>
            <a:ext cx="8712968" cy="4248472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/>
          <p:cNvSpPr txBox="1"/>
          <p:nvPr/>
        </p:nvSpPr>
        <p:spPr>
          <a:xfrm>
            <a:off x="4226110" y="5253820"/>
            <a:ext cx="101662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LAN</a:t>
            </a:r>
            <a:endParaRPr lang="he-IL" sz="3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72246"/>
      </p:ext>
    </p:extLst>
  </p:cSld>
  <p:clrMapOvr>
    <a:masterClrMapping/>
  </p:clrMapOvr>
</p:sld>
</file>

<file path=ppt/theme/theme1.xml><?xml version="1.0" encoding="utf-8"?>
<a:theme xmlns:a="http://schemas.openxmlformats.org/drawingml/2006/main" name="אופק">
  <a:themeElements>
    <a:clrScheme name="אופק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אופק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אופק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1833</TotalTime>
  <Words>310</Words>
  <Application>Microsoft Office PowerPoint</Application>
  <PresentationFormat>‫הצגה על המסך (4:3)</PresentationFormat>
  <Paragraphs>138</Paragraphs>
  <Slides>19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0" baseType="lpstr">
      <vt:lpstr>אופק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EvyatarP</dc:creator>
  <cp:lastModifiedBy>EvyatarP</cp:lastModifiedBy>
  <cp:revision>51</cp:revision>
  <dcterms:created xsi:type="dcterms:W3CDTF">2013-07-13T10:57:32Z</dcterms:created>
  <dcterms:modified xsi:type="dcterms:W3CDTF">2013-07-17T07:13:42Z</dcterms:modified>
</cp:coreProperties>
</file>