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8fa1073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8fa1073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fa107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fa107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fa1073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fa1073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8fa1073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8fa1073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fa1073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fa1073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337c4f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337c4f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8fa1073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8fa1073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337c4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337c4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fa10730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fa1073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>
            <a:alpha val="183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matplotlib.org/stable/%20tutorials/pyplot.html" TargetMode="External"/><Relationship Id="rId5" Type="http://schemas.openxmlformats.org/officeDocument/2006/relationships/hyperlink" Target="https://umich.instructure.com/courses/703966/files/folder/Useful%20Docs?preview=3832248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4162"/>
            <a:ext cx="9144003" cy="5991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Discussion 13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Matplotlib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Tips and Review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93150"/>
            <a:ext cx="4375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Plot: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Creates a 2 dimension (x vs y axes) figure or line plot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Subplot: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Divides the current figure into row, column, and the figure position.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866000" y="1293150"/>
            <a:ext cx="3966300" cy="18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174105" y="1404626"/>
            <a:ext cx="1588800" cy="73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A2B5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935269" y="1404626"/>
            <a:ext cx="1588800" cy="73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EAB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174105" y="2279173"/>
            <a:ext cx="1588800" cy="733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D2C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935269" y="2279173"/>
            <a:ext cx="1588800" cy="733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47288" y="1544059"/>
            <a:ext cx="16425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subplot(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908451" y="1530653"/>
            <a:ext cx="16425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subplot(222)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147288" y="2405200"/>
            <a:ext cx="16425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subplot(223)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08451" y="2405200"/>
            <a:ext cx="16425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subplot(224)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29925" y="3266300"/>
            <a:ext cx="35799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 a figure divided into 2 rows and 2 columns, the yellow rectangle (bottom left) is at 3rd position.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174100" y="3012675"/>
            <a:ext cx="0" cy="340200"/>
          </a:xfrm>
          <a:prstGeom prst="straightConnector1">
            <a:avLst/>
          </a:prstGeom>
          <a:noFill/>
          <a:ln cap="flat" cmpd="sng" w="38100">
            <a:solidFill>
              <a:srgbClr val="D2C1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688" y="4458788"/>
            <a:ext cx="3696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Different elements of plotting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8" y="941526"/>
            <a:ext cx="3415825" cy="351727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Tips and Review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350300" y="990700"/>
            <a:ext cx="43758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Please refer to the lecture slides and the </a:t>
            </a: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MATLAB documentation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We have provided you with an amazing </a:t>
            </a: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cheat sheet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that can help you greatly with your project and take it to the next level.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5" y="1170124"/>
            <a:ext cx="4549616" cy="2465675"/>
          </a:xfrm>
          <a:prstGeom prst="rect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Plotting Subplots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270">
            <a:off x="273876" y="3635954"/>
            <a:ext cx="38145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You can also use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plt.subplot(121)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509" y="2152400"/>
            <a:ext cx="4160490" cy="2465674"/>
          </a:xfrm>
          <a:prstGeom prst="rect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/>
          <p:nvPr/>
        </p:nvSpPr>
        <p:spPr>
          <a:xfrm>
            <a:off x="194100" y="1935125"/>
            <a:ext cx="440875" cy="1956850"/>
          </a:xfrm>
          <a:custGeom>
            <a:rect b="b" l="l" r="r" t="t"/>
            <a:pathLst>
              <a:path extrusionOk="0" h="78274" w="17635">
                <a:moveTo>
                  <a:pt x="17635" y="0"/>
                </a:moveTo>
                <a:lnTo>
                  <a:pt x="0" y="0"/>
                </a:lnTo>
                <a:lnTo>
                  <a:pt x="0" y="78274"/>
                </a:lnTo>
                <a:lnTo>
                  <a:pt x="4022" y="7827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1" name="Google Shape;91;p16"/>
          <p:cNvCxnSpPr/>
          <p:nvPr/>
        </p:nvCxnSpPr>
        <p:spPr>
          <a:xfrm rot="10800000">
            <a:off x="273875" y="1935125"/>
            <a:ext cx="332700" cy="0"/>
          </a:xfrm>
          <a:prstGeom prst="straightConnector1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Plotting Lines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5" y="1170125"/>
            <a:ext cx="4343052" cy="2382046"/>
          </a:xfrm>
          <a:prstGeom prst="rect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1662" r="1672" t="0"/>
          <a:stretch/>
        </p:blipFill>
        <p:spPr>
          <a:xfrm>
            <a:off x="4506188" y="1812075"/>
            <a:ext cx="3744625" cy="2884275"/>
          </a:xfrm>
          <a:prstGeom prst="rect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63" y="1772725"/>
            <a:ext cx="2329175" cy="959075"/>
          </a:xfrm>
          <a:prstGeom prst="rect">
            <a:avLst/>
          </a:prstGeom>
          <a:noFill/>
          <a:ln cap="flat" cmpd="sng" w="9525">
            <a:solidFill>
              <a:srgbClr val="A2B5D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Today’s Tasks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8383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Each of the many repositories on GitHub uses diverse coding languages and utilizes issues from different developers and users.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31119" l="0" r="0" t="0"/>
          <a:stretch/>
        </p:blipFill>
        <p:spPr>
          <a:xfrm>
            <a:off x="464100" y="1772725"/>
            <a:ext cx="2297200" cy="2312626"/>
          </a:xfrm>
          <a:prstGeom prst="rect">
            <a:avLst/>
          </a:prstGeom>
          <a:noFill/>
          <a:ln cap="flat" cmpd="sng" w="9525">
            <a:solidFill>
              <a:srgbClr val="A2B5D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 txBox="1"/>
          <p:nvPr/>
        </p:nvSpPr>
        <p:spPr>
          <a:xfrm>
            <a:off x="1045500" y="4216825"/>
            <a:ext cx="229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Samples of coding languages used in GitHub</a:t>
            </a:r>
            <a:endParaRPr i="1"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5">
            <a:alphaModFix/>
          </a:blip>
          <a:srcRect b="48128" l="1709" r="20596" t="1831"/>
          <a:stretch/>
        </p:blipFill>
        <p:spPr>
          <a:xfrm>
            <a:off x="5402275" y="2605350"/>
            <a:ext cx="3430026" cy="1611475"/>
          </a:xfrm>
          <a:prstGeom prst="rect">
            <a:avLst/>
          </a:prstGeom>
          <a:noFill/>
          <a:ln cap="flat" cmpd="sng" w="9525">
            <a:solidFill>
              <a:srgbClr val="A2B5D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9325" y="2605350"/>
            <a:ext cx="2494700" cy="1611475"/>
          </a:xfrm>
          <a:prstGeom prst="rect">
            <a:avLst/>
          </a:prstGeom>
          <a:noFill/>
          <a:ln cap="flat" cmpd="sng" w="9525">
            <a:solidFill>
              <a:srgbClr val="A2B5D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/>
        </p:nvSpPr>
        <p:spPr>
          <a:xfrm>
            <a:off x="5478113" y="4216825"/>
            <a:ext cx="229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Samples of issues for a single repository</a:t>
            </a:r>
            <a:br>
              <a:rPr i="1"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57625" y="2329600"/>
            <a:ext cx="657600" cy="317100"/>
          </a:xfrm>
          <a:prstGeom prst="rect">
            <a:avLst/>
          </a:prstGeom>
          <a:solidFill>
            <a:srgbClr val="C9DAF8">
              <a:alpha val="183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57625" y="3441100"/>
            <a:ext cx="525900" cy="317100"/>
          </a:xfrm>
          <a:prstGeom prst="rect">
            <a:avLst/>
          </a:prstGeom>
          <a:solidFill>
            <a:srgbClr val="C9DAF8">
              <a:alpha val="183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227000" y="2288250"/>
            <a:ext cx="922800" cy="317100"/>
          </a:xfrm>
          <a:prstGeom prst="rect">
            <a:avLst/>
          </a:prstGeom>
          <a:solidFill>
            <a:srgbClr val="C9DAF8">
              <a:alpha val="183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Today’s Tasks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8383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You are given two CSV files representing these diverse coding languages  and issues used in 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thousands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of such GitHub repositories.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33" y="1782775"/>
            <a:ext cx="2407566" cy="176433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17688" l="4979" r="0" t="0"/>
          <a:stretch/>
        </p:blipFill>
        <p:spPr>
          <a:xfrm>
            <a:off x="4870939" y="1782775"/>
            <a:ext cx="2256224" cy="176433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9"/>
          <p:cNvSpPr txBox="1"/>
          <p:nvPr/>
        </p:nvSpPr>
        <p:spPr>
          <a:xfrm>
            <a:off x="4494600" y="4153650"/>
            <a:ext cx="433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be plotting this data!</a:t>
            </a:r>
            <a:endParaRPr b="1" i="1"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314198" y="3547105"/>
            <a:ext cx="18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issues.csv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092617" y="3547105"/>
            <a:ext cx="18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.csv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406175" y="1850050"/>
            <a:ext cx="1887300" cy="170100"/>
          </a:xfrm>
          <a:prstGeom prst="rect">
            <a:avLst/>
          </a:prstGeom>
          <a:solidFill>
            <a:srgbClr val="C9DAF8">
              <a:alpha val="183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239875" y="1850050"/>
            <a:ext cx="1528500" cy="170100"/>
          </a:xfrm>
          <a:prstGeom prst="rect">
            <a:avLst/>
          </a:prstGeom>
          <a:solidFill>
            <a:srgbClr val="C9DAF8">
              <a:alpha val="183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Today’s Tasks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8383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AutoNum type="arabicPeriod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Generate one plot with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 two subplots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side by side: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088" y="1380900"/>
            <a:ext cx="5523832" cy="2764674"/>
          </a:xfrm>
          <a:prstGeom prst="rect">
            <a:avLst/>
          </a:prstGeom>
          <a:solidFill>
            <a:srgbClr val="9EAB99"/>
          </a:solidFill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 txBox="1"/>
          <p:nvPr/>
        </p:nvSpPr>
        <p:spPr>
          <a:xfrm>
            <a:off x="159300" y="4161375"/>
            <a:ext cx="433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subplot: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horizontal bar chart. Coding languages v.s. Number of repos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649400" y="4161375"/>
            <a:ext cx="433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subplot: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bar chart where each portion represents a coding language.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Today’s Tasks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8383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AutoNum type="arabicPeriod" startAt="2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Generate a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multi-line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chart. Year v.s. Number of Issues (by languages)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125" y="1486550"/>
            <a:ext cx="4609756" cy="3473599"/>
          </a:xfrm>
          <a:prstGeom prst="rect">
            <a:avLst/>
          </a:prstGeom>
          <a:noFill/>
          <a:ln cap="flat" cmpd="sng" w="9525">
            <a:solidFill>
              <a:srgbClr val="C9DAF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