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3" r:id="rId7"/>
    <p:sldId id="302" r:id="rId8"/>
    <p:sldId id="304" r:id="rId9"/>
    <p:sldId id="3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he-IL" sz="4400" dirty="0" err="1">
                <a:solidFill>
                  <a:schemeClr val="tx1"/>
                </a:solidFill>
              </a:rPr>
              <a:t>פרוייקט</a:t>
            </a:r>
            <a:r>
              <a:rPr lang="he-IL" sz="4400" dirty="0">
                <a:solidFill>
                  <a:schemeClr val="tx1"/>
                </a:solidFill>
              </a:rPr>
              <a:t> כפפה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he-IL" sz="1600" dirty="0"/>
              <a:t>אביתר בורשטיין ת.ז. </a:t>
            </a:r>
            <a:r>
              <a:rPr lang="he-IL" sz="1600" dirty="0">
                <a:solidFill>
                  <a:srgbClr val="FF0000"/>
                </a:solidFill>
              </a:rPr>
              <a:t>02121212</a:t>
            </a:r>
          </a:p>
          <a:p>
            <a:pPr>
              <a:lnSpc>
                <a:spcPct val="100000"/>
              </a:lnSpc>
            </a:pPr>
            <a:r>
              <a:rPr lang="he-IL" sz="1600" dirty="0"/>
              <a:t>יובל קרת ת.ז. 204613681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049426"/>
              </p:ext>
            </p:extLst>
          </p:nvPr>
        </p:nvGraphicFramePr>
        <p:xfrm>
          <a:off x="950976" y="1252728"/>
          <a:ext cx="10204704" cy="5058482"/>
        </p:xfrm>
        <a:graphic>
          <a:graphicData uri="http://schemas.openxmlformats.org/drawingml/2006/table">
            <a:tbl>
              <a:tblPr rtl="1" firstRow="1" bandRow="1">
                <a:noFill/>
                <a:tableStyleId>{3B4B98B0-60AC-42C2-AFA5-B58CD77FA1E5}</a:tableStyleId>
              </a:tblPr>
              <a:tblGrid>
                <a:gridCol w="2551176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51176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51176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51176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מספר 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מספר פיצ'רים ללא קורלציה מעל 0.7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המתאם הגבוה ביותר בין זוג 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0.65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המתאמים הגבוהים ביותר של שני פיצ'רים ביחס לתיוג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0.542</a:t>
                      </a:r>
                    </a:p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0.425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שני הפיצ'רים עם המתאם הגבוה ביותר לתיוג</a:t>
                      </a: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he-IL" sz="1600" b="0" cap="none" spc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תאור</a:t>
                      </a: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כללי של שני הפיצ'רים)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סוג פרמטר המתאם ששימש למדידה זו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שיטת החיפוש  במרחב הפיצ'רים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הקריטריון לבחירת הזוג המנצח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75310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הזוג המנצח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תאור</a:t>
                      </a: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של שני הפיצ'רים שהציון המשותף שלהם הכי גבוה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חלונות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תאור</a:t>
                      </a: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גודל החלון ומידת החפיפה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3319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76249"/>
            <a:ext cx="10058400" cy="872109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טבלת סיכום חלונות נעים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0B9E-4E6C-4EBE-8E2F-EF89EFD0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33425"/>
            <a:ext cx="10058400" cy="1003935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ויזואליזציה של פיצ'רים – חלונות נעים</a:t>
            </a:r>
            <a:endParaRPr lang="en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43F9-6A27-4E25-A4B2-EA0A94AA5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גרפים המלמדים על הקשר בין הפיצ'רים והתיוגים (</a:t>
            </a:r>
            <a:r>
              <a:rPr lang="en-US" dirty="0" err="1"/>
              <a:t>gplotmatrix</a:t>
            </a:r>
            <a:r>
              <a:rPr lang="en-US" dirty="0"/>
              <a:t>, boxplots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לא חייבים להציג את כל הגרפים. כן חייבים שיופיעו הפיצ'רים הנבחרים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0845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7175"/>
            <a:ext cx="10058400" cy="1027993"/>
          </a:xfr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טבלת סיכום חלון מותנה אירוע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052833"/>
              </p:ext>
            </p:extLst>
          </p:nvPr>
        </p:nvGraphicFramePr>
        <p:xfrm>
          <a:off x="996696" y="1285168"/>
          <a:ext cx="10158984" cy="5058482"/>
        </p:xfrm>
        <a:graphic>
          <a:graphicData uri="http://schemas.openxmlformats.org/drawingml/2006/table">
            <a:tbl>
              <a:tblPr rtl="1" firstRow="1" bandRow="1">
                <a:noFill/>
                <a:tableStyleId>{3B4B98B0-60AC-42C2-AFA5-B58CD77FA1E5}</a:tableStyleId>
              </a:tblPr>
              <a:tblGrid>
                <a:gridCol w="2539746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39746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39746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39746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מספר 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מספר פיצ'רים ללא קורלציה מעל 0.7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המתאם הגבוה ביותר בין זוג 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0.65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המתאמים הגבוהים ביותר של שני פיצ'רים ביחס לתיוג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0.542</a:t>
                      </a:r>
                    </a:p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0.425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שני הפיצ'רים עם המתאם הגבוה ביותר לתיוג</a:t>
                      </a: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he-IL" sz="1600" b="0" cap="none" spc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תאור</a:t>
                      </a: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כללי של שני הפיצ'רים)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סוג פרמטר המתאם ששימש למדידה זו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שיטת החיפוש  במרחב הפיצ'רים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הקריטריון לבחירת הזוג המנצח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75310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הזוג המנצח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תאור</a:t>
                      </a: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של שני הפיצ'רים שהציון המשותף שלהם הכי גבוה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חלונות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תאור</a:t>
                      </a: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הקריטריונים להגדרת חלון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33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92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0B9E-4E6C-4EBE-8E2F-EF89EFD0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47725"/>
            <a:ext cx="10058400" cy="889635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ויזואליזציה של פיצ'רים – חלונות נעים</a:t>
            </a:r>
            <a:endParaRPr lang="en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43F9-6A27-4E25-A4B2-EA0A94AA5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גרפים המלמדים על הקשר בין הפיצ'רים והתיוגים (</a:t>
            </a:r>
            <a:r>
              <a:rPr lang="en-US" dirty="0" err="1"/>
              <a:t>gplotmatrix</a:t>
            </a:r>
            <a:r>
              <a:rPr lang="en-US" dirty="0"/>
              <a:t>, boxplots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לא חייבים להציג את כל הגרפים. כן חייבים שיופיעו הפיצ'רים הנבחרים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3987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7297-4EA0-4976-8061-D120DD59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matrices</a:t>
            </a:r>
            <a:endParaRPr lang="en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8E2426-72CB-47DC-AC34-F9F3BBF49FE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49733536"/>
              </p:ext>
            </p:extLst>
          </p:nvPr>
        </p:nvGraphicFramePr>
        <p:xfrm>
          <a:off x="1096963" y="2120900"/>
          <a:ext cx="464026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33">
                  <a:extLst>
                    <a:ext uri="{9D8B030D-6E8A-4147-A177-3AD203B41FA5}">
                      <a16:colId xmlns:a16="http://schemas.microsoft.com/office/drawing/2014/main" val="3084287921"/>
                    </a:ext>
                  </a:extLst>
                </a:gridCol>
                <a:gridCol w="580033">
                  <a:extLst>
                    <a:ext uri="{9D8B030D-6E8A-4147-A177-3AD203B41FA5}">
                      <a16:colId xmlns:a16="http://schemas.microsoft.com/office/drawing/2014/main" val="2965966194"/>
                    </a:ext>
                  </a:extLst>
                </a:gridCol>
                <a:gridCol w="580033">
                  <a:extLst>
                    <a:ext uri="{9D8B030D-6E8A-4147-A177-3AD203B41FA5}">
                      <a16:colId xmlns:a16="http://schemas.microsoft.com/office/drawing/2014/main" val="929399704"/>
                    </a:ext>
                  </a:extLst>
                </a:gridCol>
                <a:gridCol w="580033">
                  <a:extLst>
                    <a:ext uri="{9D8B030D-6E8A-4147-A177-3AD203B41FA5}">
                      <a16:colId xmlns:a16="http://schemas.microsoft.com/office/drawing/2014/main" val="2550544791"/>
                    </a:ext>
                  </a:extLst>
                </a:gridCol>
                <a:gridCol w="580033">
                  <a:extLst>
                    <a:ext uri="{9D8B030D-6E8A-4147-A177-3AD203B41FA5}">
                      <a16:colId xmlns:a16="http://schemas.microsoft.com/office/drawing/2014/main" val="1354465808"/>
                    </a:ext>
                  </a:extLst>
                </a:gridCol>
                <a:gridCol w="580033">
                  <a:extLst>
                    <a:ext uri="{9D8B030D-6E8A-4147-A177-3AD203B41FA5}">
                      <a16:colId xmlns:a16="http://schemas.microsoft.com/office/drawing/2014/main" val="535932972"/>
                    </a:ext>
                  </a:extLst>
                </a:gridCol>
                <a:gridCol w="580033">
                  <a:extLst>
                    <a:ext uri="{9D8B030D-6E8A-4147-A177-3AD203B41FA5}">
                      <a16:colId xmlns:a16="http://schemas.microsoft.com/office/drawing/2014/main" val="2632653017"/>
                    </a:ext>
                  </a:extLst>
                </a:gridCol>
                <a:gridCol w="580033">
                  <a:extLst>
                    <a:ext uri="{9D8B030D-6E8A-4147-A177-3AD203B41FA5}">
                      <a16:colId xmlns:a16="http://schemas.microsoft.com/office/drawing/2014/main" val="2903081770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r>
                        <a:rPr lang="en-US" dirty="0"/>
                        <a:t>Sliding window</a:t>
                      </a:r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4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92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2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5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9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2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8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9371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6CE61-D33A-488D-9F6E-D533B7D891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9400632"/>
              </p:ext>
            </p:extLst>
          </p:nvPr>
        </p:nvGraphicFramePr>
        <p:xfrm>
          <a:off x="6454775" y="2120900"/>
          <a:ext cx="464026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33">
                  <a:extLst>
                    <a:ext uri="{9D8B030D-6E8A-4147-A177-3AD203B41FA5}">
                      <a16:colId xmlns:a16="http://schemas.microsoft.com/office/drawing/2014/main" val="3084287921"/>
                    </a:ext>
                  </a:extLst>
                </a:gridCol>
                <a:gridCol w="580033">
                  <a:extLst>
                    <a:ext uri="{9D8B030D-6E8A-4147-A177-3AD203B41FA5}">
                      <a16:colId xmlns:a16="http://schemas.microsoft.com/office/drawing/2014/main" val="2965966194"/>
                    </a:ext>
                  </a:extLst>
                </a:gridCol>
                <a:gridCol w="580033">
                  <a:extLst>
                    <a:ext uri="{9D8B030D-6E8A-4147-A177-3AD203B41FA5}">
                      <a16:colId xmlns:a16="http://schemas.microsoft.com/office/drawing/2014/main" val="929399704"/>
                    </a:ext>
                  </a:extLst>
                </a:gridCol>
                <a:gridCol w="580033">
                  <a:extLst>
                    <a:ext uri="{9D8B030D-6E8A-4147-A177-3AD203B41FA5}">
                      <a16:colId xmlns:a16="http://schemas.microsoft.com/office/drawing/2014/main" val="2550544791"/>
                    </a:ext>
                  </a:extLst>
                </a:gridCol>
                <a:gridCol w="580033">
                  <a:extLst>
                    <a:ext uri="{9D8B030D-6E8A-4147-A177-3AD203B41FA5}">
                      <a16:colId xmlns:a16="http://schemas.microsoft.com/office/drawing/2014/main" val="1354465808"/>
                    </a:ext>
                  </a:extLst>
                </a:gridCol>
                <a:gridCol w="580033">
                  <a:extLst>
                    <a:ext uri="{9D8B030D-6E8A-4147-A177-3AD203B41FA5}">
                      <a16:colId xmlns:a16="http://schemas.microsoft.com/office/drawing/2014/main" val="535932972"/>
                    </a:ext>
                  </a:extLst>
                </a:gridCol>
                <a:gridCol w="580033">
                  <a:extLst>
                    <a:ext uri="{9D8B030D-6E8A-4147-A177-3AD203B41FA5}">
                      <a16:colId xmlns:a16="http://schemas.microsoft.com/office/drawing/2014/main" val="2632653017"/>
                    </a:ext>
                  </a:extLst>
                </a:gridCol>
                <a:gridCol w="580033">
                  <a:extLst>
                    <a:ext uri="{9D8B030D-6E8A-4147-A177-3AD203B41FA5}">
                      <a16:colId xmlns:a16="http://schemas.microsoft.com/office/drawing/2014/main" val="2903081770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r>
                        <a:rPr lang="en-US" dirty="0"/>
                        <a:t>Event-triggered window</a:t>
                      </a:r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4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92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2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5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9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2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8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93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98447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Statistics focus</Template>
  <TotalTime>1762</TotalTime>
  <Words>262</Words>
  <Application>Microsoft Office PowerPoint</Application>
  <PresentationFormat>מסך רחב</PresentationFormat>
  <Paragraphs>78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1_RetrospectVTI</vt:lpstr>
      <vt:lpstr>פרוייקט כפפה</vt:lpstr>
      <vt:lpstr>טבלת סיכום חלונות נעים</vt:lpstr>
      <vt:lpstr>ויזואליזציה של פיצ'רים – חלונות נעים</vt:lpstr>
      <vt:lpstr>טבלת סיכום חלון מותנה אירוע</vt:lpstr>
      <vt:lpstr>ויזואליזציה של פיצ'רים – חלונות נעים</vt:lpstr>
      <vt:lpstr>Confusion matrices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כפפה</dc:title>
  <dc:creator>Zvika Shinar</dc:creator>
  <cp:lastModifiedBy>yuvalker@gmail.com</cp:lastModifiedBy>
  <cp:revision>3</cp:revision>
  <dcterms:created xsi:type="dcterms:W3CDTF">2021-11-13T18:38:09Z</dcterms:created>
  <dcterms:modified xsi:type="dcterms:W3CDTF">2021-11-24T18:26:19Z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