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9" r:id="rId20"/>
    <p:sldId id="280" r:id="rId21"/>
    <p:sldId id="281" r:id="rId22"/>
    <p:sldId id="283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Baskerville"/>
        <a:ea typeface="Baskerville"/>
        <a:cs typeface="Baskerville"/>
        <a:sym typeface="Baskerville"/>
      </a:defRPr>
    </a:lvl1pPr>
    <a:lvl2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Baskerville"/>
        <a:ea typeface="Baskerville"/>
        <a:cs typeface="Baskerville"/>
        <a:sym typeface="Baskerville"/>
      </a:defRPr>
    </a:lvl2pPr>
    <a:lvl3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Baskerville"/>
        <a:ea typeface="Baskerville"/>
        <a:cs typeface="Baskerville"/>
        <a:sym typeface="Baskerville"/>
      </a:defRPr>
    </a:lvl3pPr>
    <a:lvl4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Baskerville"/>
        <a:ea typeface="Baskerville"/>
        <a:cs typeface="Baskerville"/>
        <a:sym typeface="Baskerville"/>
      </a:defRPr>
    </a:lvl4pPr>
    <a:lvl5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Baskerville"/>
        <a:ea typeface="Baskerville"/>
        <a:cs typeface="Baskerville"/>
        <a:sym typeface="Baskerville"/>
      </a:defRPr>
    </a:lvl5pPr>
    <a:lvl6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Baskerville"/>
        <a:ea typeface="Baskerville"/>
        <a:cs typeface="Baskerville"/>
        <a:sym typeface="Baskerville"/>
      </a:defRPr>
    </a:lvl6pPr>
    <a:lvl7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Baskerville"/>
        <a:ea typeface="Baskerville"/>
        <a:cs typeface="Baskerville"/>
        <a:sym typeface="Baskerville"/>
      </a:defRPr>
    </a:lvl7pPr>
    <a:lvl8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Baskerville"/>
        <a:ea typeface="Baskerville"/>
        <a:cs typeface="Baskerville"/>
        <a:sym typeface="Baskerville"/>
      </a:defRPr>
    </a:lvl8pPr>
    <a:lvl9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Baskerville"/>
        <a:ea typeface="Baskerville"/>
        <a:cs typeface="Baskerville"/>
        <a:sym typeface="Baskervill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Baskerville"/>
          <a:ea typeface="Baskerville"/>
          <a:cs typeface="Baskerville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DDE"/>
          </a:solidFill>
        </a:fill>
      </a:tcStyle>
    </a:wholeTbl>
    <a:band2H>
      <a:tcTxStyle/>
      <a:tcStyle>
        <a:tcBdr/>
        <a:fill>
          <a:solidFill>
            <a:srgbClr val="ECEFEF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askerville"/>
          <a:ea typeface="Baskerville"/>
          <a:cs typeface="Baskerville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2D3"/>
          </a:solidFill>
        </a:fill>
      </a:tcStyle>
    </a:wholeTbl>
    <a:band2H>
      <a:tcTxStyle/>
      <a:tcStyle>
        <a:tcBdr/>
        <a:fill>
          <a:solidFill>
            <a:srgbClr val="F6F1EA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askerville"/>
          <a:ea typeface="Baskerville"/>
          <a:cs typeface="Baskerville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8DE"/>
          </a:solidFill>
        </a:fill>
      </a:tcStyle>
    </a:wholeTbl>
    <a:band2H>
      <a:tcTxStyle/>
      <a:tcStyle>
        <a:tcBdr/>
        <a:fill>
          <a:solidFill>
            <a:srgbClr val="EDEDEF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askerville"/>
          <a:ea typeface="Baskerville"/>
          <a:cs typeface="Baskervil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askerville"/>
          <a:ea typeface="Baskerville"/>
          <a:cs typeface="Baskerville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askerville"/>
          <a:ea typeface="Baskerville"/>
          <a:cs typeface="Baskerville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4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文级别 1…"/>
          <p:cNvSpPr>
            <a:spLocks noGrp="1"/>
          </p:cNvSpPr>
          <p:nvPr>
            <p:ph type="body" sz="quarter" idx="1"/>
          </p:nvPr>
        </p:nvSpPr>
        <p:spPr>
          <a:xfrm>
            <a:off x="571500" y="5588000"/>
            <a:ext cx="11875780" cy="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half" idx="13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pPr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80417" y="9189156"/>
            <a:ext cx="317501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75329" y="9189156"/>
            <a:ext cx="317501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>
            <a:spLocks noGrp="1"/>
          </p:cNvSpPr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571500" y="7619997"/>
            <a:ext cx="6451600" cy="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quarter" idx="14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pPr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84378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71500" y="1574800"/>
            <a:ext cx="11861800" cy="1270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71500" y="1574800"/>
            <a:ext cx="11861800" cy="1270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标题文本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023100" y="1574800"/>
            <a:ext cx="5397500" cy="1270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4" name="正文级别 1…"/>
          <p:cNvSpPr txBox="1">
            <a:spLocks noGrp="1"/>
          </p:cNvSpPr>
          <p:nvPr>
            <p:ph type="body" sz="half" idx="14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/>
          <a:p>
            <a:pPr marL="406400" indent="-406400">
              <a:defRPr sz="28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182741592_1098x949.jpeg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182429520_1646x1646.jpeg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spc="28"/>
            </a:lvl1pPr>
            <a:lvl2pPr marL="0" indent="0">
              <a:spcBef>
                <a:spcPts val="1400"/>
              </a:spcBef>
              <a:buSzTx/>
              <a:buFontTx/>
              <a:buNone/>
              <a:defRPr sz="2800" spc="28"/>
            </a:lvl2pPr>
            <a:lvl3pPr marL="0" indent="0">
              <a:spcBef>
                <a:spcPts val="1400"/>
              </a:spcBef>
              <a:buSzTx/>
              <a:buFontTx/>
              <a:buNone/>
              <a:defRPr sz="2800" spc="28"/>
            </a:lvl3pPr>
            <a:lvl4pPr marL="0" indent="0">
              <a:spcBef>
                <a:spcPts val="1400"/>
              </a:spcBef>
              <a:buSzTx/>
              <a:buFontTx/>
              <a:buNone/>
              <a:defRPr sz="2800" spc="28"/>
            </a:lvl4pPr>
            <a:lvl5pPr marL="0" indent="0">
              <a:spcBef>
                <a:spcPts val="1400"/>
              </a:spcBef>
              <a:buSzTx/>
              <a:buFontTx/>
              <a:buNone/>
              <a:defRPr sz="2800" spc="28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7999" y="1771650"/>
            <a:ext cx="1697833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b="1" i="0" spc="0">
                <a:solidFill>
                  <a:srgbClr val="E4E4E4"/>
                </a:solidFill>
              </a:defRPr>
            </a:lvl1pPr>
          </a:lstStyle>
          <a:p>
            <a:r>
              <a:t>“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943100" y="3870535"/>
            <a:ext cx="10490200" cy="9525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  <a:lvl2pPr marL="11747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2pPr>
            <a:lvl3pPr marL="16446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3pPr>
            <a:lvl4pPr marL="21145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4pPr>
            <a:lvl5pPr marL="25844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-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</a:defRPr>
            </a:pPr>
            <a:endParaRPr/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72912" y="91948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i="0" spc="0">
                <a:solidFill>
                  <a:srgbClr val="74767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Baskerville"/>
          <a:ea typeface="Baskerville"/>
          <a:cs typeface="Baskerville"/>
          <a:sym typeface="Baskerville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逻辑回归Logistic  Regression"/>
          <p:cNvSpPr txBox="1"/>
          <p:nvPr/>
        </p:nvSpPr>
        <p:spPr>
          <a:xfrm>
            <a:off x="4018679" y="3924299"/>
            <a:ext cx="448422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分类算法的评价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逻辑回归Logistic  Regression"/>
          <p:cNvSpPr txBox="1"/>
          <p:nvPr/>
        </p:nvSpPr>
        <p:spPr>
          <a:xfrm>
            <a:off x="4583372" y="821002"/>
            <a:ext cx="44949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精准率和召回率</a:t>
            </a:r>
          </a:p>
        </p:txBody>
      </p:sp>
      <p:sp>
        <p:nvSpPr>
          <p:cNvPr id="166" name="逻辑回归：解决分类问题"/>
          <p:cNvSpPr txBox="1"/>
          <p:nvPr/>
        </p:nvSpPr>
        <p:spPr>
          <a:xfrm>
            <a:off x="3255188" y="2639697"/>
            <a:ext cx="707212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有10000个人, 我们预测所有的人都是健康的</a:t>
            </a:r>
          </a:p>
        </p:txBody>
      </p:sp>
      <p:pic>
        <p:nvPicPr>
          <p:cNvPr id="16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34" y="3882871"/>
            <a:ext cx="8077201" cy="4533904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逻辑回归：解决分类问题"/>
          <p:cNvSpPr txBox="1"/>
          <p:nvPr/>
        </p:nvSpPr>
        <p:spPr>
          <a:xfrm>
            <a:off x="8923580" y="4439101"/>
            <a:ext cx="251430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准确率=99.9%</a:t>
            </a:r>
          </a:p>
        </p:txBody>
      </p:sp>
      <p:sp>
        <p:nvSpPr>
          <p:cNvPr id="169" name="逻辑回归：解决分类问题"/>
          <p:cNvSpPr txBox="1"/>
          <p:nvPr/>
        </p:nvSpPr>
        <p:spPr>
          <a:xfrm>
            <a:off x="8913293" y="5664394"/>
            <a:ext cx="394528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精准率=0/(0+0)无意义</a:t>
            </a:r>
          </a:p>
        </p:txBody>
      </p:sp>
      <p:sp>
        <p:nvSpPr>
          <p:cNvPr id="170" name="逻辑回归：解决分类问题"/>
          <p:cNvSpPr txBox="1"/>
          <p:nvPr/>
        </p:nvSpPr>
        <p:spPr>
          <a:xfrm>
            <a:off x="8938255" y="6962378"/>
            <a:ext cx="357024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召回率=0/(10+0)=0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 advAuto="0"/>
      <p:bldP spid="167" grpId="0" animBg="1" advAuto="0"/>
      <p:bldP spid="168" grpId="0" animBg="1" advAuto="0"/>
      <p:bldP spid="169" grpId="0" animBg="1" advAuto="0"/>
      <p:bldP spid="170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逻辑回归Logistic  Regression"/>
          <p:cNvSpPr txBox="1"/>
          <p:nvPr/>
        </p:nvSpPr>
        <p:spPr>
          <a:xfrm>
            <a:off x="4254950" y="1891483"/>
            <a:ext cx="44949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rPr dirty="0" err="1"/>
              <a:t>精准率和召回率</a:t>
            </a:r>
            <a:endParaRPr dirty="0"/>
          </a:p>
        </p:txBody>
      </p:sp>
      <p:graphicFrame>
        <p:nvGraphicFramePr>
          <p:cNvPr id="134" name="表格"/>
          <p:cNvGraphicFramePr/>
          <p:nvPr/>
        </p:nvGraphicFramePr>
        <p:xfrm>
          <a:off x="766444" y="3760258"/>
          <a:ext cx="7847541" cy="432731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61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真实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sym typeface="Helvetica"/>
                        </a:rPr>
                        <a:t>\</a:t>
                      </a:r>
                      <a:r>
                        <a:rPr sz="31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预测</a:t>
                      </a:r>
                      <a:endParaRPr sz="31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5" name="逻辑回归：解决分类问题"/>
          <p:cNvSpPr txBox="1"/>
          <p:nvPr/>
        </p:nvSpPr>
        <p:spPr>
          <a:xfrm>
            <a:off x="4186382" y="5457914"/>
            <a:ext cx="9247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9978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TN</a:t>
            </a:r>
          </a:p>
        </p:txBody>
      </p:sp>
      <p:sp>
        <p:nvSpPr>
          <p:cNvPr id="136" name="逻辑回归：解决分类问题"/>
          <p:cNvSpPr txBox="1"/>
          <p:nvPr/>
        </p:nvSpPr>
        <p:spPr>
          <a:xfrm>
            <a:off x="7039179" y="5435146"/>
            <a:ext cx="56519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FP</a:t>
            </a:r>
          </a:p>
        </p:txBody>
      </p:sp>
      <p:sp>
        <p:nvSpPr>
          <p:cNvPr id="137" name="逻辑回归：解决分类问题"/>
          <p:cNvSpPr txBox="1"/>
          <p:nvPr/>
        </p:nvSpPr>
        <p:spPr>
          <a:xfrm>
            <a:off x="4358042" y="6935016"/>
            <a:ext cx="56519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FN</a:t>
            </a:r>
          </a:p>
        </p:txBody>
      </p:sp>
      <p:sp>
        <p:nvSpPr>
          <p:cNvPr id="138" name="逻辑回归：解决分类问题"/>
          <p:cNvSpPr txBox="1"/>
          <p:nvPr/>
        </p:nvSpPr>
        <p:spPr>
          <a:xfrm>
            <a:off x="7082494" y="6935016"/>
            <a:ext cx="50791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TP</a:t>
            </a:r>
          </a:p>
        </p:txBody>
      </p:sp>
      <p:pic>
        <p:nvPicPr>
          <p:cNvPr id="13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954" y="4782118"/>
            <a:ext cx="2984148" cy="21054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逻辑回归Logistic  Regression"/>
          <p:cNvSpPr txBox="1"/>
          <p:nvPr/>
        </p:nvSpPr>
        <p:spPr>
          <a:xfrm>
            <a:off x="4558410" y="1257823"/>
            <a:ext cx="44949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精准率和召回率</a:t>
            </a:r>
          </a:p>
        </p:txBody>
      </p:sp>
      <p:graphicFrame>
        <p:nvGraphicFramePr>
          <p:cNvPr id="142" name="表格"/>
          <p:cNvGraphicFramePr/>
          <p:nvPr/>
        </p:nvGraphicFramePr>
        <p:xfrm>
          <a:off x="766444" y="3760258"/>
          <a:ext cx="7847541" cy="432731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61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>
                          <a:solidFill>
                            <a:srgbClr val="FFFFFF"/>
                          </a:solidFill>
                          <a:sym typeface="Helvetica"/>
                        </a:rPr>
                        <a:t>真实\预测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逻辑回归：解决分类问题"/>
          <p:cNvSpPr txBox="1"/>
          <p:nvPr/>
        </p:nvSpPr>
        <p:spPr>
          <a:xfrm>
            <a:off x="3303735" y="5457050"/>
            <a:ext cx="2689995" cy="928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预测negative正确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TN</a:t>
            </a:r>
          </a:p>
        </p:txBody>
      </p:sp>
      <p:sp>
        <p:nvSpPr>
          <p:cNvPr id="144" name="逻辑回归：解决分类问题"/>
          <p:cNvSpPr txBox="1"/>
          <p:nvPr/>
        </p:nvSpPr>
        <p:spPr>
          <a:xfrm>
            <a:off x="6011429" y="5434282"/>
            <a:ext cx="2620697" cy="928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预测positive错误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FP</a:t>
            </a:r>
          </a:p>
        </p:txBody>
      </p:sp>
      <p:sp>
        <p:nvSpPr>
          <p:cNvPr id="145" name="逻辑回归：解决分类问题"/>
          <p:cNvSpPr txBox="1"/>
          <p:nvPr/>
        </p:nvSpPr>
        <p:spPr>
          <a:xfrm>
            <a:off x="3295643" y="6934152"/>
            <a:ext cx="2689994" cy="9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预测negative错误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FN</a:t>
            </a:r>
          </a:p>
        </p:txBody>
      </p:sp>
      <p:sp>
        <p:nvSpPr>
          <p:cNvPr id="146" name="逻辑回归：解决分类问题"/>
          <p:cNvSpPr txBox="1"/>
          <p:nvPr/>
        </p:nvSpPr>
        <p:spPr>
          <a:xfrm>
            <a:off x="6026104" y="6934152"/>
            <a:ext cx="2620697" cy="9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预测positive正确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TP</a:t>
            </a:r>
          </a:p>
        </p:txBody>
      </p:sp>
      <p:pic>
        <p:nvPicPr>
          <p:cNvPr id="14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5405487"/>
            <a:ext cx="2667708" cy="868313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逻辑回归：解决分类问题"/>
          <p:cNvSpPr txBox="1"/>
          <p:nvPr/>
        </p:nvSpPr>
        <p:spPr>
          <a:xfrm>
            <a:off x="3948959" y="2622171"/>
            <a:ext cx="58607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有时候我们注重精准率。如股票预测</a:t>
            </a:r>
          </a:p>
        </p:txBody>
      </p:sp>
      <p:sp>
        <p:nvSpPr>
          <p:cNvPr id="149" name="逻辑回归：解决分类问题"/>
          <p:cNvSpPr txBox="1"/>
          <p:nvPr/>
        </p:nvSpPr>
        <p:spPr>
          <a:xfrm>
            <a:off x="9371859" y="4514471"/>
            <a:ext cx="119176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精准率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逻辑回归Logistic  Regression"/>
          <p:cNvSpPr txBox="1"/>
          <p:nvPr/>
        </p:nvSpPr>
        <p:spPr>
          <a:xfrm>
            <a:off x="4558410" y="1257823"/>
            <a:ext cx="44949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精准率和召回率</a:t>
            </a:r>
          </a:p>
        </p:txBody>
      </p:sp>
      <p:graphicFrame>
        <p:nvGraphicFramePr>
          <p:cNvPr id="152" name="表格"/>
          <p:cNvGraphicFramePr/>
          <p:nvPr/>
        </p:nvGraphicFramePr>
        <p:xfrm>
          <a:off x="766444" y="3760258"/>
          <a:ext cx="7847541" cy="432731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61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>
                          <a:solidFill>
                            <a:srgbClr val="FFFFFF"/>
                          </a:solidFill>
                          <a:sym typeface="Helvetica"/>
                        </a:rPr>
                        <a:t>真实\预测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逻辑回归：解决分类问题"/>
          <p:cNvSpPr txBox="1"/>
          <p:nvPr/>
        </p:nvSpPr>
        <p:spPr>
          <a:xfrm>
            <a:off x="3303735" y="5457050"/>
            <a:ext cx="2689995" cy="928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预测negative正确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TN</a:t>
            </a:r>
          </a:p>
        </p:txBody>
      </p:sp>
      <p:sp>
        <p:nvSpPr>
          <p:cNvPr id="154" name="逻辑回归：解决分类问题"/>
          <p:cNvSpPr txBox="1"/>
          <p:nvPr/>
        </p:nvSpPr>
        <p:spPr>
          <a:xfrm>
            <a:off x="6011429" y="5434282"/>
            <a:ext cx="2620697" cy="928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预测positive错误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FP</a:t>
            </a:r>
          </a:p>
        </p:txBody>
      </p:sp>
      <p:sp>
        <p:nvSpPr>
          <p:cNvPr id="155" name="逻辑回归：解决分类问题"/>
          <p:cNvSpPr txBox="1"/>
          <p:nvPr/>
        </p:nvSpPr>
        <p:spPr>
          <a:xfrm>
            <a:off x="3295643" y="6934152"/>
            <a:ext cx="2689994" cy="9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预测negative错误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FN</a:t>
            </a:r>
          </a:p>
        </p:txBody>
      </p:sp>
      <p:sp>
        <p:nvSpPr>
          <p:cNvPr id="156" name="逻辑回归：解决分类问题"/>
          <p:cNvSpPr txBox="1"/>
          <p:nvPr/>
        </p:nvSpPr>
        <p:spPr>
          <a:xfrm>
            <a:off x="6026104" y="6934152"/>
            <a:ext cx="2620697" cy="9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预测positive正确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TP</a:t>
            </a:r>
          </a:p>
        </p:txBody>
      </p:sp>
      <p:sp>
        <p:nvSpPr>
          <p:cNvPr id="157" name="逻辑回归：解决分类问题"/>
          <p:cNvSpPr txBox="1"/>
          <p:nvPr/>
        </p:nvSpPr>
        <p:spPr>
          <a:xfrm>
            <a:off x="3948958" y="2622171"/>
            <a:ext cx="58607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有时候我们注重召回率。如病人诊断</a:t>
            </a:r>
          </a:p>
        </p:txBody>
      </p:sp>
      <p:sp>
        <p:nvSpPr>
          <p:cNvPr id="158" name="逻辑回归：解决分类问题"/>
          <p:cNvSpPr txBox="1"/>
          <p:nvPr/>
        </p:nvSpPr>
        <p:spPr>
          <a:xfrm>
            <a:off x="9155958" y="4565271"/>
            <a:ext cx="119176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召回率</a:t>
            </a:r>
          </a:p>
        </p:txBody>
      </p:sp>
      <p:pic>
        <p:nvPicPr>
          <p:cNvPr id="15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5550882"/>
            <a:ext cx="2347872" cy="830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逻辑回归Logistic  Regression"/>
          <p:cNvSpPr txBox="1"/>
          <p:nvPr/>
        </p:nvSpPr>
        <p:spPr>
          <a:xfrm>
            <a:off x="5345810" y="1111773"/>
            <a:ext cx="44949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F1  Score</a:t>
            </a:r>
          </a:p>
        </p:txBody>
      </p:sp>
      <p:sp>
        <p:nvSpPr>
          <p:cNvPr id="162" name="逻辑回归：解决分类问题"/>
          <p:cNvSpPr txBox="1"/>
          <p:nvPr/>
        </p:nvSpPr>
        <p:spPr>
          <a:xfrm>
            <a:off x="4812558" y="2723771"/>
            <a:ext cx="350712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二者都兼顾: F1 Score</a:t>
            </a:r>
          </a:p>
        </p:txBody>
      </p:sp>
      <p:pic>
        <p:nvPicPr>
          <p:cNvPr id="16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343" y="4400847"/>
            <a:ext cx="3789314" cy="10474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 advAuto="0"/>
      <p:bldP spid="163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逻辑回归Logistic  Regression"/>
          <p:cNvSpPr txBox="1"/>
          <p:nvPr/>
        </p:nvSpPr>
        <p:spPr>
          <a:xfrm>
            <a:off x="5345810" y="1111773"/>
            <a:ext cx="44949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F1  Score</a:t>
            </a:r>
          </a:p>
        </p:txBody>
      </p:sp>
      <p:sp>
        <p:nvSpPr>
          <p:cNvPr id="166" name="逻辑回归：解决分类问题"/>
          <p:cNvSpPr txBox="1"/>
          <p:nvPr/>
        </p:nvSpPr>
        <p:spPr>
          <a:xfrm>
            <a:off x="3616613" y="2888213"/>
            <a:ext cx="672535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F1 Score是precision和recall的调和平均值</a:t>
            </a:r>
          </a:p>
        </p:txBody>
      </p:sp>
      <p:pic>
        <p:nvPicPr>
          <p:cNvPr id="16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20" y="4150047"/>
            <a:ext cx="4377856" cy="104471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逻辑回归：解决分类问题"/>
          <p:cNvSpPr txBox="1"/>
          <p:nvPr/>
        </p:nvSpPr>
        <p:spPr>
          <a:xfrm>
            <a:off x="1035320" y="5911350"/>
            <a:ext cx="11135734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调和平均值的特点（与算数平均值的区别）:</a:t>
            </a:r>
          </a:p>
          <a:p>
            <a: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如果precision和recall有一个非常高, 一个非常低,   F1 Score 会非常低</a:t>
            </a:r>
          </a:p>
          <a:p>
            <a: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只有两者都非常高,  F1 Score 才会非常高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 advAuto="0"/>
      <p:bldP spid="167" grpId="0" animBg="1" advAuto="0"/>
      <p:bldP spid="168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逻辑回归Logistic  Regression"/>
          <p:cNvSpPr txBox="1"/>
          <p:nvPr/>
        </p:nvSpPr>
        <p:spPr>
          <a:xfrm>
            <a:off x="5345810" y="1111773"/>
            <a:ext cx="44949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F1  Score</a:t>
            </a:r>
          </a:p>
        </p:txBody>
      </p:sp>
      <p:pic>
        <p:nvPicPr>
          <p:cNvPr id="17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240" y="2577490"/>
            <a:ext cx="4377855" cy="1044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352" y="4283678"/>
            <a:ext cx="4347630" cy="1022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205" y="6030708"/>
            <a:ext cx="3861274" cy="1034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 advAuto="0"/>
      <p:bldP spid="173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逻辑回归Logistic  Regression"/>
          <p:cNvSpPr txBox="1"/>
          <p:nvPr/>
        </p:nvSpPr>
        <p:spPr>
          <a:xfrm>
            <a:off x="3684767" y="1981698"/>
            <a:ext cx="677861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Precision-Recall的平衡</a:t>
            </a:r>
          </a:p>
        </p:txBody>
      </p:sp>
      <p:sp>
        <p:nvSpPr>
          <p:cNvPr id="134" name="逻辑回归：解决分类问题"/>
          <p:cNvSpPr txBox="1"/>
          <p:nvPr/>
        </p:nvSpPr>
        <p:spPr>
          <a:xfrm>
            <a:off x="3791854" y="4113044"/>
            <a:ext cx="6424659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精准率和召回率是矛盾的,  </a:t>
            </a:r>
          </a:p>
          <a:p>
            <a: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一方的提高,不可避免的伴随一方的下降</a:t>
            </a:r>
          </a:p>
          <a:p>
            <a: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我们能做到的是 找到两者之间的平衡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逻辑回归Logistic  Regression"/>
          <p:cNvSpPr txBox="1"/>
          <p:nvPr/>
        </p:nvSpPr>
        <p:spPr>
          <a:xfrm>
            <a:off x="5537845" y="1818328"/>
            <a:ext cx="4484225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ROC曲线</a:t>
            </a:r>
          </a:p>
        </p:txBody>
      </p:sp>
      <p:sp>
        <p:nvSpPr>
          <p:cNvPr id="134" name="逻辑回归：解决分类问题"/>
          <p:cNvSpPr txBox="1"/>
          <p:nvPr/>
        </p:nvSpPr>
        <p:spPr>
          <a:xfrm>
            <a:off x="3606059" y="4120771"/>
            <a:ext cx="664492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Receiver Operation Characteristic Curve</a:t>
            </a:r>
          </a:p>
        </p:txBody>
      </p:sp>
      <p:sp>
        <p:nvSpPr>
          <p:cNvPr id="135" name="逻辑回归：解决分类问题"/>
          <p:cNvSpPr txBox="1"/>
          <p:nvPr/>
        </p:nvSpPr>
        <p:spPr>
          <a:xfrm>
            <a:off x="4469659" y="5428871"/>
            <a:ext cx="43600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描述TPR和FPR之间的关系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 advAuto="0"/>
      <p:bldP spid="135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逻辑回归Logistic  Regression"/>
          <p:cNvSpPr txBox="1"/>
          <p:nvPr/>
        </p:nvSpPr>
        <p:spPr>
          <a:xfrm>
            <a:off x="4358042" y="2251286"/>
            <a:ext cx="609032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rPr dirty="0"/>
              <a:t>TPR</a:t>
            </a:r>
          </a:p>
        </p:txBody>
      </p:sp>
      <p:graphicFrame>
        <p:nvGraphicFramePr>
          <p:cNvPr id="138" name="表格"/>
          <p:cNvGraphicFramePr/>
          <p:nvPr/>
        </p:nvGraphicFramePr>
        <p:xfrm>
          <a:off x="690244" y="3772958"/>
          <a:ext cx="7847541" cy="432731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61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>
                          <a:solidFill>
                            <a:srgbClr val="FFFFFF"/>
                          </a:solidFill>
                          <a:sym typeface="Helvetica"/>
                        </a:rPr>
                        <a:t>真实\预测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9" name="逻辑回归：解决分类问题"/>
          <p:cNvSpPr txBox="1"/>
          <p:nvPr/>
        </p:nvSpPr>
        <p:spPr>
          <a:xfrm>
            <a:off x="4186382" y="5457914"/>
            <a:ext cx="9247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9978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TN</a:t>
            </a:r>
          </a:p>
        </p:txBody>
      </p:sp>
      <p:sp>
        <p:nvSpPr>
          <p:cNvPr id="140" name="逻辑回归：解决分类问题"/>
          <p:cNvSpPr txBox="1"/>
          <p:nvPr/>
        </p:nvSpPr>
        <p:spPr>
          <a:xfrm>
            <a:off x="7039179" y="5435146"/>
            <a:ext cx="56519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FP</a:t>
            </a:r>
          </a:p>
        </p:txBody>
      </p:sp>
      <p:sp>
        <p:nvSpPr>
          <p:cNvPr id="141" name="逻辑回归：解决分类问题"/>
          <p:cNvSpPr txBox="1"/>
          <p:nvPr/>
        </p:nvSpPr>
        <p:spPr>
          <a:xfrm>
            <a:off x="4358042" y="6935016"/>
            <a:ext cx="56519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FN</a:t>
            </a:r>
          </a:p>
        </p:txBody>
      </p:sp>
      <p:sp>
        <p:nvSpPr>
          <p:cNvPr id="142" name="逻辑回归：解决分类问题"/>
          <p:cNvSpPr txBox="1"/>
          <p:nvPr/>
        </p:nvSpPr>
        <p:spPr>
          <a:xfrm>
            <a:off x="7082494" y="6935016"/>
            <a:ext cx="50791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TP</a:t>
            </a:r>
          </a:p>
        </p:txBody>
      </p:sp>
      <p:sp>
        <p:nvSpPr>
          <p:cNvPr id="143" name="矩形"/>
          <p:cNvSpPr/>
          <p:nvPr/>
        </p:nvSpPr>
        <p:spPr>
          <a:xfrm>
            <a:off x="3298051" y="6612530"/>
            <a:ext cx="5223286" cy="1460967"/>
          </a:xfrm>
          <a:prstGeom prst="rect">
            <a:avLst/>
          </a:prstGeom>
          <a:solidFill>
            <a:srgbClr val="FF9300">
              <a:alpha val="57658"/>
            </a:srgb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4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175" y="5223871"/>
            <a:ext cx="3313274" cy="2778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逻辑回归Logistic  Regression"/>
          <p:cNvSpPr txBox="1"/>
          <p:nvPr/>
        </p:nvSpPr>
        <p:spPr>
          <a:xfrm>
            <a:off x="3652582" y="1164472"/>
            <a:ext cx="6992775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rPr dirty="0" err="1"/>
              <a:t>分类准确度存在的问题</a:t>
            </a:r>
            <a:endParaRPr dirty="0"/>
          </a:p>
        </p:txBody>
      </p:sp>
      <p:sp>
        <p:nvSpPr>
          <p:cNvPr id="136" name="逻辑回归：解决分类问题"/>
          <p:cNvSpPr txBox="1"/>
          <p:nvPr/>
        </p:nvSpPr>
        <p:spPr>
          <a:xfrm>
            <a:off x="1896995" y="2761613"/>
            <a:ext cx="868194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rPr dirty="0" err="1"/>
              <a:t>一个癌症预测系统</a:t>
            </a:r>
            <a:r>
              <a:rPr dirty="0"/>
              <a:t>, </a:t>
            </a:r>
            <a:r>
              <a:rPr dirty="0" err="1"/>
              <a:t>输入体检信息,可以判断是否有癌症</a:t>
            </a:r>
            <a:endParaRPr dirty="0"/>
          </a:p>
        </p:txBody>
      </p:sp>
      <p:sp>
        <p:nvSpPr>
          <p:cNvPr id="137" name="逻辑回归：解决分类问题"/>
          <p:cNvSpPr txBox="1"/>
          <p:nvPr/>
        </p:nvSpPr>
        <p:spPr>
          <a:xfrm>
            <a:off x="1905299" y="3667832"/>
            <a:ext cx="313755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rPr dirty="0" err="1"/>
              <a:t>预测准确度</a:t>
            </a:r>
            <a:r>
              <a:rPr dirty="0"/>
              <a:t>: 99.9%</a:t>
            </a:r>
          </a:p>
        </p:txBody>
      </p:sp>
      <p:sp>
        <p:nvSpPr>
          <p:cNvPr id="138" name="逻辑回归：解决分类问题"/>
          <p:cNvSpPr txBox="1"/>
          <p:nvPr/>
        </p:nvSpPr>
        <p:spPr>
          <a:xfrm>
            <a:off x="1925766" y="4514320"/>
            <a:ext cx="209716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rPr dirty="0" err="1"/>
              <a:t>是好</a:t>
            </a:r>
            <a:r>
              <a:rPr dirty="0"/>
              <a:t>?  </a:t>
            </a:r>
            <a:r>
              <a:rPr dirty="0" err="1"/>
              <a:t>是坏</a:t>
            </a:r>
            <a:r>
              <a:rPr dirty="0"/>
              <a:t>?</a:t>
            </a:r>
          </a:p>
        </p:txBody>
      </p:sp>
      <p:sp>
        <p:nvSpPr>
          <p:cNvPr id="139" name="逻辑回归：解决分类问题"/>
          <p:cNvSpPr txBox="1"/>
          <p:nvPr/>
        </p:nvSpPr>
        <p:spPr>
          <a:xfrm>
            <a:off x="1896995" y="5574837"/>
            <a:ext cx="488646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如果癌症产生的概率只有0.1%</a:t>
            </a:r>
          </a:p>
        </p:txBody>
      </p:sp>
      <p:sp>
        <p:nvSpPr>
          <p:cNvPr id="140" name="逻辑回归：解决分类问题"/>
          <p:cNvSpPr txBox="1"/>
          <p:nvPr/>
        </p:nvSpPr>
        <p:spPr>
          <a:xfrm>
            <a:off x="1936630" y="6338348"/>
            <a:ext cx="950000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我们的系统预测所有人都是健康的,即可达到99.9%的准确率</a:t>
            </a:r>
          </a:p>
        </p:txBody>
      </p:sp>
      <p:sp>
        <p:nvSpPr>
          <p:cNvPr id="141" name="逻辑回归：解决分类问题"/>
          <p:cNvSpPr txBox="1"/>
          <p:nvPr/>
        </p:nvSpPr>
        <p:spPr>
          <a:xfrm>
            <a:off x="1986553" y="7199511"/>
            <a:ext cx="508778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如果癌症产生的概率只有0.01%</a:t>
            </a:r>
          </a:p>
        </p:txBody>
      </p:sp>
      <p:sp>
        <p:nvSpPr>
          <p:cNvPr id="142" name="逻辑回归：解决分类问题"/>
          <p:cNvSpPr txBox="1"/>
          <p:nvPr/>
        </p:nvSpPr>
        <p:spPr>
          <a:xfrm>
            <a:off x="1988747" y="8050386"/>
            <a:ext cx="970133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我们的系统预测所有人都是健康的,即可达到99.99%的准确率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animBg="1" advAuto="0"/>
      <p:bldP spid="137" grpId="2" animBg="1" advAuto="0"/>
      <p:bldP spid="138" grpId="3" animBg="1" advAuto="0"/>
      <p:bldP spid="139" grpId="4" animBg="1" advAuto="0"/>
      <p:bldP spid="140" grpId="5" animBg="1" advAuto="0"/>
      <p:bldP spid="141" grpId="6" animBg="1" advAuto="0"/>
      <p:bldP spid="142" grpId="7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逻辑回归Logistic  Regression"/>
          <p:cNvSpPr txBox="1"/>
          <p:nvPr/>
        </p:nvSpPr>
        <p:spPr>
          <a:xfrm>
            <a:off x="3054324" y="1940755"/>
            <a:ext cx="358852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rPr dirty="0"/>
              <a:t>FPR</a:t>
            </a:r>
          </a:p>
        </p:txBody>
      </p:sp>
      <p:graphicFrame>
        <p:nvGraphicFramePr>
          <p:cNvPr id="147" name="表格"/>
          <p:cNvGraphicFramePr/>
          <p:nvPr/>
        </p:nvGraphicFramePr>
        <p:xfrm>
          <a:off x="690244" y="3772958"/>
          <a:ext cx="7847541" cy="432731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61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真实</a:t>
                      </a:r>
                      <a:r>
                        <a:rPr sz="3100" b="1" dirty="0">
                          <a:solidFill>
                            <a:srgbClr val="FFFFFF"/>
                          </a:solidFill>
                          <a:sym typeface="Helvetica"/>
                        </a:rPr>
                        <a:t>\</a:t>
                      </a:r>
                      <a:r>
                        <a:rPr sz="31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预测</a:t>
                      </a:r>
                      <a:endParaRPr sz="31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8" name="逻辑回归：解决分类问题"/>
          <p:cNvSpPr txBox="1"/>
          <p:nvPr/>
        </p:nvSpPr>
        <p:spPr>
          <a:xfrm>
            <a:off x="4186382" y="5457914"/>
            <a:ext cx="9247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9978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TN</a:t>
            </a:r>
          </a:p>
        </p:txBody>
      </p:sp>
      <p:sp>
        <p:nvSpPr>
          <p:cNvPr id="149" name="逻辑回归：解决分类问题"/>
          <p:cNvSpPr txBox="1"/>
          <p:nvPr/>
        </p:nvSpPr>
        <p:spPr>
          <a:xfrm>
            <a:off x="7039179" y="5435146"/>
            <a:ext cx="56519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FP</a:t>
            </a:r>
          </a:p>
        </p:txBody>
      </p:sp>
      <p:sp>
        <p:nvSpPr>
          <p:cNvPr id="150" name="逻辑回归：解决分类问题"/>
          <p:cNvSpPr txBox="1"/>
          <p:nvPr/>
        </p:nvSpPr>
        <p:spPr>
          <a:xfrm>
            <a:off x="4358043" y="6935016"/>
            <a:ext cx="565194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FN</a:t>
            </a:r>
          </a:p>
        </p:txBody>
      </p:sp>
      <p:sp>
        <p:nvSpPr>
          <p:cNvPr id="151" name="逻辑回归：解决分类问题"/>
          <p:cNvSpPr txBox="1"/>
          <p:nvPr/>
        </p:nvSpPr>
        <p:spPr>
          <a:xfrm>
            <a:off x="7082495" y="6935016"/>
            <a:ext cx="507914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TP</a:t>
            </a:r>
          </a:p>
        </p:txBody>
      </p:sp>
      <p:sp>
        <p:nvSpPr>
          <p:cNvPr id="152" name="矩形"/>
          <p:cNvSpPr/>
          <p:nvPr/>
        </p:nvSpPr>
        <p:spPr>
          <a:xfrm>
            <a:off x="3315748" y="5215287"/>
            <a:ext cx="5205589" cy="1456432"/>
          </a:xfrm>
          <a:prstGeom prst="rect">
            <a:avLst/>
          </a:prstGeom>
          <a:solidFill>
            <a:srgbClr val="FF9300">
              <a:alpha val="57658"/>
            </a:srgb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551" y="6022911"/>
            <a:ext cx="2976542" cy="1193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逻辑回归Logistic  Regression"/>
          <p:cNvSpPr txBox="1"/>
          <p:nvPr/>
        </p:nvSpPr>
        <p:spPr>
          <a:xfrm>
            <a:off x="3202154" y="2236074"/>
            <a:ext cx="344216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rPr dirty="0" err="1"/>
              <a:t>TPR和FPR</a:t>
            </a:r>
            <a:endParaRPr dirty="0"/>
          </a:p>
        </p:txBody>
      </p:sp>
      <p:graphicFrame>
        <p:nvGraphicFramePr>
          <p:cNvPr id="156" name="表格"/>
          <p:cNvGraphicFramePr/>
          <p:nvPr/>
        </p:nvGraphicFramePr>
        <p:xfrm>
          <a:off x="690244" y="3772958"/>
          <a:ext cx="7847541" cy="432731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61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>
                          <a:solidFill>
                            <a:srgbClr val="FFFFFF"/>
                          </a:solidFill>
                          <a:sym typeface="Helvetica"/>
                        </a:rPr>
                        <a:t>真实\预测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" name="逻辑回归：解决分类问题"/>
          <p:cNvSpPr txBox="1"/>
          <p:nvPr/>
        </p:nvSpPr>
        <p:spPr>
          <a:xfrm>
            <a:off x="4186382" y="5457914"/>
            <a:ext cx="9247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9978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TN</a:t>
            </a:r>
          </a:p>
        </p:txBody>
      </p:sp>
      <p:sp>
        <p:nvSpPr>
          <p:cNvPr id="158" name="逻辑回归：解决分类问题"/>
          <p:cNvSpPr txBox="1"/>
          <p:nvPr/>
        </p:nvSpPr>
        <p:spPr>
          <a:xfrm>
            <a:off x="7039179" y="5435146"/>
            <a:ext cx="56519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rPr dirty="0"/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rPr dirty="0"/>
              <a:t>FP</a:t>
            </a:r>
          </a:p>
        </p:txBody>
      </p:sp>
      <p:sp>
        <p:nvSpPr>
          <p:cNvPr id="159" name="逻辑回归：解决分类问题"/>
          <p:cNvSpPr txBox="1"/>
          <p:nvPr/>
        </p:nvSpPr>
        <p:spPr>
          <a:xfrm>
            <a:off x="4358043" y="6935016"/>
            <a:ext cx="565194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FN</a:t>
            </a:r>
          </a:p>
        </p:txBody>
      </p:sp>
      <p:sp>
        <p:nvSpPr>
          <p:cNvPr id="160" name="逻辑回归：解决分类问题"/>
          <p:cNvSpPr txBox="1"/>
          <p:nvPr/>
        </p:nvSpPr>
        <p:spPr>
          <a:xfrm>
            <a:off x="7082495" y="6935016"/>
            <a:ext cx="507914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rPr dirty="0"/>
              <a:t>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rPr dirty="0"/>
              <a:t>TP</a:t>
            </a:r>
          </a:p>
        </p:txBody>
      </p:sp>
      <p:pic>
        <p:nvPicPr>
          <p:cNvPr id="16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74" y="5261593"/>
            <a:ext cx="2976541" cy="1193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036" y="6913772"/>
            <a:ext cx="2867360" cy="1138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逻辑回归Logistic  Regression"/>
          <p:cNvSpPr txBox="1"/>
          <p:nvPr/>
        </p:nvSpPr>
        <p:spPr>
          <a:xfrm>
            <a:off x="5319727" y="883403"/>
            <a:ext cx="677861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ROC曲线</a:t>
            </a:r>
          </a:p>
        </p:txBody>
      </p:sp>
      <p:pic>
        <p:nvPicPr>
          <p:cNvPr id="17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1" y="2460874"/>
            <a:ext cx="8240289" cy="602209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逻辑回归：解决分类问题"/>
          <p:cNvSpPr txBox="1"/>
          <p:nvPr/>
        </p:nvSpPr>
        <p:spPr>
          <a:xfrm>
            <a:off x="8297356" y="3276209"/>
            <a:ext cx="450308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选择ROC曲线面积大的模型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逻辑回归Logistic  Regression"/>
          <p:cNvSpPr txBox="1"/>
          <p:nvPr/>
        </p:nvSpPr>
        <p:spPr>
          <a:xfrm>
            <a:off x="3472597" y="1345188"/>
            <a:ext cx="6992775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分类准确度存在的问题</a:t>
            </a:r>
          </a:p>
        </p:txBody>
      </p:sp>
      <p:sp>
        <p:nvSpPr>
          <p:cNvPr id="145" name="逻辑回归：解决分类问题"/>
          <p:cNvSpPr txBox="1"/>
          <p:nvPr/>
        </p:nvSpPr>
        <p:spPr>
          <a:xfrm>
            <a:off x="3589971" y="3367937"/>
            <a:ext cx="5939945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对于极度偏斜(Skewed Data)的数据,</a:t>
            </a:r>
          </a:p>
          <a:p>
            <a: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只使用分类准确度是远远不够的</a:t>
            </a:r>
          </a:p>
        </p:txBody>
      </p:sp>
      <p:sp>
        <p:nvSpPr>
          <p:cNvPr id="146" name="逻辑回归：解决分类问题"/>
          <p:cNvSpPr txBox="1"/>
          <p:nvPr/>
        </p:nvSpPr>
        <p:spPr>
          <a:xfrm>
            <a:off x="3779374" y="6146751"/>
            <a:ext cx="319225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新的工具: 混淆矩阵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  <p:bldP spid="146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逻辑回归Logistic  Regression"/>
          <p:cNvSpPr txBox="1"/>
          <p:nvPr/>
        </p:nvSpPr>
        <p:spPr>
          <a:xfrm>
            <a:off x="3073218" y="1345188"/>
            <a:ext cx="9100097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混淆矩阵Confusion  Matrix</a:t>
            </a:r>
          </a:p>
        </p:txBody>
      </p:sp>
      <p:sp>
        <p:nvSpPr>
          <p:cNvPr id="149" name="逻辑回归：解决分类问题"/>
          <p:cNvSpPr txBox="1"/>
          <p:nvPr/>
        </p:nvSpPr>
        <p:spPr>
          <a:xfrm>
            <a:off x="5212451" y="3161690"/>
            <a:ext cx="26283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对于二分类问题</a:t>
            </a:r>
          </a:p>
        </p:txBody>
      </p:sp>
      <p:graphicFrame>
        <p:nvGraphicFramePr>
          <p:cNvPr id="150" name="表格"/>
          <p:cNvGraphicFramePr/>
          <p:nvPr/>
        </p:nvGraphicFramePr>
        <p:xfrm>
          <a:off x="2637223" y="4484354"/>
          <a:ext cx="7847541" cy="432731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61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>
                          <a:solidFill>
                            <a:srgbClr val="FFFFFF"/>
                          </a:solidFill>
                        </a:rPr>
                        <a:t>真实\预测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/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/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1" name="逻辑回归：解决分类问题"/>
          <p:cNvSpPr txBox="1"/>
          <p:nvPr/>
        </p:nvSpPr>
        <p:spPr>
          <a:xfrm>
            <a:off x="209918" y="6209154"/>
            <a:ext cx="226923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行代表真实值</a:t>
            </a:r>
          </a:p>
        </p:txBody>
      </p:sp>
      <p:sp>
        <p:nvSpPr>
          <p:cNvPr id="152" name="逻辑回归：解决分类问题"/>
          <p:cNvSpPr txBox="1"/>
          <p:nvPr/>
        </p:nvSpPr>
        <p:spPr>
          <a:xfrm>
            <a:off x="10645906" y="4826000"/>
            <a:ext cx="226923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列代表预测值</a:t>
            </a:r>
          </a:p>
        </p:txBody>
      </p:sp>
      <p:sp>
        <p:nvSpPr>
          <p:cNvPr id="153" name="逻辑回归：解决分类问题"/>
          <p:cNvSpPr txBox="1"/>
          <p:nvPr/>
        </p:nvSpPr>
        <p:spPr>
          <a:xfrm>
            <a:off x="10907999" y="5993693"/>
            <a:ext cx="1971526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0-Negative</a:t>
            </a:r>
          </a:p>
          <a:p>
            <a: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1-Positive</a:t>
            </a:r>
          </a:p>
        </p:txBody>
      </p:sp>
      <p:sp>
        <p:nvSpPr>
          <p:cNvPr id="154" name="逻辑回归：解决分类问题"/>
          <p:cNvSpPr txBox="1"/>
          <p:nvPr/>
        </p:nvSpPr>
        <p:spPr>
          <a:xfrm>
            <a:off x="5481125" y="6261017"/>
            <a:ext cx="2174856" cy="81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000" i="0" spc="19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预测negative正确</a:t>
            </a:r>
          </a:p>
          <a:p>
            <a:pPr algn="ctr">
              <a:lnSpc>
                <a:spcPct val="50000"/>
              </a:lnSpc>
              <a:defRPr sz="2000" i="0" spc="19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TN</a:t>
            </a:r>
          </a:p>
        </p:txBody>
      </p:sp>
      <p:sp>
        <p:nvSpPr>
          <p:cNvPr id="155" name="逻辑回归：解决分类问题"/>
          <p:cNvSpPr txBox="1"/>
          <p:nvPr/>
        </p:nvSpPr>
        <p:spPr>
          <a:xfrm>
            <a:off x="8181890" y="6288172"/>
            <a:ext cx="2119417" cy="81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000" i="0" spc="19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预测positive错误</a:t>
            </a:r>
          </a:p>
          <a:p>
            <a:pPr algn="ctr">
              <a:lnSpc>
                <a:spcPct val="50000"/>
              </a:lnSpc>
              <a:defRPr sz="2000" i="0" spc="19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FP</a:t>
            </a:r>
          </a:p>
        </p:txBody>
      </p:sp>
      <p:sp>
        <p:nvSpPr>
          <p:cNvPr id="156" name="逻辑回归：解决分类问题"/>
          <p:cNvSpPr txBox="1"/>
          <p:nvPr/>
        </p:nvSpPr>
        <p:spPr>
          <a:xfrm>
            <a:off x="5495800" y="7760885"/>
            <a:ext cx="2174856" cy="81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000" i="0" spc="19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预测negative错误</a:t>
            </a:r>
          </a:p>
          <a:p>
            <a:pPr algn="ctr">
              <a:lnSpc>
                <a:spcPct val="50000"/>
              </a:lnSpc>
              <a:defRPr sz="2000" i="0" spc="19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FN</a:t>
            </a:r>
          </a:p>
        </p:txBody>
      </p:sp>
      <p:sp>
        <p:nvSpPr>
          <p:cNvPr id="157" name="逻辑回归：解决分类问题"/>
          <p:cNvSpPr txBox="1"/>
          <p:nvPr/>
        </p:nvSpPr>
        <p:spPr>
          <a:xfrm>
            <a:off x="8156929" y="7760885"/>
            <a:ext cx="2119417" cy="81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000" i="0" spc="19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预测positive正确</a:t>
            </a:r>
          </a:p>
          <a:p>
            <a:pPr algn="ctr">
              <a:lnSpc>
                <a:spcPct val="50000"/>
              </a:lnSpc>
              <a:defRPr sz="2000" i="0" spc="19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animBg="1" advAuto="0"/>
      <p:bldP spid="150" grpId="2" animBg="1" advAuto="0"/>
      <p:bldP spid="151" grpId="3" animBg="1" advAuto="0"/>
      <p:bldP spid="152" grpId="4" animBg="1" advAuto="0"/>
      <p:bldP spid="153" grpId="5" animBg="1" advAuto="0"/>
      <p:bldP spid="154" grpId="6" animBg="1" advAuto="0"/>
      <p:bldP spid="155" grpId="7" animBg="1" advAuto="0"/>
      <p:bldP spid="156" grpId="8" animBg="1" advAuto="0"/>
      <p:bldP spid="157" grpId="9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逻辑回归Logistic  Regression"/>
          <p:cNvSpPr txBox="1"/>
          <p:nvPr/>
        </p:nvSpPr>
        <p:spPr>
          <a:xfrm>
            <a:off x="3073218" y="1345188"/>
            <a:ext cx="9100097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混淆矩阵Confusion  Matrix</a:t>
            </a:r>
          </a:p>
        </p:txBody>
      </p:sp>
      <p:graphicFrame>
        <p:nvGraphicFramePr>
          <p:cNvPr id="160" name="表格"/>
          <p:cNvGraphicFramePr/>
          <p:nvPr/>
        </p:nvGraphicFramePr>
        <p:xfrm>
          <a:off x="2986680" y="3598230"/>
          <a:ext cx="7847541" cy="432731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61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>
                          <a:solidFill>
                            <a:srgbClr val="FFFFFF"/>
                          </a:solidFill>
                        </a:rPr>
                        <a:t>真实\预测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/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/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逻辑回归：解决分类问题"/>
          <p:cNvSpPr txBox="1"/>
          <p:nvPr/>
        </p:nvSpPr>
        <p:spPr>
          <a:xfrm>
            <a:off x="6466105" y="5542440"/>
            <a:ext cx="8333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9978</a:t>
            </a:r>
          </a:p>
        </p:txBody>
      </p:sp>
      <p:sp>
        <p:nvSpPr>
          <p:cNvPr id="162" name="逻辑回归：解决分类问题"/>
          <p:cNvSpPr txBox="1"/>
          <p:nvPr/>
        </p:nvSpPr>
        <p:spPr>
          <a:xfrm>
            <a:off x="5923846" y="2625024"/>
            <a:ext cx="219838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有10000个人</a:t>
            </a:r>
          </a:p>
        </p:txBody>
      </p:sp>
      <p:sp>
        <p:nvSpPr>
          <p:cNvPr id="163" name="逻辑回归：解决分类问题"/>
          <p:cNvSpPr txBox="1"/>
          <p:nvPr/>
        </p:nvSpPr>
        <p:spPr>
          <a:xfrm>
            <a:off x="9306423" y="5532153"/>
            <a:ext cx="4738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12</a:t>
            </a:r>
          </a:p>
        </p:txBody>
      </p:sp>
      <p:sp>
        <p:nvSpPr>
          <p:cNvPr id="164" name="逻辑回归：解决分类问题"/>
          <p:cNvSpPr txBox="1"/>
          <p:nvPr/>
        </p:nvSpPr>
        <p:spPr>
          <a:xfrm>
            <a:off x="6762890" y="6979904"/>
            <a:ext cx="2940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2</a:t>
            </a:r>
          </a:p>
        </p:txBody>
      </p:sp>
      <p:sp>
        <p:nvSpPr>
          <p:cNvPr id="165" name="逻辑回归：解决分类问题"/>
          <p:cNvSpPr txBox="1"/>
          <p:nvPr/>
        </p:nvSpPr>
        <p:spPr>
          <a:xfrm>
            <a:off x="9446222" y="6942463"/>
            <a:ext cx="2940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2" animBg="1" advAuto="0"/>
      <p:bldP spid="162" grpId="1" animBg="1" advAuto="0"/>
      <p:bldP spid="163" grpId="3" animBg="1" advAuto="0"/>
      <p:bldP spid="164" grpId="4" animBg="1" advAuto="0"/>
      <p:bldP spid="165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逻辑回归Logistic  Regression"/>
          <p:cNvSpPr txBox="1"/>
          <p:nvPr/>
        </p:nvSpPr>
        <p:spPr>
          <a:xfrm>
            <a:off x="4605516" y="4152140"/>
            <a:ext cx="4484225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rPr dirty="0" err="1"/>
              <a:t>精准率和召回率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逻辑回归Logistic  Regression"/>
          <p:cNvSpPr txBox="1"/>
          <p:nvPr/>
        </p:nvSpPr>
        <p:spPr>
          <a:xfrm>
            <a:off x="4333759" y="1170458"/>
            <a:ext cx="91001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精准率和召回率</a:t>
            </a:r>
          </a:p>
        </p:txBody>
      </p:sp>
      <p:graphicFrame>
        <p:nvGraphicFramePr>
          <p:cNvPr id="136" name="表格"/>
          <p:cNvGraphicFramePr/>
          <p:nvPr/>
        </p:nvGraphicFramePr>
        <p:xfrm>
          <a:off x="690244" y="3772958"/>
          <a:ext cx="7847541" cy="432731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61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>
                          <a:solidFill>
                            <a:srgbClr val="FFFFFF"/>
                          </a:solidFill>
                          <a:sym typeface="Helvetica"/>
                        </a:rPr>
                        <a:t>真实\预测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逻辑回归：解决分类问题"/>
          <p:cNvSpPr txBox="1"/>
          <p:nvPr/>
        </p:nvSpPr>
        <p:spPr>
          <a:xfrm>
            <a:off x="4186382" y="5457914"/>
            <a:ext cx="9247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9978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TN</a:t>
            </a:r>
          </a:p>
        </p:txBody>
      </p:sp>
      <p:sp>
        <p:nvSpPr>
          <p:cNvPr id="138" name="逻辑回归：解决分类问题"/>
          <p:cNvSpPr txBox="1"/>
          <p:nvPr/>
        </p:nvSpPr>
        <p:spPr>
          <a:xfrm>
            <a:off x="7039179" y="5435146"/>
            <a:ext cx="56519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FP</a:t>
            </a:r>
          </a:p>
        </p:txBody>
      </p:sp>
      <p:sp>
        <p:nvSpPr>
          <p:cNvPr id="139" name="逻辑回归：解决分类问题"/>
          <p:cNvSpPr txBox="1"/>
          <p:nvPr/>
        </p:nvSpPr>
        <p:spPr>
          <a:xfrm>
            <a:off x="4358042" y="6935016"/>
            <a:ext cx="56519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FN</a:t>
            </a:r>
          </a:p>
        </p:txBody>
      </p:sp>
      <p:sp>
        <p:nvSpPr>
          <p:cNvPr id="140" name="逻辑回归：解决分类问题"/>
          <p:cNvSpPr txBox="1"/>
          <p:nvPr/>
        </p:nvSpPr>
        <p:spPr>
          <a:xfrm>
            <a:off x="7082494" y="6935016"/>
            <a:ext cx="50791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TP</a:t>
            </a:r>
          </a:p>
        </p:txBody>
      </p:sp>
      <p:pic>
        <p:nvPicPr>
          <p:cNvPr id="14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24" y="4875931"/>
            <a:ext cx="3127056" cy="1322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359" y="7108938"/>
            <a:ext cx="2914558" cy="331203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矩形"/>
          <p:cNvSpPr/>
          <p:nvPr/>
        </p:nvSpPr>
        <p:spPr>
          <a:xfrm>
            <a:off x="5929803" y="5215287"/>
            <a:ext cx="2591534" cy="2858210"/>
          </a:xfrm>
          <a:prstGeom prst="rect">
            <a:avLst/>
          </a:prstGeom>
          <a:solidFill>
            <a:srgbClr val="FF9300">
              <a:alpha val="57658"/>
            </a:srgb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4" name="逻辑回归：解决分类问题"/>
          <p:cNvSpPr txBox="1"/>
          <p:nvPr/>
        </p:nvSpPr>
        <p:spPr>
          <a:xfrm>
            <a:off x="634259" y="2914270"/>
            <a:ext cx="832279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精准率: 预测会发生的事件中,有多少是真实发生了的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3" grpId="0" animBg="1" advAuto="0"/>
      <p:bldP spid="144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逻辑回归Logistic  Regression"/>
          <p:cNvSpPr txBox="1"/>
          <p:nvPr/>
        </p:nvSpPr>
        <p:spPr>
          <a:xfrm>
            <a:off x="4558410" y="1257823"/>
            <a:ext cx="44949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精准率和召回率</a:t>
            </a:r>
          </a:p>
        </p:txBody>
      </p:sp>
      <p:graphicFrame>
        <p:nvGraphicFramePr>
          <p:cNvPr id="147" name="表格"/>
          <p:cNvGraphicFramePr/>
          <p:nvPr/>
        </p:nvGraphicFramePr>
        <p:xfrm>
          <a:off x="690244" y="3772958"/>
          <a:ext cx="7847541" cy="432731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61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>
                          <a:solidFill>
                            <a:srgbClr val="FFFFFF"/>
                          </a:solidFill>
                          <a:sym typeface="Helvetica"/>
                        </a:rPr>
                        <a:t>真实\预测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8" name="逻辑回归：解决分类问题"/>
          <p:cNvSpPr txBox="1"/>
          <p:nvPr/>
        </p:nvSpPr>
        <p:spPr>
          <a:xfrm>
            <a:off x="4186382" y="5457914"/>
            <a:ext cx="9247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9978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TN</a:t>
            </a:r>
          </a:p>
        </p:txBody>
      </p:sp>
      <p:sp>
        <p:nvSpPr>
          <p:cNvPr id="149" name="逻辑回归：解决分类问题"/>
          <p:cNvSpPr txBox="1"/>
          <p:nvPr/>
        </p:nvSpPr>
        <p:spPr>
          <a:xfrm>
            <a:off x="7039179" y="5435146"/>
            <a:ext cx="56519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FP</a:t>
            </a:r>
          </a:p>
        </p:txBody>
      </p:sp>
      <p:sp>
        <p:nvSpPr>
          <p:cNvPr id="150" name="逻辑回归：解决分类问题"/>
          <p:cNvSpPr txBox="1"/>
          <p:nvPr/>
        </p:nvSpPr>
        <p:spPr>
          <a:xfrm>
            <a:off x="4358042" y="6935016"/>
            <a:ext cx="56519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FN</a:t>
            </a:r>
          </a:p>
        </p:txBody>
      </p:sp>
      <p:sp>
        <p:nvSpPr>
          <p:cNvPr id="151" name="逻辑回归：解决分类问题"/>
          <p:cNvSpPr txBox="1"/>
          <p:nvPr/>
        </p:nvSpPr>
        <p:spPr>
          <a:xfrm>
            <a:off x="7082494" y="6935016"/>
            <a:ext cx="50791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TP</a:t>
            </a:r>
          </a:p>
        </p:txBody>
      </p:sp>
      <p:pic>
        <p:nvPicPr>
          <p:cNvPr id="15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039" y="5167412"/>
            <a:ext cx="2766007" cy="141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590" y="7279695"/>
            <a:ext cx="3015556" cy="436215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矩形"/>
          <p:cNvSpPr/>
          <p:nvPr/>
        </p:nvSpPr>
        <p:spPr>
          <a:xfrm>
            <a:off x="3273333" y="6674932"/>
            <a:ext cx="5248004" cy="1398563"/>
          </a:xfrm>
          <a:prstGeom prst="rect">
            <a:avLst/>
          </a:prstGeom>
          <a:solidFill>
            <a:srgbClr val="FF9300">
              <a:alpha val="57658"/>
            </a:srgb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5" name="逻辑回归：解决分类问题"/>
          <p:cNvSpPr txBox="1"/>
          <p:nvPr/>
        </p:nvSpPr>
        <p:spPr>
          <a:xfrm>
            <a:off x="634258" y="2914270"/>
            <a:ext cx="760448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召回率: 真实发生了的事件中,预测对了的有多少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 advAuto="0"/>
      <p:bldP spid="153" grpId="0" animBg="1" advAuto="0"/>
      <p:bldP spid="154" grpId="0" animBg="1" advAuto="0"/>
      <p:bldP spid="15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逻辑回归Logistic  Regression"/>
          <p:cNvSpPr txBox="1"/>
          <p:nvPr/>
        </p:nvSpPr>
        <p:spPr>
          <a:xfrm>
            <a:off x="4558410" y="1257823"/>
            <a:ext cx="44949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600"/>
              </a:spcBef>
              <a:defRPr sz="4800" i="0" spc="0">
                <a:solidFill>
                  <a:srgbClr val="F15535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精准率和召回率</a:t>
            </a:r>
          </a:p>
        </p:txBody>
      </p:sp>
      <p:graphicFrame>
        <p:nvGraphicFramePr>
          <p:cNvPr id="158" name="表格"/>
          <p:cNvGraphicFramePr/>
          <p:nvPr/>
        </p:nvGraphicFramePr>
        <p:xfrm>
          <a:off x="690244" y="3772958"/>
          <a:ext cx="7847541" cy="432731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61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>
                          <a:solidFill>
                            <a:srgbClr val="FFFFFF"/>
                          </a:solidFill>
                          <a:sym typeface="Helvetica"/>
                        </a:rPr>
                        <a:t>真实\预测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437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>
                        <a:defRPr sz="45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逻辑回归：解决分类问题"/>
          <p:cNvSpPr txBox="1"/>
          <p:nvPr/>
        </p:nvSpPr>
        <p:spPr>
          <a:xfrm>
            <a:off x="4186382" y="5457914"/>
            <a:ext cx="9247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9978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TN</a:t>
            </a:r>
          </a:p>
        </p:txBody>
      </p:sp>
      <p:sp>
        <p:nvSpPr>
          <p:cNvPr id="160" name="逻辑回归：解决分类问题"/>
          <p:cNvSpPr txBox="1"/>
          <p:nvPr/>
        </p:nvSpPr>
        <p:spPr>
          <a:xfrm>
            <a:off x="7039179" y="5435146"/>
            <a:ext cx="56519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FP</a:t>
            </a:r>
          </a:p>
        </p:txBody>
      </p:sp>
      <p:sp>
        <p:nvSpPr>
          <p:cNvPr id="161" name="逻辑回归：解决分类问题"/>
          <p:cNvSpPr txBox="1"/>
          <p:nvPr/>
        </p:nvSpPr>
        <p:spPr>
          <a:xfrm>
            <a:off x="4358042" y="6935016"/>
            <a:ext cx="56519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12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FN</a:t>
            </a:r>
          </a:p>
        </p:txBody>
      </p:sp>
      <p:sp>
        <p:nvSpPr>
          <p:cNvPr id="162" name="逻辑回归：解决分类问题"/>
          <p:cNvSpPr txBox="1"/>
          <p:nvPr/>
        </p:nvSpPr>
        <p:spPr>
          <a:xfrm>
            <a:off x="7082494" y="6935016"/>
            <a:ext cx="50791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50000"/>
              </a:lnSpc>
              <a:defRPr sz="2500" i="0" spc="25">
                <a:solidFill>
                  <a:srgbClr val="010101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8</a:t>
            </a:r>
          </a:p>
          <a:p>
            <a:pPr algn="ctr">
              <a:lnSpc>
                <a:spcPct val="50000"/>
              </a:lnSpc>
              <a:defRPr sz="2500" i="0" spc="25">
                <a:solidFill>
                  <a:srgbClr val="FF2600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TP</a:t>
            </a:r>
          </a:p>
        </p:txBody>
      </p:sp>
      <p:pic>
        <p:nvPicPr>
          <p:cNvPr id="16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754" y="5518718"/>
            <a:ext cx="2984148" cy="21054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360</Words>
  <Application>Microsoft Office PowerPoint</Application>
  <PresentationFormat>自定义</PresentationFormat>
  <Paragraphs>198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Baskerville</vt:lpstr>
      <vt:lpstr>Helvetica Neue</vt:lpstr>
      <vt:lpstr>Iowan Old Style</vt:lpstr>
      <vt:lpstr>Zapf Dingbats</vt:lpstr>
      <vt:lpstr>Helvetica</vt:lpstr>
      <vt:lpstr>New_Template9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评价分类结果</dc:title>
  <cp:lastModifiedBy>ren ren</cp:lastModifiedBy>
  <cp:revision>10</cp:revision>
  <dcterms:modified xsi:type="dcterms:W3CDTF">2022-10-12T13:41:36Z</dcterms:modified>
</cp:coreProperties>
</file>