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4" r:id="rId4"/>
    <p:sldId id="259" r:id="rId5"/>
    <p:sldId id="257" r:id="rId6"/>
    <p:sldId id="265" r:id="rId7"/>
    <p:sldId id="258" r:id="rId8"/>
    <p:sldId id="266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743C"/>
    <a:srgbClr val="262626"/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7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B20D7-B152-0747-ACE5-42572E38208B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D699F-8CBB-CD48-B694-BC73DBA0BA9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280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D699F-8CBB-CD48-B694-BC73DBA0BA9F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232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2344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d1e3085ad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AutoNum type="arabicPeriod"/>
            </a:pPr>
            <a:r>
              <a:rPr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pose estimation</a:t>
            </a:r>
            <a:r>
              <a:rPr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을 이용하여 </a:t>
            </a:r>
            <a:r>
              <a:rPr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안무영상</a:t>
            </a:r>
            <a:r>
              <a:rPr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 분석</a:t>
            </a:r>
            <a:r>
              <a:rPr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, DB</a:t>
            </a:r>
            <a:r>
              <a:rPr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에 저장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AutoNum type="arabicPeriod"/>
            </a:pPr>
            <a:r>
              <a:rPr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사용자가 따라 추는 모습을 카메라로 촬영하여 서버로 전송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AutoNum type="arabicPeriod"/>
            </a:pPr>
            <a:r>
              <a:rPr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pose estimation</a:t>
            </a:r>
            <a:r>
              <a:rPr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을 이용하여 사용자의 안무 분석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AutoNum type="arabicPeriod"/>
            </a:pPr>
            <a:r>
              <a:rPr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안무영상과</a:t>
            </a:r>
            <a:r>
              <a:rPr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 사용자의 안무를 비교하여 정확도 계산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AutoNum type="arabicPeriod"/>
            </a:pPr>
            <a:r>
              <a:rPr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점수와 영상을 </a:t>
            </a:r>
            <a:r>
              <a:rPr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DB</a:t>
            </a:r>
            <a:r>
              <a:rPr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에 저장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AutoNum type="arabicPeriod"/>
            </a:pPr>
            <a:r>
              <a:rPr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안무 별 랭킹 계산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g7d1e3085a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6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2DFE-86FD-5644-B426-D24A14CD5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41CA5-4683-CA4E-B310-3478F6962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9329-580F-7947-93F0-10EFB94D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4C05-0233-1546-8D04-D5AFD2E9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565E3-5AB1-4E4B-956D-AAAF94E6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71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EF54-C412-C747-B770-EF68643F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26AE3-008B-7C46-BA74-32FFD8157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0BA2C-4774-2343-BBB8-939B3505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E701-50F1-FD4F-8D70-F6B6E697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57398-0ED3-7140-B53F-C0363243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9083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E75C4-21C9-3443-9910-B306DD58E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37E37-6C7C-6B4F-8960-9FDCA3440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E97B-88F0-714A-A6E2-519C3F08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9F1E2-9F6A-1F4A-A50D-6D1E99D2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12DE-B3F1-724D-B1ED-93A1AF35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2339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957F-AC76-1E49-BF26-237461ED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E5BB-E6D8-1B47-B679-E4B3FB66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AAF2-A55B-1948-9905-3193F7E3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E9231-9404-1949-8885-52BED3A9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D1C89-BB44-B842-9EAB-CF278A23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738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7F05-948A-0848-8A1F-B1E3E511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59C9F-1D38-C143-B967-5B590A68A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B409C-A7FB-2243-AB28-E68CA91B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0A47C-90A8-D946-A9BA-221F005C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A88C5-0B57-2048-9394-5C80E606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621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C510-F104-D746-AA2B-90B28909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C0636-B0A4-0144-AA41-227AA3A03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BF230-A288-284B-810B-47C6E6962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0438E-CF0E-2049-B8A9-9881E1D4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6B4CB-FA9E-8647-A3B6-3AC6AA2C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B32FB-E5AF-ED43-8D3F-7AE7CD6C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6287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67C4-47DA-A04C-84AE-005BF812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467F3-D9C9-FC4C-BC71-B8DBD8CD7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7F626-E560-6348-A5D8-95AFCDB0F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3C37C-E205-F04C-8616-5F181BBA9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C08A8-5447-5E4F-AF03-E0A933A09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63E9E-111F-6643-B12E-1AFD1516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C84F4-154D-C34C-B624-D3C93BCA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18D09-1975-5948-B3AE-5CC46B7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3901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A6D2-E967-4A42-AE92-281AABAC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35870-B5FE-2942-830C-B62D58A8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C62E1-B20E-F34C-9165-2F3656CC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DB2B7-8DFD-6A4C-B0CB-A29322F3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04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A527D-2D7B-444B-B6E6-EEF9DABB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1FC94-E840-014D-93A3-CB5C28DC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68EF8-4CA2-574F-9808-0C8778BB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793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33A5-E38E-8F4B-ACD1-348BC9D4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1B8B-AA73-6348-ADDE-C1E1F322E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4C4B5-AE85-FE43-A784-CA5A68BBC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A2C22-6807-1D49-9AB8-30D42550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40088-0911-BA41-A6E5-3852F715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0BC86-9D88-9140-8E56-F0D6FA11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3375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1B54-44C6-C947-B695-893F9C63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EF19D-4328-7248-A4DC-E95C59489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EC331-1116-3941-B0AA-16C114814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B6498-590E-A54B-A4B8-5D7CF599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BFCAD-F3DF-0342-8283-0BA51807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58EF7-24A1-D24E-86B8-83A019C1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4534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4E8F4-BA09-4C49-9CAF-FCC4B81E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1D387-9191-DE4A-8874-E89729216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44E47-AA7E-1B44-B87E-D896813A3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D6EC2-9DC3-D549-8E8A-DC326BD20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2E92E-EB3C-F24D-A95A-04F3A66B0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461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9DBC06-78F4-044B-BBE1-E73D8A7728F3}"/>
              </a:ext>
            </a:extLst>
          </p:cNvPr>
          <p:cNvSpPr txBox="1"/>
          <p:nvPr/>
        </p:nvSpPr>
        <p:spPr>
          <a:xfrm>
            <a:off x="3658629" y="2674947"/>
            <a:ext cx="609985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</a:t>
            </a:r>
            <a:r>
              <a:rPr lang="en-KR" sz="6000" b="1" dirty="0">
                <a:solidFill>
                  <a:srgbClr val="C0000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ancing Star</a:t>
            </a:r>
          </a:p>
          <a:p>
            <a:r>
              <a:rPr lang="ko-KR" altLang="en-US" sz="32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전국민 모바일 </a:t>
            </a:r>
            <a:r>
              <a:rPr lang="ko-KR" altLang="en-US" sz="32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댄스배틀</a:t>
            </a:r>
            <a:endParaRPr lang="en-KR" sz="3200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7" name="Google Shape;105;p14">
            <a:extLst>
              <a:ext uri="{FF2B5EF4-FFF2-40B4-BE49-F238E27FC236}">
                <a16:creationId xmlns:a16="http://schemas.microsoft.com/office/drawing/2014/main" id="{D326F9A3-5126-7D41-8198-C1DA0FEB57AA}"/>
              </a:ext>
            </a:extLst>
          </p:cNvPr>
          <p:cNvSpPr txBox="1"/>
          <p:nvPr/>
        </p:nvSpPr>
        <p:spPr>
          <a:xfrm>
            <a:off x="10045594" y="235464"/>
            <a:ext cx="19089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D53F"/>
              </a:buClr>
              <a:buSzPts val="1190"/>
              <a:buFont typeface="Arial"/>
              <a:buNone/>
            </a:pPr>
            <a:r>
              <a:rPr lang="ko-KR" sz="1190" b="1" i="0" u="none" strike="noStrike" cap="none" dirty="0">
                <a:solidFill>
                  <a:srgbClr val="00D53F"/>
                </a:solidFill>
                <a:latin typeface="Arial"/>
                <a:ea typeface="Arial"/>
                <a:cs typeface="Arial"/>
                <a:sym typeface="Arial"/>
              </a:rPr>
              <a:t>NAVER </a:t>
            </a:r>
            <a:endParaRPr lang="en-US" altLang="ko-KR" sz="1190" b="1" i="0" u="none" strike="noStrike" cap="none" dirty="0">
              <a:solidFill>
                <a:srgbClr val="00D5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D53F"/>
              </a:buClr>
              <a:buSzPts val="1190"/>
              <a:buFont typeface="Arial"/>
              <a:buNone/>
            </a:pPr>
            <a:r>
              <a:rPr lang="ko-KR" sz="1190" b="1" i="0" u="none" strike="noStrike" cap="none" dirty="0">
                <a:solidFill>
                  <a:srgbClr val="00D53F"/>
                </a:solidFill>
                <a:latin typeface="Arial"/>
                <a:ea typeface="Arial"/>
                <a:cs typeface="Arial"/>
                <a:sym typeface="Arial"/>
              </a:rPr>
              <a:t>AI BURNING DAY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24DD2-F182-47A2-B283-63B26FA7C86A}"/>
              </a:ext>
            </a:extLst>
          </p:cNvPr>
          <p:cNvSpPr txBox="1"/>
          <p:nvPr/>
        </p:nvSpPr>
        <p:spPr>
          <a:xfrm>
            <a:off x="5078027" y="4393654"/>
            <a:ext cx="1855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DE743C"/>
                </a:solidFill>
                <a:latin typeface="NanumSquare"/>
              </a:rPr>
              <a:t>Team.</a:t>
            </a:r>
            <a:r>
              <a:rPr lang="ko-KR" altLang="en-US" sz="2000" dirty="0">
                <a:solidFill>
                  <a:srgbClr val="DE743C"/>
                </a:solidFill>
                <a:latin typeface="NanumSquare"/>
              </a:rPr>
              <a:t> </a:t>
            </a:r>
            <a:r>
              <a:rPr lang="en-US" altLang="ko-KR" sz="2000" dirty="0">
                <a:solidFill>
                  <a:srgbClr val="DE743C"/>
                </a:solidFill>
                <a:latin typeface="NanumSquare"/>
              </a:rPr>
              <a:t>Evolution</a:t>
            </a:r>
            <a:endParaRPr lang="ko-KR" altLang="en-US" sz="2000" dirty="0">
              <a:solidFill>
                <a:srgbClr val="DE743C"/>
              </a:solidFill>
              <a:latin typeface="NanumSquare"/>
            </a:endParaRPr>
          </a:p>
        </p:txBody>
      </p:sp>
    </p:spTree>
    <p:extLst>
      <p:ext uri="{BB962C8B-B14F-4D97-AF65-F5344CB8AC3E}">
        <p14:creationId xmlns:p14="http://schemas.microsoft.com/office/powerpoint/2010/main" val="23693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/>
        </p:nvSpPr>
        <p:spPr>
          <a:xfrm>
            <a:off x="560500" y="3831584"/>
            <a:ext cx="109980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sz="1800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방구석 댄서는 이제 그만! 전세계 </a:t>
            </a:r>
            <a:r>
              <a:rPr lang="ko-KR" sz="1800" u="sng" dirty="0" err="1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케이팝</a:t>
            </a:r>
            <a:r>
              <a:rPr lang="ko-KR" sz="1800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 팬들과 커버댄스 </a:t>
            </a:r>
            <a:r>
              <a:rPr lang="ko-KR" sz="1800" u="sng" dirty="0" err="1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배틀을</a:t>
            </a:r>
            <a:r>
              <a:rPr lang="ko-KR" sz="1800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 해보자</a:t>
            </a:r>
            <a:r>
              <a:rPr lang="en-US" altLang="ko-KR" sz="1800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!!</a:t>
            </a:r>
            <a:endParaRPr sz="1800" u="sng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⇒ 동일한 음악으로 커버댄스를 올린 사용자들은 랭크인이 된다. 사용자가 해당 음악의 커버댄스로 받았던 스코어가 곧 랭킹을 좌우한다. 다른 사용자들의 댄스영상도 열람할 수 있고, 내가 몇 등에 </a:t>
            </a:r>
            <a:r>
              <a:rPr lang="ko-KR" sz="1500" dirty="0" err="1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위치해있는지도</a:t>
            </a:r>
            <a:r>
              <a:rPr lang="ko-KR" sz="15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 볼 수 있다.</a:t>
            </a:r>
            <a:endParaRPr sz="15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560499" y="722449"/>
            <a:ext cx="2990223" cy="109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>
                <a:solidFill>
                  <a:srgbClr val="DE743C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Malgun Gothic"/>
                <a:sym typeface="Malgun Gothic"/>
              </a:rPr>
              <a:t>목적</a:t>
            </a:r>
            <a:endParaRPr sz="3600" b="1" dirty="0">
              <a:solidFill>
                <a:srgbClr val="DE743C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560500" y="1730700"/>
            <a:ext cx="10998000" cy="1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b="1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내가 좋아하는 노래의 </a:t>
            </a:r>
            <a:r>
              <a:rPr lang="ko-KR" sz="1800" b="1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안무</a:t>
            </a:r>
            <a:r>
              <a:rPr lang="ko-KR" sz="1800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와 </a:t>
            </a:r>
            <a:r>
              <a:rPr lang="ko-KR" sz="1800" b="1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내가 추는 </a:t>
            </a:r>
            <a:r>
              <a:rPr lang="ko-KR" altLang="en-US" sz="1800" b="1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춤</a:t>
            </a:r>
            <a:r>
              <a:rPr lang="ko-KR" altLang="en-US" b="1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을</a:t>
            </a:r>
            <a:r>
              <a:rPr lang="ko-KR" sz="1800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 비교하여 내가 추는 춤이 얼마나 </a:t>
            </a:r>
            <a:r>
              <a:rPr lang="ko-KR" sz="1800" b="1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정확한지 평가</a:t>
            </a:r>
            <a:r>
              <a:rPr lang="ko-KR" sz="1800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해보자</a:t>
            </a:r>
            <a:endParaRPr sz="1800" u="sng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⇒ 사용자가 음악에 맞춰서 춤을 추면, 서버는 해당 영상을 아이돌 안무영상과 비교하여 정확도를 산출한다. 정확도는 사용자의 스코어로 들어가게 된다.</a:t>
            </a:r>
            <a:endParaRPr sz="15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296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112" y="1578070"/>
            <a:ext cx="3017170" cy="23310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8;p15">
            <a:extLst>
              <a:ext uri="{FF2B5EF4-FFF2-40B4-BE49-F238E27FC236}">
                <a16:creationId xmlns:a16="http://schemas.microsoft.com/office/drawing/2014/main" id="{F131372F-1725-FB49-855D-4D1ECDB29DED}"/>
              </a:ext>
            </a:extLst>
          </p:cNvPr>
          <p:cNvSpPr txBox="1"/>
          <p:nvPr/>
        </p:nvSpPr>
        <p:spPr>
          <a:xfrm>
            <a:off x="560499" y="722449"/>
            <a:ext cx="2990223" cy="109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DE743C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Malgun Gothic"/>
                <a:sym typeface="Malgun Gothic"/>
              </a:rPr>
              <a:t>구현 방식</a:t>
            </a:r>
            <a:endParaRPr sz="3600" b="1" dirty="0">
              <a:solidFill>
                <a:srgbClr val="DE743C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  <a:cs typeface="Malgun Gothic"/>
              <a:sym typeface="Malgun Gothic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39B350F-9E6F-4505-AC20-8929CF144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99" y="1816924"/>
            <a:ext cx="5663245" cy="41062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704061-F397-432F-A304-BCEACC7B14D6}"/>
              </a:ext>
            </a:extLst>
          </p:cNvPr>
          <p:cNvSpPr txBox="1"/>
          <p:nvPr/>
        </p:nvSpPr>
        <p:spPr>
          <a:xfrm>
            <a:off x="9272394" y="4622454"/>
            <a:ext cx="665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DE743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+</a:t>
            </a:r>
            <a:endParaRPr lang="ko-KR" altLang="en-US" b="1" dirty="0">
              <a:solidFill>
                <a:srgbClr val="DE743C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E81CA8-011E-41EA-85FB-94CF34F9B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7993" y="5335346"/>
            <a:ext cx="5025553" cy="6463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C28A01-6C9F-4AA0-B74C-002565CE9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2483" y="3821612"/>
            <a:ext cx="278879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3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8;p15">
            <a:extLst>
              <a:ext uri="{FF2B5EF4-FFF2-40B4-BE49-F238E27FC236}">
                <a16:creationId xmlns:a16="http://schemas.microsoft.com/office/drawing/2014/main" id="{D6AC652A-8CFD-5146-BDF2-414AAE0B3FAD}"/>
              </a:ext>
            </a:extLst>
          </p:cNvPr>
          <p:cNvSpPr txBox="1"/>
          <p:nvPr/>
        </p:nvSpPr>
        <p:spPr>
          <a:xfrm>
            <a:off x="560499" y="722449"/>
            <a:ext cx="7069942" cy="109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E743C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Malgun Gothic"/>
                <a:sym typeface="Malgun Gothic"/>
              </a:rPr>
              <a:t>POSE ESTIMATION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E743C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Malgun Gothic"/>
                <a:sym typeface="Malgun Gothic"/>
              </a:rPr>
              <a:t>&amp; CLOVA FACE RECOGNITION</a:t>
            </a:r>
            <a:endParaRPr sz="3600" b="1" dirty="0">
              <a:solidFill>
                <a:srgbClr val="DE743C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51C3B6-F1EE-42D0-B833-044729D0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070" y="5041076"/>
            <a:ext cx="6349506" cy="96468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84415F6-ED15-46B0-9C4D-596D2603C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66" y="2137040"/>
            <a:ext cx="4768928" cy="41543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1AC52C-C95C-422B-8860-EF571A858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070" y="2137041"/>
            <a:ext cx="5921392" cy="267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3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916BB2DC-7E63-8A4D-8E16-9DA7239DE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105" y="272405"/>
            <a:ext cx="5225732" cy="1570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DA89DD-FA61-3144-BB90-77582C822CD1}"/>
              </a:ext>
            </a:extLst>
          </p:cNvPr>
          <p:cNvSpPr txBox="1"/>
          <p:nvPr/>
        </p:nvSpPr>
        <p:spPr>
          <a:xfrm>
            <a:off x="560499" y="1626322"/>
            <a:ext cx="10301465" cy="428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KR" sz="2800" dirty="0">
                <a:solidFill>
                  <a:schemeClr val="bg1"/>
                </a:solidFill>
              </a:rPr>
              <a:t>Accuracy 40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Leg/arm angle, Distance between two legs/arms</a:t>
            </a:r>
            <a:endParaRPr lang="en-KR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KR" sz="2800" dirty="0">
                <a:solidFill>
                  <a:schemeClr val="bg1"/>
                </a:solidFill>
              </a:rPr>
              <a:t>Consistency 30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Vector Distance Metric regarding to confidence</a:t>
            </a:r>
            <a:endParaRPr lang="en-KR"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Confidence</a:t>
            </a:r>
            <a:r>
              <a:rPr lang="en-KR" sz="2800" dirty="0">
                <a:solidFill>
                  <a:schemeClr val="bg1"/>
                </a:solidFill>
              </a:rPr>
              <a:t> 10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face emotion matching</a:t>
            </a:r>
            <a:endParaRPr lang="en-KR"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Vibe</a:t>
            </a:r>
            <a:r>
              <a:rPr lang="en-KR" sz="2800" dirty="0">
                <a:solidFill>
                  <a:schemeClr val="bg1"/>
                </a:solidFill>
              </a:rPr>
              <a:t> 10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gaze matching</a:t>
            </a:r>
            <a:endParaRPr lang="en-KR"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KR" sz="2800" dirty="0">
                <a:solidFill>
                  <a:schemeClr val="bg1"/>
                </a:solidFill>
              </a:rPr>
              <a:t>Combo 10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consistency &gt; 10.0 continuously</a:t>
            </a:r>
            <a:endParaRPr lang="en-KR" sz="2800" dirty="0">
              <a:solidFill>
                <a:schemeClr val="bg1"/>
              </a:solidFill>
            </a:endParaRPr>
          </a:p>
        </p:txBody>
      </p:sp>
      <p:sp>
        <p:nvSpPr>
          <p:cNvPr id="9" name="Google Shape;118;p15">
            <a:extLst>
              <a:ext uri="{FF2B5EF4-FFF2-40B4-BE49-F238E27FC236}">
                <a16:creationId xmlns:a16="http://schemas.microsoft.com/office/drawing/2014/main" id="{6AFEFDDC-DE94-3D48-9F7E-47A2FAACD06D}"/>
              </a:ext>
            </a:extLst>
          </p:cNvPr>
          <p:cNvSpPr txBox="1"/>
          <p:nvPr/>
        </p:nvSpPr>
        <p:spPr>
          <a:xfrm>
            <a:off x="560499" y="722449"/>
            <a:ext cx="2990223" cy="109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DE743C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Malgun Gothic"/>
                <a:sym typeface="Malgun Gothic"/>
              </a:rPr>
              <a:t>계산 방식</a:t>
            </a:r>
            <a:endParaRPr sz="3600" b="1" dirty="0">
              <a:solidFill>
                <a:srgbClr val="DE743C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  <a:cs typeface="Malgun Gothic"/>
              <a:sym typeface="Malgun Gothic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5BA1D8AF-6249-4383-915D-B7AEC2A711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53139" y="1865137"/>
            <a:ext cx="1124195" cy="1080655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27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8;p15">
            <a:extLst>
              <a:ext uri="{FF2B5EF4-FFF2-40B4-BE49-F238E27FC236}">
                <a16:creationId xmlns:a16="http://schemas.microsoft.com/office/drawing/2014/main" id="{A59838BE-5FB5-C84B-9725-5932C684AEF5}"/>
              </a:ext>
            </a:extLst>
          </p:cNvPr>
          <p:cNvSpPr txBox="1"/>
          <p:nvPr/>
        </p:nvSpPr>
        <p:spPr>
          <a:xfrm>
            <a:off x="560499" y="722449"/>
            <a:ext cx="4177756" cy="109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DE743C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Malgun Gothic"/>
                <a:sym typeface="Malgun Gothic"/>
              </a:rPr>
              <a:t>최종산출물 시연</a:t>
            </a:r>
            <a:endParaRPr sz="3600" b="1" dirty="0">
              <a:solidFill>
                <a:srgbClr val="DE743C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863D3-20EB-44C3-85B2-27EC49031F2C}"/>
              </a:ext>
            </a:extLst>
          </p:cNvPr>
          <p:cNvSpPr txBox="1"/>
          <p:nvPr/>
        </p:nvSpPr>
        <p:spPr>
          <a:xfrm>
            <a:off x="1514764" y="2272146"/>
            <a:ext cx="769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https://drive.google.com/open?id=135qp6tG4lM2YWYuklnwhJbY0CTL3cEm3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5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8;p16">
            <a:extLst>
              <a:ext uri="{FF2B5EF4-FFF2-40B4-BE49-F238E27FC236}">
                <a16:creationId xmlns:a16="http://schemas.microsoft.com/office/drawing/2014/main" id="{98F978CD-3171-1D42-ABD7-3E092E1E0D6F}"/>
              </a:ext>
            </a:extLst>
          </p:cNvPr>
          <p:cNvSpPr txBox="1"/>
          <p:nvPr/>
        </p:nvSpPr>
        <p:spPr>
          <a:xfrm>
            <a:off x="1056625" y="1605691"/>
            <a:ext cx="9367272" cy="166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Malgun Gothic" panose="020B0503020000020004" pitchFamily="50" charset="-127"/>
              <a:buChar char="–"/>
            </a:pPr>
            <a:r>
              <a:rPr lang="ko-KR" altLang="en-US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사용자의 착의에 따라 </a:t>
            </a:r>
            <a:r>
              <a:rPr lang="en-US" altLang="ko-KR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pose estimation </a:t>
            </a:r>
            <a:r>
              <a:rPr lang="ko-KR" altLang="en-US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정도가 달라짐</a:t>
            </a:r>
            <a:endParaRPr lang="en-US" altLang="ko-KR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Malgun Gothic" panose="020B0503020000020004" pitchFamily="50" charset="-127"/>
              <a:buChar char="–"/>
            </a:pPr>
            <a:endParaRPr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Malgun Gothic" panose="020B0503020000020004" pitchFamily="50" charset="-127"/>
              <a:buChar char="–"/>
            </a:pPr>
            <a:r>
              <a:rPr lang="ko-KR" altLang="en-US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프레임 전송 시 딜레이 발생 </a:t>
            </a:r>
            <a:r>
              <a:rPr lang="en-US" altLang="ko-KR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-KR" altLang="en-US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어플 작동에 장애요소</a:t>
            </a:r>
            <a:endParaRPr lang="en-US" altLang="ko-KR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Malgun Gothic" panose="020B0503020000020004" pitchFamily="50" charset="-127"/>
              <a:buChar char="–"/>
            </a:pPr>
            <a:endParaRPr lang="en-US" altLang="ko-KR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Malgun Gothic" panose="020B0503020000020004" pitchFamily="50" charset="-127"/>
              <a:buChar char="–"/>
            </a:pPr>
            <a:r>
              <a:rPr lang="ko-KR" altLang="en-US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안무 포인트를 사람이 </a:t>
            </a:r>
            <a:r>
              <a:rPr lang="ko-KR" altLang="en-US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일일히</a:t>
            </a:r>
            <a:r>
              <a:rPr lang="ko-KR" altLang="en-US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지정해줘야함</a:t>
            </a:r>
            <a:r>
              <a:rPr lang="en-US" altLang="ko-KR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6" name="Google Shape;118;p15">
            <a:extLst>
              <a:ext uri="{FF2B5EF4-FFF2-40B4-BE49-F238E27FC236}">
                <a16:creationId xmlns:a16="http://schemas.microsoft.com/office/drawing/2014/main" id="{B62537E6-78FD-E842-8885-045575074571}"/>
              </a:ext>
            </a:extLst>
          </p:cNvPr>
          <p:cNvSpPr txBox="1"/>
          <p:nvPr/>
        </p:nvSpPr>
        <p:spPr>
          <a:xfrm>
            <a:off x="560499" y="722449"/>
            <a:ext cx="4379636" cy="109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DE743C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Malgun Gothic"/>
                <a:sym typeface="Malgun Gothic"/>
              </a:rPr>
              <a:t>한계 및 발전 가능성</a:t>
            </a:r>
            <a:endParaRPr sz="3600" b="1" dirty="0">
              <a:solidFill>
                <a:srgbClr val="DE743C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4" name="Google Shape;128;p16">
            <a:extLst>
              <a:ext uri="{FF2B5EF4-FFF2-40B4-BE49-F238E27FC236}">
                <a16:creationId xmlns:a16="http://schemas.microsoft.com/office/drawing/2014/main" id="{FAAB3BB6-5C8B-4BCB-A5EB-8F1AA713083C}"/>
              </a:ext>
            </a:extLst>
          </p:cNvPr>
          <p:cNvSpPr txBox="1"/>
          <p:nvPr/>
        </p:nvSpPr>
        <p:spPr>
          <a:xfrm>
            <a:off x="1056625" y="4021833"/>
            <a:ext cx="9367272" cy="166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Malgun Gothic" panose="020B0503020000020004" pitchFamily="50" charset="-127"/>
              <a:buChar char="+"/>
            </a:pPr>
            <a:r>
              <a:rPr lang="ko-KR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네이버플랫폼으로 전세계 K-</a:t>
            </a:r>
            <a:r>
              <a:rPr lang="ko-KR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pop</a:t>
            </a:r>
            <a:r>
              <a:rPr lang="ko-KR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팬들의 대거 </a:t>
            </a:r>
            <a:r>
              <a:rPr lang="ko-KR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유입가능성</a:t>
            </a:r>
            <a:endParaRPr lang="en-US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Malgun Gothic" panose="020B0503020000020004" pitchFamily="50" charset="-127"/>
              <a:buChar char="+"/>
            </a:pPr>
            <a:endParaRPr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Malgun Gothic" panose="020B0503020000020004" pitchFamily="50" charset="-127"/>
              <a:buChar char="+"/>
            </a:pPr>
            <a:r>
              <a:rPr lang="ko-KR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</a:t>
            </a:r>
            <a:r>
              <a:rPr lang="ko-KR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아이돌</a:t>
            </a:r>
            <a:r>
              <a:rPr lang="ko-KR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기획사들로의 서비스 러브콜 제의 가능성</a:t>
            </a:r>
            <a:endParaRPr lang="en-US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Malgun Gothic" panose="020B0503020000020004" pitchFamily="50" charset="-127"/>
              <a:buChar char="+"/>
            </a:pPr>
            <a:endParaRPr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Malgun Gothic" panose="020B0503020000020004" pitchFamily="50" charset="-127"/>
              <a:buChar char="+"/>
            </a:pPr>
            <a:r>
              <a:rPr lang="ko-KR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확장가능성</a:t>
            </a:r>
            <a:endParaRPr lang="en-US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10000"/>
              <a:buFont typeface="Malgun Gothic" panose="020B0503020000020004" pitchFamily="50" charset="-127"/>
              <a:buChar char="+"/>
            </a:pPr>
            <a:endParaRPr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7563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p14">
            <a:extLst>
              <a:ext uri="{FF2B5EF4-FFF2-40B4-BE49-F238E27FC236}">
                <a16:creationId xmlns:a16="http://schemas.microsoft.com/office/drawing/2014/main" id="{D326F9A3-5126-7D41-8198-C1DA0FEB57AA}"/>
              </a:ext>
            </a:extLst>
          </p:cNvPr>
          <p:cNvSpPr txBox="1"/>
          <p:nvPr/>
        </p:nvSpPr>
        <p:spPr>
          <a:xfrm>
            <a:off x="10045594" y="235464"/>
            <a:ext cx="19089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D53F"/>
              </a:buClr>
              <a:buSzPts val="1190"/>
              <a:buFont typeface="Arial"/>
              <a:buNone/>
            </a:pPr>
            <a:r>
              <a:rPr lang="ko-KR" sz="1190" b="1" i="0" u="none" strike="noStrike" cap="none" dirty="0">
                <a:solidFill>
                  <a:srgbClr val="00D53F"/>
                </a:solidFill>
                <a:latin typeface="Arial"/>
                <a:ea typeface="Arial"/>
                <a:cs typeface="Arial"/>
                <a:sym typeface="Arial"/>
              </a:rPr>
              <a:t>NAVER </a:t>
            </a:r>
            <a:endParaRPr lang="en-US" altLang="ko-KR" sz="1190" b="1" i="0" u="none" strike="noStrike" cap="none" dirty="0">
              <a:solidFill>
                <a:srgbClr val="00D5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D53F"/>
              </a:buClr>
              <a:buSzPts val="1190"/>
              <a:buFont typeface="Arial"/>
              <a:buNone/>
            </a:pPr>
            <a:r>
              <a:rPr lang="ko-KR" sz="1190" b="1" i="0" u="none" strike="noStrike" cap="none" dirty="0">
                <a:solidFill>
                  <a:srgbClr val="00D53F"/>
                </a:solidFill>
                <a:latin typeface="Arial"/>
                <a:ea typeface="Arial"/>
                <a:cs typeface="Arial"/>
                <a:sym typeface="Arial"/>
              </a:rPr>
              <a:t>AI BURNING DAY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81C39-F840-6A46-9C36-9BD429E2C412}"/>
              </a:ext>
            </a:extLst>
          </p:cNvPr>
          <p:cNvSpPr txBox="1"/>
          <p:nvPr/>
        </p:nvSpPr>
        <p:spPr>
          <a:xfrm>
            <a:off x="3046070" y="3136612"/>
            <a:ext cx="6099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감사합니다</a:t>
            </a:r>
            <a:endParaRPr lang="en-KR" sz="3200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00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211</Words>
  <Application>Microsoft Office PowerPoint</Application>
  <PresentationFormat>와이드스크린</PresentationFormat>
  <Paragraphs>43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Adobe 고딕 Std B</vt:lpstr>
      <vt:lpstr>NanumSquare</vt:lpstr>
      <vt:lpstr>NanumSquare ExtraBold</vt:lpstr>
      <vt:lpstr>NanumSquare Light</vt:lpstr>
      <vt:lpstr>Malgun Gothic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박유진</dc:creator>
  <cp:lastModifiedBy>11august@naver.com</cp:lastModifiedBy>
  <cp:revision>23</cp:revision>
  <dcterms:created xsi:type="dcterms:W3CDTF">2020-02-13T18:11:07Z</dcterms:created>
  <dcterms:modified xsi:type="dcterms:W3CDTF">2020-02-14T06:50:04Z</dcterms:modified>
</cp:coreProperties>
</file>