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6" r:id="rId1"/>
  </p:sldMasterIdLst>
  <p:sldIdLst>
    <p:sldId id="256" r:id="rId2"/>
    <p:sldId id="287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256" autoAdjust="0"/>
  </p:normalViewPr>
  <p:slideViewPr>
    <p:cSldViewPr snapToGrid="0">
      <p:cViewPr varScale="1">
        <p:scale>
          <a:sx n="119" d="100"/>
          <a:sy n="119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09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62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4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3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9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50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25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21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0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8F8F61-0FDF-406B-8249-51E15101777A}" type="datetimeFigureOut">
              <a:rPr lang="pl-PL" smtClean="0"/>
              <a:t>01.03.2021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067A3F-91FA-45C0-9010-8B02B5DB4B8E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1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vXqUEBjUHGGy3vV2dA7LlvBjjZlQnl0D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56049-E0BA-4354-A272-D372A505E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7200" dirty="0"/>
              <a:t>Analiza sentymentu recenzji w języku polskim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2329CB4-0490-4D1D-BDFE-8A6ABA782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l-PL" sz="2100" dirty="0"/>
          </a:p>
          <a:p>
            <a:endParaRPr lang="pl-PL" sz="2100" dirty="0"/>
          </a:p>
          <a:p>
            <a:pPr algn="r"/>
            <a:r>
              <a:rPr lang="pl-PL" sz="2100" dirty="0"/>
              <a:t>Ewa Jabłońska</a:t>
            </a:r>
          </a:p>
        </p:txBody>
      </p:sp>
    </p:spTree>
    <p:extLst>
      <p:ext uri="{BB962C8B-B14F-4D97-AF65-F5344CB8AC3E}">
        <p14:creationId xmlns:p14="http://schemas.microsoft.com/office/powerpoint/2010/main" val="15791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CC5AA02-457A-4FCD-8699-0680DDCE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286603"/>
            <a:ext cx="10602227" cy="1450757"/>
          </a:xfrm>
        </p:spPr>
        <p:txBody>
          <a:bodyPr>
            <a:normAutofit/>
          </a:bodyPr>
          <a:lstStyle/>
          <a:p>
            <a:r>
              <a:rPr lang="pl-PL" sz="4600" dirty="0"/>
              <a:t>Najczęstsze słowa – negatywne</a:t>
            </a:r>
            <a:br>
              <a:rPr lang="pl-PL" sz="4600" dirty="0"/>
            </a:br>
            <a:r>
              <a:rPr lang="pl-PL" sz="4600" dirty="0"/>
              <a:t>usunięte stop </a:t>
            </a:r>
            <a:r>
              <a:rPr lang="pl-PL" sz="4600" dirty="0" err="1"/>
              <a:t>words</a:t>
            </a:r>
            <a:endParaRPr lang="pl-PL" sz="4600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9FF344F8-E527-4735-9C3E-81C9A785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7820"/>
            <a:ext cx="8257466" cy="4495233"/>
          </a:xfr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DC040779-C7A6-41BC-92D0-CD925C68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13" y="286603"/>
            <a:ext cx="35337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65E699-B43D-4A2F-91EE-F5275AA433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79248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Najczęstsze słowa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7FFD1C2-CC0C-4643-B4F2-DACF6137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32" y="954088"/>
            <a:ext cx="3790950" cy="45624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DF34772-2342-4DA5-888D-783DCD51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954088"/>
            <a:ext cx="3790950" cy="4505325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F3FB216-0EA8-413E-B2DD-D329E1C7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59413"/>
            <a:ext cx="7104431" cy="12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FA6A02-C362-46DD-A87A-25772669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6450"/>
          </a:xfrm>
        </p:spPr>
        <p:txBody>
          <a:bodyPr/>
          <a:lstStyle/>
          <a:p>
            <a:pPr algn="ctr"/>
            <a:r>
              <a:rPr lang="pl-PL" dirty="0" err="1"/>
              <a:t>Topic</a:t>
            </a:r>
            <a:r>
              <a:rPr lang="pl-PL" dirty="0"/>
              <a:t> modeling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C90F12-995B-43DD-BD87-B3E52A16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8DB9FAC-5961-417F-B3C9-D44C0339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16144"/>
            <a:ext cx="101536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9E81A-4980-45AB-A1A0-DBF9FCF500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92175"/>
          </a:xfrm>
        </p:spPr>
        <p:txBody>
          <a:bodyPr/>
          <a:lstStyle/>
          <a:p>
            <a:pPr algn="ctr"/>
            <a:r>
              <a:rPr lang="pl-PL" dirty="0" err="1"/>
              <a:t>Topic</a:t>
            </a:r>
            <a:r>
              <a:rPr lang="pl-PL" dirty="0"/>
              <a:t> modeling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350AE2-C588-4CE1-B53F-1F15EC5EE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0"/>
            <a:ext cx="9955695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CB9696B-97B0-402A-B5B6-9CB5E19D806E}"/>
              </a:ext>
            </a:extLst>
          </p:cNvPr>
          <p:cNvSpPr txBox="1"/>
          <p:nvPr/>
        </p:nvSpPr>
        <p:spPr>
          <a:xfrm>
            <a:off x="7323221" y="-72189"/>
            <a:ext cx="4458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Obsługa klienta</a:t>
            </a:r>
          </a:p>
        </p:txBody>
      </p:sp>
    </p:spTree>
    <p:extLst>
      <p:ext uri="{BB962C8B-B14F-4D97-AF65-F5344CB8AC3E}">
        <p14:creationId xmlns:p14="http://schemas.microsoft.com/office/powerpoint/2010/main" val="361556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F3868A-3FE1-4B71-B805-D03832DD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64" y="513347"/>
            <a:ext cx="9878699" cy="634465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C7BE4D1-C749-47F8-8DDC-481D3A133EC9}"/>
              </a:ext>
            </a:extLst>
          </p:cNvPr>
          <p:cNvSpPr txBox="1"/>
          <p:nvPr/>
        </p:nvSpPr>
        <p:spPr>
          <a:xfrm>
            <a:off x="5069305" y="-15280"/>
            <a:ext cx="7018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Ceny</a:t>
            </a:r>
          </a:p>
        </p:txBody>
      </p:sp>
    </p:spTree>
    <p:extLst>
      <p:ext uri="{BB962C8B-B14F-4D97-AF65-F5344CB8AC3E}">
        <p14:creationId xmlns:p14="http://schemas.microsoft.com/office/powerpoint/2010/main" val="308648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9CB66C-FE68-4DAE-9547-7139FA63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1" y="561474"/>
            <a:ext cx="9691950" cy="629652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40B290-F623-458B-8056-092112BF0EFB}"/>
              </a:ext>
            </a:extLst>
          </p:cNvPr>
          <p:cNvSpPr txBox="1"/>
          <p:nvPr/>
        </p:nvSpPr>
        <p:spPr>
          <a:xfrm>
            <a:off x="3289643" y="72190"/>
            <a:ext cx="5374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/>
              <a:t>Dostawa</a:t>
            </a:r>
          </a:p>
        </p:txBody>
      </p:sp>
    </p:spTree>
    <p:extLst>
      <p:ext uri="{BB962C8B-B14F-4D97-AF65-F5344CB8AC3E}">
        <p14:creationId xmlns:p14="http://schemas.microsoft.com/office/powerpoint/2010/main" val="68731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29F47B3-5335-4258-A712-52296920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28" y="673768"/>
            <a:ext cx="9516668" cy="618423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CB875B5-0EA8-4F79-A932-1CA277E1B3E0}"/>
              </a:ext>
            </a:extLst>
          </p:cNvPr>
          <p:cNvSpPr txBox="1"/>
          <p:nvPr/>
        </p:nvSpPr>
        <p:spPr>
          <a:xfrm>
            <a:off x="3160295" y="88993"/>
            <a:ext cx="660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Muzyka, komentarze z YouTube ?</a:t>
            </a:r>
          </a:p>
        </p:txBody>
      </p:sp>
    </p:spTree>
    <p:extLst>
      <p:ext uri="{BB962C8B-B14F-4D97-AF65-F5344CB8AC3E}">
        <p14:creationId xmlns:p14="http://schemas.microsoft.com/office/powerpoint/2010/main" val="145518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F5EB58-CD02-4118-82CB-BCF9CC6E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8323"/>
          </a:xfrm>
        </p:spPr>
        <p:txBody>
          <a:bodyPr/>
          <a:lstStyle/>
          <a:p>
            <a:pPr algn="ctr"/>
            <a:r>
              <a:rPr lang="pl-PL" dirty="0"/>
              <a:t>Klasyfikator - </a:t>
            </a:r>
            <a:r>
              <a:rPr lang="pl-PL" dirty="0" err="1"/>
              <a:t>tokenizacja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BF818CF-EDF1-437A-A7E7-A3D42E13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477" y="1115149"/>
            <a:ext cx="7947259" cy="5742851"/>
          </a:xfrm>
        </p:spPr>
      </p:pic>
    </p:spTree>
    <p:extLst>
      <p:ext uri="{BB962C8B-B14F-4D97-AF65-F5344CB8AC3E}">
        <p14:creationId xmlns:p14="http://schemas.microsoft.com/office/powerpoint/2010/main" val="316838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B2F7F3-D8B5-4A32-84A4-5A59CFBC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pPr algn="ctr"/>
            <a:r>
              <a:rPr lang="pl-PL" dirty="0"/>
              <a:t>Klasyfikator – sieć LSTM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BEC39B-1D53-48B1-917E-59C2FA493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88" y="1219199"/>
            <a:ext cx="11740578" cy="4716379"/>
          </a:xfrm>
        </p:spPr>
      </p:pic>
    </p:spTree>
    <p:extLst>
      <p:ext uri="{BB962C8B-B14F-4D97-AF65-F5344CB8AC3E}">
        <p14:creationId xmlns:p14="http://schemas.microsoft.com/office/powerpoint/2010/main" val="292661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B3658-D0D3-486C-B0D0-C9508DE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5560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Walidacja – </a:t>
            </a:r>
            <a:r>
              <a:rPr lang="pl-PL" dirty="0" err="1"/>
              <a:t>StratifiedKFold</a:t>
            </a:r>
            <a:r>
              <a:rPr lang="pl-PL" dirty="0"/>
              <a:t> (k = 3)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FDBFFD-5FEE-4D32-8568-4FF36F2B0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701" y="781612"/>
            <a:ext cx="6402404" cy="607638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2F15B8C-2603-44FD-B885-7BB6A5166573}"/>
              </a:ext>
            </a:extLst>
          </p:cNvPr>
          <p:cNvSpPr txBox="1"/>
          <p:nvPr/>
        </p:nvSpPr>
        <p:spPr>
          <a:xfrm>
            <a:off x="5135078" y="752444"/>
            <a:ext cx="427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Fold</a:t>
            </a:r>
            <a:r>
              <a:rPr lang="pl-PL" sz="3200" dirty="0"/>
              <a:t> nr 1</a:t>
            </a:r>
          </a:p>
        </p:txBody>
      </p:sp>
    </p:spTree>
    <p:extLst>
      <p:ext uri="{BB962C8B-B14F-4D97-AF65-F5344CB8AC3E}">
        <p14:creationId xmlns:p14="http://schemas.microsoft.com/office/powerpoint/2010/main" val="88462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FEF57A-3BD6-4B60-9C36-997E7784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05E9EF-8B01-4035-AA40-B240D722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032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Zbiór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Wstępna eksploracja danych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Modelowanie tematów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Klasyfikator sentymentu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356039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BEBF0B-9497-4213-A869-A23C720C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0320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Walidacja - </a:t>
            </a:r>
            <a:r>
              <a:rPr lang="pl-PL" dirty="0" err="1"/>
              <a:t>Fold</a:t>
            </a:r>
            <a:r>
              <a:rPr lang="pl-PL" dirty="0"/>
              <a:t> nr 2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2596940-59B9-400F-8066-3A02F80C0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595" y="687321"/>
            <a:ext cx="7380773" cy="6170679"/>
          </a:xfrm>
        </p:spPr>
      </p:pic>
    </p:spTree>
    <p:extLst>
      <p:ext uri="{BB962C8B-B14F-4D97-AF65-F5344CB8AC3E}">
        <p14:creationId xmlns:p14="http://schemas.microsoft.com/office/powerpoint/2010/main" val="42019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C5CDF-E55E-4C68-80BF-AFE65FED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51334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Walidacja – </a:t>
            </a:r>
            <a:r>
              <a:rPr lang="pl-PL" dirty="0" err="1"/>
              <a:t>Fold</a:t>
            </a:r>
            <a:r>
              <a:rPr lang="pl-PL" dirty="0"/>
              <a:t> nr 3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7393EE5-7537-45B5-AE1B-E8392EE1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63" y="683308"/>
            <a:ext cx="7193280" cy="61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E2158-A90B-4810-928A-3E27359C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Ewaluacja na zbiorze testowym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5E85B79-1556-4675-AE9B-48F86034D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178" y="2211805"/>
            <a:ext cx="9603643" cy="3107455"/>
          </a:xfrm>
        </p:spPr>
      </p:pic>
    </p:spTree>
    <p:extLst>
      <p:ext uri="{BB962C8B-B14F-4D97-AF65-F5344CB8AC3E}">
        <p14:creationId xmlns:p14="http://schemas.microsoft.com/office/powerpoint/2010/main" val="286719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E4547-0430-4291-A12C-73E4F0FC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3544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Confusion</a:t>
            </a:r>
            <a:r>
              <a:rPr lang="pl-PL" dirty="0"/>
              <a:t> matrix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ECB5EBD-0966-4BEF-A772-E0338DA3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3" y="2323347"/>
            <a:ext cx="5810250" cy="23717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7831FCF-467C-450A-A06D-4731CEB1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59" y="1390148"/>
            <a:ext cx="4976162" cy="49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7CB151-AAAD-4295-BE8C-D649BF6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270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Gdzie model się myli?</a:t>
            </a:r>
            <a:br>
              <a:rPr lang="pl-PL" dirty="0"/>
            </a:br>
            <a:r>
              <a:rPr lang="pl-PL" dirty="0"/>
              <a:t>True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negative</a:t>
            </a:r>
            <a:r>
              <a:rPr lang="pl-PL" dirty="0"/>
              <a:t>, </a:t>
            </a:r>
            <a:r>
              <a:rPr lang="pl-PL" dirty="0" err="1"/>
              <a:t>predicted</a:t>
            </a:r>
            <a:r>
              <a:rPr lang="pl-PL" dirty="0"/>
              <a:t> = </a:t>
            </a:r>
            <a:r>
              <a:rPr lang="pl-PL" dirty="0" err="1"/>
              <a:t>positive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B29BCD-5162-4885-B4BC-BE39D783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1259305"/>
            <a:ext cx="7334250" cy="4191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ED670F0-9544-488C-BB1B-845B13FD1416}"/>
              </a:ext>
            </a:extLst>
          </p:cNvPr>
          <p:cNvSpPr txBox="1"/>
          <p:nvPr/>
        </p:nvSpPr>
        <p:spPr>
          <a:xfrm>
            <a:off x="1097280" y="1973179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'stanowczo odradzam zakupy w tym sklepie! to mój pierwszy i ostatni raz, procedura reklamacyjna laptopa trwała 1,5 miesiąca. \r\r\r\</a:t>
            </a:r>
            <a:r>
              <a:rPr lang="pl-PL" dirty="0" err="1"/>
              <a:t>nObsługa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mało zadowalająca</a:t>
            </a:r>
            <a:r>
              <a:rPr lang="pl-PL" dirty="0"/>
              <a:t>, odniosłam wrażenie, że absolutnie </a:t>
            </a:r>
            <a:r>
              <a:rPr lang="pl-PL" dirty="0">
                <a:solidFill>
                  <a:srgbClr val="FF0000"/>
                </a:solidFill>
              </a:rPr>
              <a:t>nie zależy im na zadowoleniu</a:t>
            </a:r>
            <a:r>
              <a:rPr lang="pl-PL" dirty="0"/>
              <a:t> klienta.’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FF0000"/>
                </a:solidFill>
              </a:rPr>
              <a:t>Było dobrze</a:t>
            </a:r>
            <a:r>
              <a:rPr lang="pl-PL" dirty="0"/>
              <a:t>. Ostatnie zamówienie tragedia. </a:t>
            </a:r>
            <a:r>
              <a:rPr lang="pl-PL" dirty="0">
                <a:solidFill>
                  <a:srgbClr val="FF0000"/>
                </a:solidFill>
              </a:rPr>
              <a:t>Brak możliwości </a:t>
            </a:r>
            <a:r>
              <a:rPr lang="pl-PL" dirty="0"/>
              <a:t>zapłaty kartą. Czekanie tydzień na wysłanie. </a:t>
            </a:r>
            <a:r>
              <a:rPr lang="pl-PL" dirty="0">
                <a:solidFill>
                  <a:srgbClr val="FF0000"/>
                </a:solidFill>
              </a:rPr>
              <a:t>nie odbierane </a:t>
            </a:r>
            <a:r>
              <a:rPr lang="pl-PL" dirty="0"/>
              <a:t>telefony. Kłamanie co do statusu przesyłki. System się przegrzał i to były moje ostatnie zakupy w tym sklepie. Jutro wylatuję z Polski i paczka będzie pukać do zamkniętych drzwi. Już </a:t>
            </a:r>
            <a:r>
              <a:rPr lang="pl-PL" dirty="0">
                <a:solidFill>
                  <a:srgbClr val="FF0000"/>
                </a:solidFill>
              </a:rPr>
              <a:t>nie polecam</a:t>
            </a:r>
            <a:r>
              <a:rPr lang="pl-PL" dirty="0"/>
              <a:t>.’,</a:t>
            </a:r>
          </a:p>
          <a:p>
            <a:endParaRPr lang="pl-PL" dirty="0"/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'Kobra </a:t>
            </a:r>
            <a:r>
              <a:rPr lang="pl-PL" dirty="0" err="1"/>
              <a:t>najlepsza,ehe</a:t>
            </a:r>
            <a:r>
              <a:rPr lang="pl-PL" dirty="0"/>
              <a:t> ehe, </a:t>
            </a:r>
            <a:r>
              <a:rPr lang="pl-PL" dirty="0" err="1"/>
              <a:t>joł</a:t>
            </a:r>
            <a:r>
              <a:rPr lang="pl-PL" dirty="0"/>
              <a:t> </a:t>
            </a:r>
            <a:r>
              <a:rPr lang="pl-PL" dirty="0" err="1"/>
              <a:t>joł</a:t>
            </a:r>
            <a:r>
              <a:rPr lang="pl-PL" dirty="0"/>
              <a:t> 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/>
              <a:t>'Gratuluję tej akcji, naprawdę świetny pomysł, świetne wykonanie Oby więcej takich ludzi i takich akcji Z chęcią bym się przyłączył do takiej akcji, bo takie ścierwo jak pan adwokat trzeba tępić’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314ED-3C0A-45E2-8F44-1F1CEC8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6976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Gdzie model się myli?</a:t>
            </a:r>
            <a:br>
              <a:rPr lang="pl-PL" dirty="0"/>
            </a:br>
            <a:r>
              <a:rPr lang="pl-PL" dirty="0"/>
              <a:t>True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positive</a:t>
            </a:r>
            <a:r>
              <a:rPr lang="pl-PL" dirty="0"/>
              <a:t>, </a:t>
            </a:r>
            <a:r>
              <a:rPr lang="pl-PL" dirty="0" err="1"/>
              <a:t>predicted</a:t>
            </a:r>
            <a:r>
              <a:rPr lang="pl-PL" dirty="0"/>
              <a:t> = </a:t>
            </a:r>
            <a:r>
              <a:rPr lang="pl-PL" dirty="0" err="1"/>
              <a:t>negative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737658-CD05-4FDB-B24F-AFA5828D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'</a:t>
            </a:r>
            <a:r>
              <a:rPr lang="pl-PL" dirty="0">
                <a:solidFill>
                  <a:srgbClr val="FF0000"/>
                </a:solidFill>
              </a:rPr>
              <a:t>Niestety</a:t>
            </a:r>
            <a:r>
              <a:rPr lang="pl-PL" dirty="0"/>
              <a:t>,  jedną pozycję z listy kilkunastu wysłano nieprawidłowo, w związku z czym zmuszona byłam  złożyć reklamację. poza tym w porządku.’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'</a:t>
            </a:r>
            <a:r>
              <a:rPr lang="pl-PL" dirty="0" err="1"/>
              <a:t>Jesli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nie </a:t>
            </a:r>
            <a:r>
              <a:rPr lang="pl-PL" dirty="0" err="1">
                <a:solidFill>
                  <a:schemeClr val="tx1"/>
                </a:solidFill>
              </a:rPr>
              <a:t>zalezy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Ci na czasie polecam.’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'</a:t>
            </a:r>
            <a:r>
              <a:rPr lang="pl-PL" dirty="0">
                <a:solidFill>
                  <a:srgbClr val="FF0000"/>
                </a:solidFill>
              </a:rPr>
              <a:t>Nie</a:t>
            </a:r>
            <a:r>
              <a:rPr lang="pl-PL" dirty="0"/>
              <a:t> ma się do czego przyczepić 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'petarda, nigdy się </a:t>
            </a:r>
            <a:r>
              <a:rPr lang="pl-PL" dirty="0">
                <a:solidFill>
                  <a:srgbClr val="FF0000"/>
                </a:solidFill>
              </a:rPr>
              <a:t>nie</a:t>
            </a:r>
            <a:r>
              <a:rPr lang="pl-PL" dirty="0"/>
              <a:t> zawiodłam’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Błąd człowieka?</a:t>
            </a:r>
            <a:br>
              <a:rPr lang="pl-PL" dirty="0">
                <a:solidFill>
                  <a:srgbClr val="00B050"/>
                </a:solidFill>
              </a:rPr>
            </a:br>
            <a:r>
              <a:rPr lang="pl-PL" dirty="0"/>
              <a:t>   'Zamówiłem dwie bluzy. Obydwie dotarły. Z niecierpliwością otworzyłem paczkę i co? Jedna była ok a druga krzywo uszyta ( wewnętrzna wyściółka wystaje na prawym ramieniu ) gdzie się podziała kontrola jakości przed zapakowaniem towaru? A dodatkowo w razie reklamacji sklep każe sobie płacić za ponowną wysyłkę towaru. Czegoś nie rozumiem, bluza przyszła uszkodzona nie z mojej winy to dlaczego mam płacić za ponowną wysyłkę?'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BE867F-8DC6-410C-A49D-B6A717D2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88" y="1363580"/>
            <a:ext cx="7381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077F71-7E58-4C87-838B-5E469DD5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Mocne strony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2DA5EC-75F0-4C40-9D4A-B6C9BC21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427" y="219063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Dobra jakość klasyfikacji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 = 97,67%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/>
              <a:t> F1 </a:t>
            </a:r>
            <a:r>
              <a:rPr lang="pl-PL" dirty="0" err="1"/>
              <a:t>score</a:t>
            </a:r>
            <a:r>
              <a:rPr lang="pl-PL" dirty="0"/>
              <a:t> = 97,66%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Stabilność modelu – nie występuje problem przeuczenia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Sieć LSTM jest dobrze dostosowana do przetwarzania sekwencyjnych danych takich jak tekst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  <a:p>
            <a:pPr marL="201168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44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DD1491-1728-4287-8733-30B938F9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Słabe strony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BDA0DE-3F3D-4C4C-8163-402B7111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</a:t>
            </a:r>
            <a:r>
              <a:rPr lang="pl-PL" dirty="0" err="1"/>
              <a:t>Tokenami</a:t>
            </a:r>
            <a:r>
              <a:rPr lang="pl-PL" dirty="0"/>
              <a:t> są tylko pojedyncze słowa. Analizując przykłady błędnie sklasyfikowanych recenzji można zauważyć, że model ma problem z klasyfikacją dłuższych wyrażeń, w których jedno słowo zaprzecza drugie, </a:t>
            </a:r>
            <a:r>
              <a:rPr lang="pl-PL" dirty="0" err="1"/>
              <a:t>np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/>
                </a:solidFill>
              </a:rPr>
              <a:t> mało zadowalająca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/>
                </a:solidFill>
              </a:rPr>
              <a:t> nie zależy im na zadowoleniu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/>
                </a:solidFill>
              </a:rPr>
              <a:t> Brak możliwości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/>
                </a:solidFill>
              </a:rPr>
              <a:t> nie polecam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nie zawiodłam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>
                <a:solidFill>
                  <a:schemeClr val="tx1"/>
                </a:solidFill>
              </a:rPr>
              <a:t> Rozwiązanie problemu -&gt; wykorzystanie fraz podczas </a:t>
            </a:r>
            <a:r>
              <a:rPr lang="pl-PL" dirty="0" err="1">
                <a:solidFill>
                  <a:schemeClr val="tx1"/>
                </a:solidFill>
              </a:rPr>
              <a:t>tokenizacji</a:t>
            </a:r>
            <a:r>
              <a:rPr lang="pl-PL" dirty="0">
                <a:solidFill>
                  <a:schemeClr val="tx1"/>
                </a:solidFill>
              </a:rPr>
              <a:t> (np. </a:t>
            </a:r>
            <a:r>
              <a:rPr lang="pl-PL" dirty="0" err="1">
                <a:solidFill>
                  <a:schemeClr val="tx1"/>
                </a:solidFill>
              </a:rPr>
              <a:t>spacy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PhraseMatcher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marL="201168" lvl="1" indent="0">
              <a:buNone/>
            </a:pPr>
            <a:endParaRPr lang="pl-PL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Model nie rozróżnia ironii, sarkazmu</a:t>
            </a: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172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8C817-E5C1-4C5A-807F-3775650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06870-A1C2-4C53-AABA-017ACEFA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176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Wdrożenie modelu umożliwiłoby: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 </a:t>
            </a:r>
            <a:r>
              <a:rPr lang="pl-PL" dirty="0"/>
              <a:t>monitoring reputacji marki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porównanie ocen produktów swojej firmy na tle konkurencji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poznanie słabych stron swoich produktów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możliwość szybkiej reakcji na negatywne recenzje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szybką ocenę efektywności nowej strategii marketingowej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poznanie najlepiej ocenianych produktów, z których nie warto rezygnować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454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B23B1-BBEC-4FFA-B77A-061411B5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Użyte technologie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E81CA75-D226-4FFA-A85B-2A05C59C1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92" y="2171581"/>
            <a:ext cx="2871344" cy="104202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5B72ACF-3BDE-47EC-B037-F832F1F6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99" y="2095261"/>
            <a:ext cx="3112168" cy="104202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7C1DE2E-B121-4256-AA76-AFF40559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642" y="3231256"/>
            <a:ext cx="2533650" cy="14192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CE53A36-75C4-450D-A2AF-DA2DE3DBB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990" y="5101826"/>
            <a:ext cx="2590800" cy="8953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AD00ADA-E101-48B4-B4C8-CBA03D6A1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420" y="3687036"/>
            <a:ext cx="2518215" cy="104202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5926932-A01A-43E9-ACCB-5AE0C70A4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843" y="4951007"/>
            <a:ext cx="3112169" cy="1196988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B2832BC4-4B26-4CB3-9162-397D44B1B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680" y="3587208"/>
            <a:ext cx="1923559" cy="10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D2B8FC-AD56-48EA-A5BB-990F5FE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3A861-990E-407F-B256-56678A6E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71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Ermlab</a:t>
            </a:r>
            <a:r>
              <a:rPr lang="pl-P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l-PL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Opineo</a:t>
            </a:r>
            <a:r>
              <a:rPr lang="pl-P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– zbiór recenzji sklepów internetowych z portalu </a:t>
            </a:r>
            <a:r>
              <a:rPr lang="pl-PL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Opineo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solidFill>
                  <a:schemeClr val="tx1"/>
                </a:solidFill>
              </a:rPr>
              <a:t>Rozmiar oryginalnego zbioru danych – 936 883 recenzji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F2CBF4-E4D4-472B-80BC-4530F599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92130"/>
            <a:ext cx="4943475" cy="19145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0D2C299-0743-45EF-9899-E3B13490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20" y="3035286"/>
            <a:ext cx="3162300" cy="12382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FBFF742A-4067-43A1-9D1D-8F425F320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300386"/>
            <a:ext cx="6543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1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7733AF3-B89B-42CD-BA98-2D416636A773}"/>
              </a:ext>
            </a:extLst>
          </p:cNvPr>
          <p:cNvSpPr txBox="1"/>
          <p:nvPr/>
        </p:nvSpPr>
        <p:spPr>
          <a:xfrm>
            <a:off x="3471168" y="2505670"/>
            <a:ext cx="6711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400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42104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BC6CF-BF3A-46FA-92F3-FA3D758A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EBAE06-8CB1-4862-9DA6-1FBC3437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 Do analizy i wytrenowania modelu klasyfikacji sentymentu użyto ok. 1% oryginalnego zbioru danych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Zbiór treningowy – 10 200 recenzji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Zbiór testowy – 1 800 recenzji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6EBE82-99E4-4EAD-9F14-EC3D95B0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79" y="2944919"/>
            <a:ext cx="6210300" cy="29241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ECE9CF2-1767-4B69-B6FB-16274E9E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7869"/>
            <a:ext cx="36385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CA6715-E280-4F3E-9F6C-EB01036E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 – długość tekstu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3AA02D8-9138-4150-BECA-A116218C7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7" y="1894390"/>
            <a:ext cx="4626541" cy="402272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07DFAFD-0ED8-4C8D-8BCD-07DF02E0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94390"/>
            <a:ext cx="7239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1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36271-2A99-4D5E-94F3-BCFE307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4786"/>
          </a:xfrm>
        </p:spPr>
        <p:txBody>
          <a:bodyPr>
            <a:normAutofit/>
          </a:bodyPr>
          <a:lstStyle/>
          <a:p>
            <a:r>
              <a:rPr lang="pl-PL" sz="4600" dirty="0"/>
              <a:t>Eksploracja danych – liczba słów w tekście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489E76B-7E37-4210-B879-DDCE329F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35" y="1334920"/>
            <a:ext cx="5354907" cy="4823843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01114EC-C5A1-4C97-8606-A87F661B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16" y="1334920"/>
            <a:ext cx="6585284" cy="46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EFFE32-B80F-482C-89D3-80F4CAC6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9633"/>
          </a:xfrm>
        </p:spPr>
        <p:txBody>
          <a:bodyPr/>
          <a:lstStyle/>
          <a:p>
            <a:r>
              <a:rPr lang="pl-PL" dirty="0"/>
              <a:t>Eksploracja danych – długość słów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9E76FBF-17C0-4D6E-8CBC-41D24B3F4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7" y="1336308"/>
            <a:ext cx="5317897" cy="4238324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2F51CC0-823B-4C92-97D7-AB39FB2B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1336308"/>
            <a:ext cx="67913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57878-E959-48BB-88D2-5819F98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0408"/>
          </a:xfrm>
        </p:spPr>
        <p:txBody>
          <a:bodyPr/>
          <a:lstStyle/>
          <a:p>
            <a:pPr algn="ctr"/>
            <a:r>
              <a:rPr lang="pl-PL" dirty="0"/>
              <a:t>Najczęstsze słowa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79C06753-30E3-4987-B90F-4DE870DD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775" y="1148222"/>
            <a:ext cx="4937760" cy="736282"/>
          </a:xfrm>
        </p:spPr>
        <p:txBody>
          <a:bodyPr/>
          <a:lstStyle/>
          <a:p>
            <a:pPr algn="ctr"/>
            <a:r>
              <a:rPr lang="pl-PL" dirty="0"/>
              <a:t>pozytywne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967D816-C18C-4DCE-A861-45979A053B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9259" y="5151966"/>
            <a:ext cx="8877321" cy="1115624"/>
          </a:xfrm>
        </p:spPr>
      </p:pic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97056FF5-B92E-45A8-97D9-90576E148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059321"/>
            <a:ext cx="4937760" cy="736282"/>
          </a:xfrm>
        </p:spPr>
        <p:txBody>
          <a:bodyPr/>
          <a:lstStyle/>
          <a:p>
            <a:pPr algn="ctr"/>
            <a:r>
              <a:rPr lang="pl-PL" dirty="0"/>
              <a:t>Negatywne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A97A65F5-20FB-4101-B36E-D631119DAD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5DF8E00-D715-4EBE-80A0-F10E7A6D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" y="1714500"/>
            <a:ext cx="5883965" cy="342080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99CA63D7-03A2-4AD9-9D3E-8E2A0D92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81" y="1706301"/>
            <a:ext cx="62319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57878-E959-48BB-88D2-5819F985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9165"/>
          </a:xfrm>
        </p:spPr>
        <p:txBody>
          <a:bodyPr>
            <a:normAutofit fontScale="90000"/>
          </a:bodyPr>
          <a:lstStyle/>
          <a:p>
            <a:r>
              <a:rPr lang="pl-PL" dirty="0"/>
              <a:t>Najczęstsze słowa – pozytywne</a:t>
            </a:r>
            <a:br>
              <a:rPr lang="pl-PL" dirty="0"/>
            </a:br>
            <a:r>
              <a:rPr lang="pl-PL" dirty="0"/>
              <a:t>usunięte stop </a:t>
            </a:r>
            <a:r>
              <a:rPr lang="pl-PL" dirty="0" err="1"/>
              <a:t>words</a:t>
            </a:r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6C45724-9F74-4402-8977-9666C087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7" y="1695139"/>
            <a:ext cx="7818658" cy="4288566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C83900A2-587D-41AA-B75A-905EF3671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677" y="395788"/>
            <a:ext cx="35623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63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1320</TotalTime>
  <Words>622</Words>
  <Application>Microsoft Office PowerPoint</Application>
  <PresentationFormat>Panoramiczny</PresentationFormat>
  <Paragraphs>80</Paragraphs>
  <Slides>30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 New</vt:lpstr>
      <vt:lpstr>Wingdings</vt:lpstr>
      <vt:lpstr>Retrospekcja</vt:lpstr>
      <vt:lpstr>Analiza sentymentu recenzji w języku polskim</vt:lpstr>
      <vt:lpstr>Agenda</vt:lpstr>
      <vt:lpstr>Zbiór danych</vt:lpstr>
      <vt:lpstr>Zbiór danych</vt:lpstr>
      <vt:lpstr>Eksploracja danych – długość tekstu</vt:lpstr>
      <vt:lpstr>Eksploracja danych – liczba słów w tekście</vt:lpstr>
      <vt:lpstr>Eksploracja danych – długość słów</vt:lpstr>
      <vt:lpstr>Najczęstsze słowa</vt:lpstr>
      <vt:lpstr>Najczęstsze słowa – pozytywne usunięte stop words</vt:lpstr>
      <vt:lpstr>Najczęstsze słowa – negatywne usunięte stop words</vt:lpstr>
      <vt:lpstr>Najczęstsze słowa</vt:lpstr>
      <vt:lpstr>Topic modeling</vt:lpstr>
      <vt:lpstr>Topic modeling</vt:lpstr>
      <vt:lpstr>Prezentacja programu PowerPoint</vt:lpstr>
      <vt:lpstr>Prezentacja programu PowerPoint</vt:lpstr>
      <vt:lpstr>Prezentacja programu PowerPoint</vt:lpstr>
      <vt:lpstr>Klasyfikator - tokenizacja</vt:lpstr>
      <vt:lpstr>Klasyfikator – sieć LSTM</vt:lpstr>
      <vt:lpstr>Walidacja – StratifiedKFold (k = 3)</vt:lpstr>
      <vt:lpstr>Walidacja - Fold nr 2</vt:lpstr>
      <vt:lpstr>Walidacja – Fold nr 3</vt:lpstr>
      <vt:lpstr>Ewaluacja na zbiorze testowym</vt:lpstr>
      <vt:lpstr>Confusion matrix</vt:lpstr>
      <vt:lpstr>Gdzie model się myli? True label = negative, predicted = positive</vt:lpstr>
      <vt:lpstr>Gdzie model się myli? True label = positive, predicted = negative</vt:lpstr>
      <vt:lpstr>Mocne strony modelu</vt:lpstr>
      <vt:lpstr>Słabe strony modelu</vt:lpstr>
      <vt:lpstr>Wnioski</vt:lpstr>
      <vt:lpstr>Użyte technologie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Ewa</dc:creator>
  <cp:lastModifiedBy>Ewa</cp:lastModifiedBy>
  <cp:revision>130</cp:revision>
  <dcterms:created xsi:type="dcterms:W3CDTF">2020-11-13T16:16:43Z</dcterms:created>
  <dcterms:modified xsi:type="dcterms:W3CDTF">2021-03-01T00:45:32Z</dcterms:modified>
</cp:coreProperties>
</file>