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325D31-5236-4940-BF00-AB0C44C35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616" y="2805344"/>
            <a:ext cx="7766936" cy="1023550"/>
          </a:xfrm>
        </p:spPr>
        <p:txBody>
          <a:bodyPr/>
          <a:lstStyle/>
          <a:p>
            <a:r>
              <a:rPr lang="pl-PL" dirty="0">
                <a:hlinkClick r:id="rId2" action="ppaction://hlinksldjump"/>
              </a:rPr>
              <a:t>DRUG CONSUMPTION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D069BF5B-B221-43E7-8024-8FF3B061F6BB}"/>
              </a:ext>
            </a:extLst>
          </p:cNvPr>
          <p:cNvSpPr txBox="1">
            <a:spLocks/>
          </p:cNvSpPr>
          <p:nvPr/>
        </p:nvSpPr>
        <p:spPr>
          <a:xfrm>
            <a:off x="0" y="1012397"/>
            <a:ext cx="3710866" cy="19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600" b="1" dirty="0">
                <a:hlinkClick r:id="rId3" action="ppaction://hlinksldjump"/>
              </a:rPr>
              <a:t>Redukcja wymiarowości</a:t>
            </a:r>
            <a:br>
              <a:rPr lang="pl-PL" sz="3600" b="1" dirty="0"/>
            </a:br>
            <a:endParaRPr lang="pl-PL" sz="36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73861D7F-E595-4EC3-AD1F-8E2F917F75BA}"/>
              </a:ext>
            </a:extLst>
          </p:cNvPr>
          <p:cNvSpPr txBox="1">
            <a:spLocks/>
          </p:cNvSpPr>
          <p:nvPr/>
        </p:nvSpPr>
        <p:spPr>
          <a:xfrm>
            <a:off x="7137647" y="1038687"/>
            <a:ext cx="2842334" cy="19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600" b="1" dirty="0">
                <a:hlinkClick r:id="rId4" action="ppaction://hlinksldjump"/>
              </a:rPr>
              <a:t>Statystyki opisowe</a:t>
            </a:r>
            <a:br>
              <a:rPr lang="pl-PL" sz="3600" b="1" dirty="0"/>
            </a:br>
            <a:endParaRPr lang="pl-PL" sz="3600" dirty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F93B6F8D-336A-445B-8547-C46A6A4A5F8B}"/>
              </a:ext>
            </a:extLst>
          </p:cNvPr>
          <p:cNvSpPr txBox="1">
            <a:spLocks/>
          </p:cNvSpPr>
          <p:nvPr/>
        </p:nvSpPr>
        <p:spPr>
          <a:xfrm>
            <a:off x="-187910" y="3828894"/>
            <a:ext cx="3801122" cy="2154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n-NO" sz="3600" b="1" dirty="0">
                <a:hlinkClick r:id="rId5" action="ppaction://hlinksldjump"/>
              </a:rPr>
              <a:t>Korelacja rang Spearmana </a:t>
            </a:r>
            <a:endParaRPr lang="pl-PL" sz="3600" b="1" dirty="0">
              <a:hlinkClick r:id="rId5" action="ppaction://hlinksldjump"/>
            </a:endParaRPr>
          </a:p>
          <a:p>
            <a:r>
              <a:rPr lang="nn-NO" sz="3600" b="1" dirty="0">
                <a:hlinkClick r:id="rId5" action="ppaction://hlinksldjump"/>
              </a:rPr>
              <a:t>i Tau Kendalla</a:t>
            </a:r>
            <a:endParaRPr lang="nn-NO" sz="3600" b="1" dirty="0"/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9B695383-2AD1-4C0B-9539-AF0D3F48214A}"/>
              </a:ext>
            </a:extLst>
          </p:cNvPr>
          <p:cNvSpPr txBox="1">
            <a:spLocks/>
          </p:cNvSpPr>
          <p:nvPr/>
        </p:nvSpPr>
        <p:spPr>
          <a:xfrm>
            <a:off x="7066625" y="4201413"/>
            <a:ext cx="2842334" cy="19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600" b="1" dirty="0">
                <a:hlinkClick r:id="rId6" action="ppaction://hlinksldjump"/>
              </a:rPr>
              <a:t>Drzewo decyzyjne</a:t>
            </a:r>
            <a:endParaRPr lang="pl-PL" sz="3600" b="1" dirty="0"/>
          </a:p>
          <a:p>
            <a:endParaRPr lang="pl-PL" sz="3600" dirty="0"/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C5678DC9-DE72-4593-BC18-6C7B8E023A8F}"/>
              </a:ext>
            </a:extLst>
          </p:cNvPr>
          <p:cNvSpPr txBox="1">
            <a:spLocks/>
          </p:cNvSpPr>
          <p:nvPr/>
        </p:nvSpPr>
        <p:spPr>
          <a:xfrm>
            <a:off x="3807041" y="5159544"/>
            <a:ext cx="2842334" cy="19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600" b="1" dirty="0">
                <a:hlinkClick r:id="rId7" action="ppaction://hlinksldjump"/>
              </a:rPr>
              <a:t>Wnioski</a:t>
            </a:r>
            <a:endParaRPr lang="pl-PL" sz="3600" b="1" dirty="0"/>
          </a:p>
          <a:p>
            <a:endParaRPr lang="pl-PL" sz="3600" dirty="0"/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F3AA9B07-D958-4227-BA0D-E3CBC00CC887}"/>
              </a:ext>
            </a:extLst>
          </p:cNvPr>
          <p:cNvSpPr txBox="1">
            <a:spLocks/>
          </p:cNvSpPr>
          <p:nvPr/>
        </p:nvSpPr>
        <p:spPr>
          <a:xfrm>
            <a:off x="4181383" y="-32842"/>
            <a:ext cx="2956264" cy="191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600" b="1" dirty="0">
                <a:hlinkClick r:id="rId8" action="ppaction://hlinksldjump"/>
              </a:rPr>
              <a:t>Obserwacje odstające</a:t>
            </a:r>
            <a:br>
              <a:rPr lang="pl-PL" sz="3600" b="1" dirty="0"/>
            </a:b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45640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/>
              <a:t>PCA na zmiennych dot. osobowości respondentów</a:t>
            </a:r>
            <a:br>
              <a:rPr lang="pl-PL" sz="2800" dirty="0"/>
            </a:br>
            <a:r>
              <a:rPr lang="pl-PL" sz="2000" dirty="0"/>
              <a:t>Płeć</a:t>
            </a:r>
            <a:endParaRPr lang="pl-PL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3EA2D32-0FEE-4702-A944-CB933B8E8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67" y="957262"/>
            <a:ext cx="4962525" cy="4943475"/>
          </a:xfrm>
          <a:prstGeom prst="rect">
            <a:avLst/>
          </a:prstGeom>
        </p:spPr>
      </p:pic>
      <p:pic>
        <p:nvPicPr>
          <p:cNvPr id="6" name="Grafika 5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BB5112BF-9616-425E-9FFA-F3B9F748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/>
              <a:t>Statystyki opisowe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13DFA0F-96A5-478D-AA7F-25A41DD9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29" y="260412"/>
            <a:ext cx="4881354" cy="6467383"/>
          </a:xfrm>
          <a:prstGeom prst="rect">
            <a:avLst/>
          </a:prstGeom>
        </p:spPr>
      </p:pic>
      <p:pic>
        <p:nvPicPr>
          <p:cNvPr id="6" name="Grafika 5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8AC8D3BF-2BA0-42AA-8C59-136AF8184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nn-NO" sz="2800" dirty="0"/>
              <a:t>Korelacja rang Spearmana i Tau Kendalla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CC49504-5B8E-46DB-8B4E-4B39DC55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0" y="2420183"/>
            <a:ext cx="7791450" cy="1733550"/>
          </a:xfrm>
          <a:prstGeom prst="rect">
            <a:avLst/>
          </a:prstGeom>
        </p:spPr>
      </p:pic>
      <p:pic>
        <p:nvPicPr>
          <p:cNvPr id="5" name="Grafika 4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755C79D3-72BF-4C8E-8743-6260F8D1C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nn-NO" sz="2800" dirty="0"/>
              <a:t>Korelacja rang Spearmana i Tau Kendalla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71317AB-AEE4-483C-B3F2-8AFD6244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7" y="598910"/>
            <a:ext cx="8260279" cy="6181737"/>
          </a:xfrm>
          <a:prstGeom prst="rect">
            <a:avLst/>
          </a:prstGeom>
        </p:spPr>
      </p:pic>
      <p:pic>
        <p:nvPicPr>
          <p:cNvPr id="5" name="Grafika 4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8AD86E5C-9C74-4BC5-97D7-4596856DC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3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/>
              <a:t>Drzewo decyzyjne </a:t>
            </a:r>
            <a:endParaRPr lang="nn-NO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6D2CCEE-955F-4581-9343-472DAD82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018905"/>
            <a:ext cx="8849618" cy="4764699"/>
          </a:xfrm>
          <a:prstGeom prst="rect">
            <a:avLst/>
          </a:prstGeom>
        </p:spPr>
      </p:pic>
      <p:pic>
        <p:nvPicPr>
          <p:cNvPr id="6" name="Grafika 5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513B2542-66B0-46F3-B597-BCB270D33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 err="1"/>
              <a:t>Outliers</a:t>
            </a:r>
            <a:r>
              <a:rPr lang="pl-PL" sz="2800" dirty="0"/>
              <a:t> - obserwacje z bardzo niską lub bardzo wysoką sumą spożycia używek</a:t>
            </a:r>
            <a:endParaRPr lang="nn-NO" sz="28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5B3329-81B4-494E-AF73-1A40E1F1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0" y="1269507"/>
            <a:ext cx="9312546" cy="4530087"/>
          </a:xfrm>
          <a:prstGeom prst="rect">
            <a:avLst/>
          </a:prstGeom>
        </p:spPr>
      </p:pic>
      <p:pic>
        <p:nvPicPr>
          <p:cNvPr id="6" name="Grafika 5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0AD82C01-3F24-4E86-853C-09BB2FC22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 err="1"/>
              <a:t>Outliers</a:t>
            </a:r>
            <a:r>
              <a:rPr lang="pl-PL" sz="2800" dirty="0"/>
              <a:t> </a:t>
            </a:r>
            <a:br>
              <a:rPr lang="pl-PL" sz="2800" dirty="0"/>
            </a:br>
            <a:r>
              <a:rPr lang="pl-PL" sz="2000" dirty="0"/>
              <a:t>dwie najbardziej odstające obserwacje</a:t>
            </a:r>
            <a:endParaRPr lang="nn-NO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D309B3-F804-4FFA-9010-7E89EBDA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0" y="1173696"/>
            <a:ext cx="4244321" cy="348497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9ABE5EA-3023-4F9A-A876-3D5EB157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01" y="1173696"/>
            <a:ext cx="4482114" cy="525979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27CCAFF-9066-4A7A-A9F7-7D851234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80" y="4658675"/>
            <a:ext cx="4244321" cy="1356596"/>
          </a:xfrm>
          <a:prstGeom prst="rect">
            <a:avLst/>
          </a:prstGeom>
        </p:spPr>
      </p:pic>
      <p:pic>
        <p:nvPicPr>
          <p:cNvPr id="8" name="Grafika 7" descr="Strzałka: lekko zakrzywiona">
            <a:hlinkClick r:id="rId5" action="ppaction://hlinksldjump"/>
            <a:extLst>
              <a:ext uri="{FF2B5EF4-FFF2-40B4-BE49-F238E27FC236}">
                <a16:creationId xmlns:a16="http://schemas.microsoft.com/office/drawing/2014/main" id="{CF11D87A-9C1B-494E-A814-254E4927F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935116"/>
          </a:xfrm>
        </p:spPr>
        <p:txBody>
          <a:bodyPr>
            <a:normAutofit fontScale="90000"/>
          </a:bodyPr>
          <a:lstStyle/>
          <a:p>
            <a:r>
              <a:rPr lang="pl-PL" sz="2800" dirty="0"/>
              <a:t>Wnioski</a:t>
            </a:r>
            <a:br>
              <a:rPr lang="pl-PL" sz="2800" dirty="0"/>
            </a:br>
            <a:endParaRPr lang="nn-NO" sz="2800" dirty="0"/>
          </a:p>
        </p:txBody>
      </p:sp>
      <p:pic>
        <p:nvPicPr>
          <p:cNvPr id="8" name="Grafika 7" descr="Strzałka: lekko zakrzywiona">
            <a:hlinkClick r:id="rId2" action="ppaction://hlinksldjump"/>
            <a:extLst>
              <a:ext uri="{FF2B5EF4-FFF2-40B4-BE49-F238E27FC236}">
                <a16:creationId xmlns:a16="http://schemas.microsoft.com/office/drawing/2014/main" id="{CF11D87A-9C1B-494E-A814-254E4927F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39A85588-11ED-462D-86CD-3107595512FE}"/>
              </a:ext>
            </a:extLst>
          </p:cNvPr>
          <p:cNvSpPr txBox="1"/>
          <p:nvPr/>
        </p:nvSpPr>
        <p:spPr>
          <a:xfrm>
            <a:off x="763480" y="1287262"/>
            <a:ext cx="7989903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Na podstawie statystyk opisowych można wywnioskować, że 50% respondentów używała Alkoholu, Kofeiny, Czekolady w ciągu ostatniego tygodnia.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Marihuany i Nikotyny w ciągu ostatniego tygodnia użyło 25% respondentów.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Zidentyfikowane zostało 28 obserwacji odstających.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Można podejrzewać, że kobiety są mniej impulsywne, neurotyczne, otwarte na doświadczenia (</a:t>
            </a:r>
            <a:r>
              <a:rPr lang="pl-PL" dirty="0" err="1"/>
              <a:t>Impulsive</a:t>
            </a:r>
            <a:r>
              <a:rPr lang="pl-PL" dirty="0"/>
              <a:t>, </a:t>
            </a:r>
            <a:r>
              <a:rPr lang="pl-PL" dirty="0" err="1"/>
              <a:t>Nscore</a:t>
            </a:r>
            <a:r>
              <a:rPr lang="pl-PL" dirty="0"/>
              <a:t>, </a:t>
            </a:r>
            <a:r>
              <a:rPr lang="pl-PL" dirty="0" err="1"/>
              <a:t>Oscore</a:t>
            </a:r>
            <a:r>
              <a:rPr lang="pl-PL" dirty="0"/>
              <a:t>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Bardziej ekstrawertyczne, zgodne, sumienne (</a:t>
            </a:r>
            <a:r>
              <a:rPr lang="pl-PL" dirty="0" err="1"/>
              <a:t>Escore</a:t>
            </a:r>
            <a:r>
              <a:rPr lang="pl-PL" dirty="0"/>
              <a:t>, </a:t>
            </a:r>
            <a:r>
              <a:rPr lang="pl-PL" dirty="0" err="1"/>
              <a:t>Ascore</a:t>
            </a:r>
            <a:r>
              <a:rPr lang="pl-PL" dirty="0"/>
              <a:t>, </a:t>
            </a:r>
            <a:r>
              <a:rPr lang="pl-PL" dirty="0" err="1"/>
              <a:t>Score</a:t>
            </a:r>
            <a:r>
              <a:rPr lang="pl-PL" dirty="0"/>
              <a:t>), wytrzymałe "odczuwające" (SS)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Niedawne użycie alkoholu, czekolady, kofeiny lub </a:t>
            </a:r>
            <a:r>
              <a:rPr lang="pl-PL" dirty="0" err="1"/>
              <a:t>semeronu</a:t>
            </a:r>
            <a:r>
              <a:rPr lang="pl-PL" dirty="0"/>
              <a:t> nie jest silnie powiązane z niedawnością zażywania innych używek.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l-PL" dirty="0"/>
              <a:t>Kokaina, Amfetamina, </a:t>
            </a:r>
            <a:r>
              <a:rPr lang="pl-PL" dirty="0" err="1"/>
              <a:t>Ecstasy</a:t>
            </a:r>
            <a:r>
              <a:rPr lang="pl-PL" dirty="0"/>
              <a:t>, LSD i Amfetamina są najsilniej ze sobą skorelowane </a:t>
            </a:r>
          </a:p>
        </p:txBody>
      </p:sp>
    </p:spTree>
    <p:extLst>
      <p:ext uri="{BB962C8B-B14F-4D97-AF65-F5344CB8AC3E}">
        <p14:creationId xmlns:p14="http://schemas.microsoft.com/office/powerpoint/2010/main" val="186580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DE1DADF-7BAF-44D7-B969-C89741C9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505963"/>
            <a:ext cx="10546402" cy="76351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CAF9593-2C53-4618-B486-9A73A049CE52}"/>
              </a:ext>
            </a:extLst>
          </p:cNvPr>
          <p:cNvSpPr txBox="1"/>
          <p:nvPr/>
        </p:nvSpPr>
        <p:spPr>
          <a:xfrm>
            <a:off x="585925" y="1535837"/>
            <a:ext cx="9179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/>
          </a:p>
          <a:p>
            <a:r>
              <a:rPr lang="pl-PL"/>
              <a:t>Dane podzielone są na dwie części: pierwsza dotyczy pochodzenia, wieku, płci, wykształcenia i osobowości respondenta. Druga część dotyczy spożywania 19 legalnych i nielegalnych używek (alkohol, amfetamina, azotyn amylu, benzodiazepina, marihuana, czekolada, kokaina, kofeina, crack, ecstasy, heroina, ketamina, dopalacze, LSD, metadon, grzyby, nikotyna i inne substancje lotne oraz jeden fikcyjny lek (Semeron))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F00DD86-01ED-43FC-9AEA-B55F4E275A8A}"/>
              </a:ext>
            </a:extLst>
          </p:cNvPr>
          <p:cNvSpPr txBox="1"/>
          <p:nvPr/>
        </p:nvSpPr>
        <p:spPr>
          <a:xfrm>
            <a:off x="541537" y="4043681"/>
            <a:ext cx="9268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Wartości dotyczące spożycia używek (znajdujące się w kolumnach 13-31) w oryginalnym zbiorze: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CL0 - nigdy niezażywany,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CL1 - zażyty ponad 10 lat temu,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CL2 - zażyty w ciągu ostatnich 10 lat,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CL3 - zażyty w ciągu ostatniego roku,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CL4 - zażyty w ciągu ostatniego miesiąca,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CL5 - zażyty w ciągu ostatniego tygodnia,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CL6 - zażyty w ciągu ostatniego dnia.</a:t>
            </a:r>
          </a:p>
          <a:p>
            <a:r>
              <a:rPr lang="pl-PL" sz="1600" dirty="0"/>
              <a:t>zostały przemapowane na liczby (CL0 -&gt; 0, CL1 -&gt; 1, itd.).</a:t>
            </a:r>
          </a:p>
        </p:txBody>
      </p:sp>
      <p:pic>
        <p:nvPicPr>
          <p:cNvPr id="9" name="Grafika 8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50853470-A7F3-4DC0-9A67-ED42466DF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Wiek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B3D70A2-8118-49C0-AB4C-7BAE8FFE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6" y="1543050"/>
            <a:ext cx="6734175" cy="37719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D33A03A-2148-474D-8A46-3E128B0A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333" y="2273839"/>
            <a:ext cx="847725" cy="1990725"/>
          </a:xfrm>
          <a:prstGeom prst="rect">
            <a:avLst/>
          </a:prstGeom>
        </p:spPr>
      </p:pic>
      <p:pic>
        <p:nvPicPr>
          <p:cNvPr id="8" name="Grafika 7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BEA04637-5B14-46A7-A141-EE3F1919C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9B0264E-70F9-4A99-A22F-870BFCF3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4" y="1130885"/>
            <a:ext cx="8058150" cy="39433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Edukacja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C6F21F5-9278-4AFA-8D3F-CE021B60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669" y="1930400"/>
            <a:ext cx="3555878" cy="2313650"/>
          </a:xfrm>
          <a:prstGeom prst="rect">
            <a:avLst/>
          </a:prstGeom>
        </p:spPr>
      </p:pic>
      <p:pic>
        <p:nvPicPr>
          <p:cNvPr id="7" name="Grafika 6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3F1D120D-6611-48DF-89AE-5F67D777F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Edukacja po uproszczeniu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79EADDF-EFE6-46BE-BB85-3A3FD789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0" y="1557337"/>
            <a:ext cx="6791325" cy="37433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2BDE810-9DEB-424D-B98B-2D7DAB180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21" y="2461287"/>
            <a:ext cx="3333750" cy="1438275"/>
          </a:xfrm>
          <a:prstGeom prst="rect">
            <a:avLst/>
          </a:prstGeom>
        </p:spPr>
      </p:pic>
      <p:pic>
        <p:nvPicPr>
          <p:cNvPr id="7" name="Grafika 6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172BCFFD-E963-4259-B932-109D26BD30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Kraj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492B3E9-0514-4614-A08B-AE18E3E7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95" y="2379709"/>
            <a:ext cx="2057400" cy="227647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63E865FC-0A23-4FDB-9601-7115A528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70" y="1745942"/>
            <a:ext cx="7058025" cy="3810000"/>
          </a:xfrm>
          <a:prstGeom prst="rect">
            <a:avLst/>
          </a:prstGeom>
        </p:spPr>
      </p:pic>
      <p:pic>
        <p:nvPicPr>
          <p:cNvPr id="7" name="Grafika 6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E63678BB-7304-4995-B38D-5B6E02BEB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Pochodzenie etniczne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4EFAE9-4B0D-4200-A3D3-EE488A30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854" y="2185524"/>
            <a:ext cx="2095500" cy="22383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DD85FDF-D2B4-4EC1-89C0-41885C83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4" y="1631826"/>
            <a:ext cx="7086600" cy="3771900"/>
          </a:xfrm>
          <a:prstGeom prst="rect">
            <a:avLst/>
          </a:prstGeom>
        </p:spPr>
      </p:pic>
      <p:pic>
        <p:nvPicPr>
          <p:cNvPr id="7" name="Grafika 6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DE04C419-AD73-474B-9849-5F122532F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/>
              <a:t>PCA na zmiennych dot. osobowości respondentów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E7BD7B8-0312-42E1-AE82-E823D232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01" y="1083569"/>
            <a:ext cx="5762625" cy="22669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29F7CAA-DEA8-435E-A643-F13866D1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54" y="3690798"/>
            <a:ext cx="4786373" cy="2878678"/>
          </a:xfrm>
          <a:prstGeom prst="rect">
            <a:avLst/>
          </a:prstGeom>
        </p:spPr>
      </p:pic>
      <p:pic>
        <p:nvPicPr>
          <p:cNvPr id="8" name="Grafika 7" descr="Strzałka: lekko zakrzywiona">
            <a:hlinkClick r:id="rId4" action="ppaction://hlinksldjump"/>
            <a:extLst>
              <a:ext uri="{FF2B5EF4-FFF2-40B4-BE49-F238E27FC236}">
                <a16:creationId xmlns:a16="http://schemas.microsoft.com/office/drawing/2014/main" id="{00E2B964-BDB6-4DB3-A0D2-B5966DADE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6E4CD-3622-45AA-A85A-336A5643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0" y="130205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dirty="0"/>
              <a:t>PCA na zmiennych dot. osobowości respondentów</a:t>
            </a:r>
            <a:br>
              <a:rPr lang="pl-PL" sz="2800" dirty="0"/>
            </a:br>
            <a:r>
              <a:rPr lang="pl-PL" sz="2000" dirty="0"/>
              <a:t>Wiek</a:t>
            </a:r>
            <a:endParaRPr lang="pl-PL" sz="28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8742936-C1AC-4E4D-8618-446E997A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39" y="1193553"/>
            <a:ext cx="5010150" cy="4914900"/>
          </a:xfrm>
          <a:prstGeom prst="rect">
            <a:avLst/>
          </a:prstGeom>
        </p:spPr>
      </p:pic>
      <p:pic>
        <p:nvPicPr>
          <p:cNvPr id="6" name="Grafika 5" descr="Strzałka: lekko zakrzywiona">
            <a:hlinkClick r:id="rId3" action="ppaction://hlinksldjump"/>
            <a:extLst>
              <a:ext uri="{FF2B5EF4-FFF2-40B4-BE49-F238E27FC236}">
                <a16:creationId xmlns:a16="http://schemas.microsoft.com/office/drawing/2014/main" id="{9B7CBB45-3C28-4049-9F93-8F03F9795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9274" y="5821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349</Words>
  <Application>Microsoft Office PowerPoint</Application>
  <PresentationFormat>Panoramiczny</PresentationFormat>
  <Paragraphs>41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Faseta</vt:lpstr>
      <vt:lpstr>DRUG CONSUMPTION</vt:lpstr>
      <vt:lpstr>Prezentacja programu PowerPoint</vt:lpstr>
      <vt:lpstr>Wiek</vt:lpstr>
      <vt:lpstr>Edukacja</vt:lpstr>
      <vt:lpstr>Edukacja po uproszczeniu</vt:lpstr>
      <vt:lpstr>Kraj</vt:lpstr>
      <vt:lpstr>Pochodzenie etniczne</vt:lpstr>
      <vt:lpstr>PCA na zmiennych dot. osobowości respondentów</vt:lpstr>
      <vt:lpstr>PCA na zmiennych dot. osobowości respondentów Wiek</vt:lpstr>
      <vt:lpstr>PCA na zmiennych dot. osobowości respondentów Płeć</vt:lpstr>
      <vt:lpstr>Statystyki opisowe</vt:lpstr>
      <vt:lpstr>Korelacja rang Spearmana i Tau Kendalla</vt:lpstr>
      <vt:lpstr>Korelacja rang Spearmana i Tau Kendalla</vt:lpstr>
      <vt:lpstr>Drzewo decyzyjne </vt:lpstr>
      <vt:lpstr>Outliers - obserwacje z bardzo niską lub bardzo wysoką sumą spożycia używek</vt:lpstr>
      <vt:lpstr>Outliers  dwie najbardziej odstające obserwacje</vt:lpstr>
      <vt:lpstr>Wnioski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CONSUMPTION</dc:title>
  <dc:creator>Ewa Cieslak</dc:creator>
  <cp:lastModifiedBy>Ewa Cieslak</cp:lastModifiedBy>
  <cp:revision>13</cp:revision>
  <dcterms:created xsi:type="dcterms:W3CDTF">2019-05-10T06:03:34Z</dcterms:created>
  <dcterms:modified xsi:type="dcterms:W3CDTF">2019-05-10T08:04:22Z</dcterms:modified>
</cp:coreProperties>
</file>