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300" r:id="rId3"/>
    <p:sldId id="301" r:id="rId4"/>
    <p:sldId id="302" r:id="rId5"/>
    <p:sldId id="298" r:id="rId6"/>
    <p:sldId id="297" r:id="rId7"/>
    <p:sldId id="294" r:id="rId8"/>
    <p:sldId id="295" r:id="rId9"/>
    <p:sldId id="264" r:id="rId10"/>
    <p:sldId id="259" r:id="rId11"/>
    <p:sldId id="263" r:id="rId12"/>
    <p:sldId id="260" r:id="rId13"/>
    <p:sldId id="261" r:id="rId14"/>
    <p:sldId id="265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303" r:id="rId23"/>
    <p:sldId id="311" r:id="rId24"/>
    <p:sldId id="310" r:id="rId25"/>
    <p:sldId id="306" r:id="rId26"/>
    <p:sldId id="307" r:id="rId27"/>
    <p:sldId id="308" r:id="rId28"/>
    <p:sldId id="309" r:id="rId29"/>
    <p:sldId id="275" r:id="rId30"/>
    <p:sldId id="276" r:id="rId31"/>
    <p:sldId id="277" r:id="rId32"/>
    <p:sldId id="299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31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51"/>
  </p:normalViewPr>
  <p:slideViewPr>
    <p:cSldViewPr snapToGrid="0" snapToObjects="1">
      <p:cViewPr>
        <p:scale>
          <a:sx n="105" d="100"/>
          <a:sy n="105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row is a single </a:t>
            </a:r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bound on the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, j) is the sum</a:t>
            </a:r>
            <a:r>
              <a:rPr lang="en-US" baseline="0" dirty="0" smtClean="0"/>
              <a:t> of the values that collide with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row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, j) is the sum</a:t>
            </a:r>
            <a:r>
              <a:rPr lang="en-US" baseline="0" dirty="0" smtClean="0"/>
              <a:t> of the values that collide with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row J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11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Graham </a:t>
            </a:r>
            <a:r>
              <a:rPr lang="en-US" dirty="0" err="1" smtClean="0"/>
              <a:t>Cormode</a:t>
            </a:r>
            <a:r>
              <a:rPr lang="en-US" dirty="0" smtClean="0"/>
              <a:t> and S. </a:t>
            </a:r>
            <a:r>
              <a:rPr lang="en-US" dirty="0" err="1" smtClean="0"/>
              <a:t>Muthukrishnan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 Matthew </a:t>
            </a:r>
            <a:r>
              <a:rPr lang="en-US" dirty="0" err="1" smtClean="0"/>
              <a:t>ige</a:t>
            </a:r>
            <a:r>
              <a:rPr lang="en-US" dirty="0" smtClean="0"/>
              <a:t>, Ravi </a:t>
            </a:r>
            <a:r>
              <a:rPr lang="en-US" dirty="0" err="1" smtClean="0"/>
              <a:t>Gaddipati</a:t>
            </a:r>
            <a:r>
              <a:rPr lang="en-US" dirty="0" smtClean="0"/>
              <a:t>, and Emily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 for the non-negative case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19  21   68   66   42  80   95   4    18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0088"/>
            <a:ext cx="9204960" cy="860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426"/>
            <a:ext cx="2316480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434107"/>
            <a:ext cx="7346188" cy="14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2" y="5189331"/>
            <a:ext cx="3161708" cy="873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3899935"/>
            <a:ext cx="8449056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3871918"/>
            <a:ext cx="4791456" cy="86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2673987"/>
            <a:ext cx="3023616" cy="1374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4829417"/>
            <a:ext cx="3608832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3172696"/>
            <a:ext cx="4155101" cy="126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2" y="4964549"/>
            <a:ext cx="5086151" cy="136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2" y="4353279"/>
            <a:ext cx="2231069" cy="63069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609277" y="4837746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942" y="3335439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3" y="2702821"/>
            <a:ext cx="1579279" cy="6339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65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7" y="4496913"/>
            <a:ext cx="2278851" cy="934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14077" y="4380633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41" y="2713385"/>
            <a:ext cx="1286135" cy="39658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146595"/>
            <a:ext cx="2984234" cy="10309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70974" y="3109974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95" y="4021034"/>
            <a:ext cx="2550750" cy="4280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5323571"/>
            <a:ext cx="3553968" cy="82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970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25837"/>
            <a:ext cx="10058400" cy="71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" y="4422899"/>
            <a:ext cx="11922348" cy="65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4932"/>
            <a:ext cx="10058400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8" y="2834350"/>
            <a:ext cx="4135216" cy="438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888" y="2818064"/>
            <a:ext cx="20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show: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4" y="3952259"/>
            <a:ext cx="3848172" cy="47064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56" y="5006533"/>
            <a:ext cx="2194560" cy="6193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552136" y="4263620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934" y="5448578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</a:t>
            </a:r>
            <a:r>
              <a:rPr lang="en-US" sz="2800" dirty="0" smtClean="0"/>
              <a:t>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85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9" y="4280521"/>
            <a:ext cx="6145378" cy="116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2" y="2659337"/>
            <a:ext cx="3019530" cy="88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37" y="3463226"/>
            <a:ext cx="3570290" cy="81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5500446"/>
            <a:ext cx="6835014" cy="6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Space and Time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776" y="1938528"/>
            <a:ext cx="481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CMS updates: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point queries: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Space complexity for CMS: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877568"/>
            <a:ext cx="1080808" cy="45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2333813"/>
            <a:ext cx="1080808" cy="45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54" y="2678054"/>
            <a:ext cx="1290248" cy="460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88086" y="3109207"/>
            <a:ext cx="5108115" cy="2545596"/>
            <a:chOff x="2023871" y="1948455"/>
            <a:chExt cx="5108115" cy="2545596"/>
          </a:xfrm>
        </p:grpSpPr>
        <p:sp>
          <p:nvSpPr>
            <p:cNvPr id="15" name="Rectangle 14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98611" y="3736005"/>
            <a:ext cx="451696" cy="1850596"/>
            <a:chOff x="9113002" y="3249976"/>
            <a:chExt cx="451696" cy="1850596"/>
          </a:xfrm>
        </p:grpSpPr>
        <p:sp>
          <p:nvSpPr>
            <p:cNvPr id="37" name="TextBox 36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 for the non-negative case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0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Setup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2 sketches for vectors </a:t>
            </a:r>
            <a:r>
              <a:rPr lang="en-US" sz="2600" i="1" dirty="0"/>
              <a:t>a </a:t>
            </a:r>
            <a:r>
              <a:rPr lang="en-US" sz="2600" dirty="0"/>
              <a:t>and </a:t>
            </a:r>
            <a:r>
              <a:rPr lang="en-US" sz="2600" i="1" dirty="0"/>
              <a:t>b </a:t>
            </a:r>
            <a:r>
              <a:rPr lang="en-US" sz="2600" dirty="0"/>
              <a:t>: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a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b</a:t>
            </a:r>
            <a:endParaRPr lang="en-US" sz="26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7320824" cy="9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update scheme as point query.</a:t>
            </a:r>
          </a:p>
          <a:p>
            <a:endParaRPr lang="en-US" dirty="0"/>
          </a:p>
          <a:p>
            <a:r>
              <a:rPr lang="en-US" dirty="0"/>
              <a:t>Say we want to make the update: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c</a:t>
            </a:r>
          </a:p>
          <a:p>
            <a:r>
              <a:rPr lang="en-US" dirty="0"/>
              <a:t>For each estimator in sketch </a:t>
            </a:r>
            <a:r>
              <a:rPr lang="en-US" i="1" dirty="0" err="1"/>
              <a:t>count</a:t>
            </a:r>
            <a:r>
              <a:rPr lang="en-US" i="1" baseline="-25000" dirty="0" err="1"/>
              <a:t>a</a:t>
            </a:r>
            <a:r>
              <a:rPr lang="en-US" i="1" dirty="0"/>
              <a:t>: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i,c</a:t>
            </a:r>
            <a:r>
              <a:rPr lang="en-US" dirty="0"/>
              <a:t>) : </a:t>
            </a:r>
            <a:r>
              <a:rPr lang="en-US" dirty="0" err="1"/>
              <a:t>Hj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+= 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60850" y="344830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1805" y="3448296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0839" y="483511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0847" y="451142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60848" y="415941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0849" y="380609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7133" y="3448296"/>
            <a:ext cx="2627968" cy="1753144"/>
            <a:chOff x="4152514" y="2740907"/>
            <a:chExt cx="2627968" cy="1911164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6760848" y="3302765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583238" y="3466856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2" y="2655844"/>
            <a:ext cx="1687386" cy="6410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0" y="4149112"/>
            <a:ext cx="1568404" cy="51947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501835" y="3044919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55330" y="2752531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55335" y="333159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55330" y="391064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3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55324" y="444675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50104" y="502189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44988" y="3805027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5232" y="4166246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16810" y="4518504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00191" y="4859233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790446" y="4238015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599117" y="3743358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509656" y="4685330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981546" y="5123382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Estimation</a:t>
            </a:r>
          </a:p>
        </p:txBody>
      </p:sp>
      <p:pic>
        <p:nvPicPr>
          <p:cNvPr id="1026" name="Picture 2" descr="https://lh6.googleusercontent.com/zzh1UC-rEi9lRI6J6FR55ex59XZHOqZ-OedFulyLVR602f7LiCM5FzsxqAPqg4S9jnYocE4qXQYFB0gWog5R0gAnnIfS8s7G5ud5ahhu4TJoV5MloZhhiKrCQ7lj4uK-SPcDkPEGK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6983"/>
            <a:ext cx="7291560" cy="16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0" y="3654914"/>
            <a:ext cx="11226923" cy="26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Bounds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879600"/>
            <a:ext cx="82804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646"/>
            <a:ext cx="42672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5196"/>
            <a:ext cx="49625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00" y="4440614"/>
            <a:ext cx="16954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840" y="1964578"/>
            <a:ext cx="2038350" cy="533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5364480" y="2231278"/>
            <a:ext cx="2334360" cy="8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18" y="2302582"/>
            <a:ext cx="5238750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218" y="1802255"/>
            <a:ext cx="833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Markov to get the probability for a single estimator: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966" y="3860573"/>
            <a:ext cx="301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 all estimators: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48688"/>
            <a:ext cx="6027684" cy="1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Range Queries: algorithm and bounds for the non-negative case</a:t>
            </a:r>
          </a:p>
        </p:txBody>
      </p:sp>
    </p:spTree>
    <p:extLst>
      <p:ext uri="{BB962C8B-B14F-4D97-AF65-F5344CB8AC3E}">
        <p14:creationId xmlns:p14="http://schemas.microsoft.com/office/powerpoint/2010/main" val="18167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Suppose we have a vector </a:t>
            </a:r>
            <a:r>
              <a:rPr lang="en-US" sz="2800" i="1" dirty="0"/>
              <a:t>a</a:t>
            </a:r>
            <a:r>
              <a:rPr lang="en-US" sz="2800" dirty="0"/>
              <a:t> that evolves with time with updates: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(i</a:t>
            </a:r>
            <a:r>
              <a:rPr lang="en-US" sz="2600" baseline="-25000" dirty="0"/>
              <a:t>t</a:t>
            </a:r>
            <a:r>
              <a:rPr lang="en-US" sz="2600" dirty="0"/>
              <a:t>, </a:t>
            </a:r>
            <a:r>
              <a:rPr lang="en-US" sz="2600" dirty="0" err="1"/>
              <a:t>c</a:t>
            </a:r>
            <a:r>
              <a:rPr lang="en-US" sz="2600" baseline="-25000" dirty="0" err="1"/>
              <a:t>t</a:t>
            </a:r>
            <a:r>
              <a:rPr lang="en-US" sz="2600" dirty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Then update the vector such that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wish to represent this in </a:t>
            </a:r>
            <a:r>
              <a:rPr lang="en-US" sz="2800" dirty="0" err="1" smtClean="0"/>
              <a:t>polylogarithmic</a:t>
            </a:r>
            <a:r>
              <a:rPr lang="en-US" sz="2800" dirty="0" smtClean="0"/>
              <a:t> space</a:t>
            </a:r>
            <a:r>
              <a:rPr lang="en-US" sz="2800" dirty="0"/>
              <a:t>, while supporting 3 main queries.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13" y="3300201"/>
            <a:ext cx="3491533" cy="10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Possible to estimate via a sum of individual point queries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E</a:t>
            </a:r>
            <a:r>
              <a:rPr lang="en-US" sz="2800" dirty="0" smtClean="0"/>
              <a:t>rror with extra multiplicative term, (</a:t>
            </a:r>
            <a:r>
              <a:rPr lang="hr-HR" sz="2800" smtClean="0"/>
              <a:t>r – l)</a:t>
            </a:r>
            <a:endParaRPr lang="hr-HR" sz="2800" baseline="-25000" dirty="0" smtClean="0"/>
          </a:p>
          <a:p>
            <a:pPr>
              <a:buFont typeface="Arial" charset="0"/>
              <a:buChar char="•"/>
            </a:pPr>
            <a:r>
              <a:rPr lang="hr-HR" sz="2800" dirty="0"/>
              <a:t> </a:t>
            </a:r>
            <a:r>
              <a:rPr lang="hr-HR" sz="2800" dirty="0" err="1" smtClean="0"/>
              <a:t>Linear</a:t>
            </a:r>
            <a:r>
              <a:rPr lang="hr-HR" sz="2800" dirty="0" smtClean="0"/>
              <a:t> time </a:t>
            </a:r>
            <a:r>
              <a:rPr lang="hr-HR" sz="2800" dirty="0" err="1" smtClean="0"/>
              <a:t>operation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Dyadic ranges helps both of these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845734"/>
            <a:ext cx="2034070" cy="10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/>
          <p:nvPr/>
        </p:nvCxnSpPr>
        <p:spPr>
          <a:xfrm flipH="1">
            <a:off x="4090718" y="2705447"/>
            <a:ext cx="555995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>
            <a:off x="3461803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50832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529684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007327" y="4909723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484970" y="489857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95861" y="4909723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87553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584715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72810" y="4928598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430886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0199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5543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80351" y="2705447"/>
            <a:ext cx="466727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Keep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CM sketches (one for every level in our tree)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Keys are now ranges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Sum of at most 2log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point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Dyadic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4" grpId="0" animBg="1"/>
      <p:bldP spid="130" grpId="0" animBg="1"/>
      <p:bldP spid="64" grpId="0"/>
      <p:bldP spid="65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updates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8987"/>
            <a:ext cx="9772650" cy="2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: Update r(2)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648"/>
            <a:ext cx="10131552" cy="22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Query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248"/>
            <a:ext cx="8697235" cy="165459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2624" y="3854352"/>
            <a:ext cx="9973056" cy="225816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Query Cases:</a:t>
            </a:r>
          </a:p>
          <a:p>
            <a:pPr lvl="1">
              <a:buFont typeface="Arial" charset="0"/>
              <a:buChar char="•"/>
            </a:pPr>
            <a:r>
              <a:rPr lang="en-US" sz="2800" dirty="0"/>
              <a:t>Cash Register: Only positive updates</a:t>
            </a:r>
            <a:endParaRPr lang="en-US" sz="2600" dirty="0" smtClean="0"/>
          </a:p>
          <a:p>
            <a:pPr lvl="1">
              <a:buFont typeface="Arial" charset="0"/>
              <a:buChar char="•"/>
            </a:pPr>
            <a:r>
              <a:rPr lang="en-US" sz="2800" dirty="0"/>
              <a:t>Turnstile: Updates are allowed to be positive or </a:t>
            </a:r>
            <a:r>
              <a:rPr lang="en-US" sz="28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/>
              <a:t>General: a[</a:t>
            </a:r>
            <a:r>
              <a:rPr lang="en-US" sz="2400" dirty="0" err="1"/>
              <a:t>i</a:t>
            </a:r>
            <a:r>
              <a:rPr lang="en-US" sz="2400" dirty="0"/>
              <a:t>] can become </a:t>
            </a:r>
            <a:r>
              <a:rPr lang="en-US" sz="24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Non-negative</a:t>
            </a:r>
            <a:r>
              <a:rPr lang="en-US" sz="2400" dirty="0"/>
              <a:t>: Updates can be negative such that a[</a:t>
            </a:r>
            <a:r>
              <a:rPr lang="en-US" sz="2400" dirty="0" err="1"/>
              <a:t>i</a:t>
            </a:r>
            <a:r>
              <a:rPr lang="en-US" sz="2400" dirty="0"/>
              <a:t>] &gt;= 0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543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64" y="2212991"/>
            <a:ext cx="251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Estimate_Range_Query</a:t>
            </a:r>
            <a:endParaRPr lang="en-US" dirty="0"/>
          </a:p>
          <a:p>
            <a:r>
              <a:rPr lang="en-US" dirty="0" smtClean="0"/>
              <a:t>(counts, a[2,7], 0, 1,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12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4)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3534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58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2)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5219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6)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6699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3,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99031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87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1)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95891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1028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2, 2)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89703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8,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6939" y="4376751"/>
            <a:ext cx="27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[r(3,4)] + CM</a:t>
            </a:r>
            <a:r>
              <a:rPr lang="en-US" baseline="-25000" dirty="0" smtClean="0"/>
              <a:t>2</a:t>
            </a:r>
            <a:r>
              <a:rPr lang="en-US" dirty="0" smtClean="0"/>
              <a:t>[r(5,6)] 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[r(2,2)] + CM</a:t>
            </a:r>
            <a:r>
              <a:rPr lang="en-US" baseline="-25000" dirty="0" smtClean="0"/>
              <a:t>3</a:t>
            </a:r>
            <a:r>
              <a:rPr lang="en-US" dirty="0" smtClean="0"/>
              <a:t>[r(7,7)]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bounds: Theorem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8632"/>
            <a:ext cx="8046720" cy="14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proof: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562"/>
            <a:ext cx="10115550" cy="18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16" y="2163091"/>
            <a:ext cx="7949184" cy="1025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4270581"/>
            <a:ext cx="3317176" cy="818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5166069"/>
            <a:ext cx="2031354" cy="682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32" y="3188250"/>
            <a:ext cx="10485712" cy="7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bounds proof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1958278"/>
            <a:ext cx="6662084" cy="774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95" y="2756955"/>
            <a:ext cx="2069715" cy="843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5" y="3564230"/>
            <a:ext cx="874242" cy="71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4432223"/>
            <a:ext cx="6498336" cy="84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8" y="5431061"/>
            <a:ext cx="694057" cy="4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Sketches have been used to analyze large streams of data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Many sketches use order </a:t>
            </a:r>
            <a:r>
              <a:rPr lang="el-GR" sz="2800" dirty="0" smtClean="0"/>
              <a:t>1/ε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space (AMS sketch, Count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Linear, with respect to the size of the sketch, update times (AMS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Some require 4-wise independent hash functions (AMS Sketch)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Some sketches have analysis that hide large constants (Count Sketch has a constant 256)</a:t>
            </a:r>
          </a:p>
        </p:txBody>
      </p:sp>
    </p:spTree>
    <p:extLst>
      <p:ext uri="{BB962C8B-B14F-4D97-AF65-F5344CB8AC3E}">
        <p14:creationId xmlns:p14="http://schemas.microsoft.com/office/powerpoint/2010/main" val="5793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Count-Min Sketch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Uses </a:t>
            </a:r>
            <a:r>
              <a:rPr lang="el-GR" sz="2800" dirty="0" smtClean="0"/>
              <a:t>1/ε</a:t>
            </a:r>
            <a:r>
              <a:rPr lang="en-US" sz="2800" dirty="0" smtClean="0"/>
              <a:t> space (log(n)/</a:t>
            </a:r>
            <a:r>
              <a:rPr lang="el-GR" sz="2800" dirty="0" smtClean="0"/>
              <a:t>ε</a:t>
            </a:r>
            <a:r>
              <a:rPr lang="en-US" sz="2800" dirty="0" smtClean="0"/>
              <a:t> for range queries)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Update time independent from </a:t>
            </a:r>
            <a:r>
              <a:rPr lang="el-GR" sz="2800" dirty="0" smtClean="0"/>
              <a:t>ε</a:t>
            </a:r>
            <a:r>
              <a:rPr lang="en-US" sz="2800" dirty="0" smtClean="0"/>
              <a:t>; O(log(1/</a:t>
            </a:r>
            <a:r>
              <a:rPr lang="el-GR" sz="2800" dirty="0" smtClean="0"/>
              <a:t>δ</a:t>
            </a:r>
            <a:r>
              <a:rPr lang="en-US" sz="2800" dirty="0" smtClean="0"/>
              <a:t>)) update time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Pairwise independent hash functions</a:t>
            </a:r>
          </a:p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3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</a:t>
            </a:r>
            <a:r>
              <a:rPr lang="en-US" sz="2800" dirty="0" smtClean="0"/>
              <a:t>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2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99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5987</TotalTime>
  <Words>1813</Words>
  <Application>Microsoft Macintosh PowerPoint</Application>
  <PresentationFormat>Widescreen</PresentationFormat>
  <Paragraphs>395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Retrospect</vt:lpstr>
      <vt:lpstr>The Count-Min Sketch and Its Applications</vt:lpstr>
      <vt:lpstr>The Count-Min Sketch and Its Applications</vt:lpstr>
      <vt:lpstr>Problem</vt:lpstr>
      <vt:lpstr>Problem: Query Types</vt:lpstr>
      <vt:lpstr>Related Works</vt:lpstr>
      <vt:lpstr>Count-Min Sketch Improvement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Space and Time Complexity</vt:lpstr>
      <vt:lpstr>The Count-Min Sketch and Its Applications</vt:lpstr>
      <vt:lpstr>Inner Product Query</vt:lpstr>
      <vt:lpstr>Inner Product Query: Update</vt:lpstr>
      <vt:lpstr>Inner Product Query: Estimation</vt:lpstr>
      <vt:lpstr>Inner Product Query: Bounds</vt:lpstr>
      <vt:lpstr>Inner Product Query: Proof</vt:lpstr>
      <vt:lpstr>Inner Product Query: Proof</vt:lpstr>
      <vt:lpstr>The Count-Min Sketch and Its Applications</vt:lpstr>
      <vt:lpstr>Range Query</vt:lpstr>
      <vt:lpstr>Dyadic Ranges</vt:lpstr>
      <vt:lpstr>Use of Dyadic ranges</vt:lpstr>
      <vt:lpstr>Dyadic Ranges</vt:lpstr>
      <vt:lpstr>Range Queries Algorithm: updates</vt:lpstr>
      <vt:lpstr>Range Query: Update</vt:lpstr>
      <vt:lpstr>Range Query: Update</vt:lpstr>
      <vt:lpstr>Range Query: Update</vt:lpstr>
      <vt:lpstr>Range Query: Update</vt:lpstr>
      <vt:lpstr>Range Queries Algorithm: Estimation</vt:lpstr>
      <vt:lpstr>Range Query: Estimate</vt:lpstr>
      <vt:lpstr>Range Query: Estimate</vt:lpstr>
      <vt:lpstr>Range Query: Estimate</vt:lpstr>
      <vt:lpstr>Range Query: Estimate</vt:lpstr>
      <vt:lpstr>Range Query: Estimate</vt:lpstr>
      <vt:lpstr>Error bounds: Theorem 4</vt:lpstr>
      <vt:lpstr>Error bounds proof: notation</vt:lpstr>
      <vt:lpstr>Error bounds proof</vt:lpstr>
      <vt:lpstr>Error bounds proof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emily wagner</cp:lastModifiedBy>
  <cp:revision>98</cp:revision>
  <dcterms:created xsi:type="dcterms:W3CDTF">2016-12-08T22:38:32Z</dcterms:created>
  <dcterms:modified xsi:type="dcterms:W3CDTF">2016-12-15T18:14:18Z</dcterms:modified>
</cp:coreProperties>
</file>