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9"/>
  </p:notesMasterIdLst>
  <p:sldIdLst>
    <p:sldId id="256" r:id="rId2"/>
    <p:sldId id="262" r:id="rId3"/>
    <p:sldId id="302" r:id="rId4"/>
    <p:sldId id="303" r:id="rId5"/>
    <p:sldId id="305" r:id="rId6"/>
    <p:sldId id="306" r:id="rId7"/>
    <p:sldId id="301" r:id="rId8"/>
    <p:sldId id="258" r:id="rId9"/>
    <p:sldId id="264" r:id="rId10"/>
    <p:sldId id="259" r:id="rId11"/>
    <p:sldId id="263" r:id="rId12"/>
    <p:sldId id="260" r:id="rId13"/>
    <p:sldId id="261" r:id="rId14"/>
    <p:sldId id="265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95" r:id="rId24"/>
    <p:sldId id="296" r:id="rId25"/>
    <p:sldId id="297" r:id="rId26"/>
    <p:sldId id="298" r:id="rId27"/>
    <p:sldId id="299" r:id="rId28"/>
    <p:sldId id="300" r:id="rId29"/>
    <p:sldId id="294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78"/>
    <p:restoredTop sz="94810"/>
  </p:normalViewPr>
  <p:slideViewPr>
    <p:cSldViewPr snapToGrid="0" snapToObjects="1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5B02-70E6-674C-BD1F-6A7F778A89D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0A62E-9372-6E43-814B-0B1F17E5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1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1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40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5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27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6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3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6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31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5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3047AA-ACB6-D34A-9274-C4E96F83774F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2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7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3047AA-ACB6-D34A-9274-C4E96F83774F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82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13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2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4727334" y="3584779"/>
            <a:ext cx="3305755" cy="368168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  0     0     0     0     0     0     0     0    0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88289" y="3584773"/>
            <a:ext cx="364451" cy="3577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c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323" y="4971590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  0     0     0     0     0     0     0     0    0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727331" y="4647904"/>
            <a:ext cx="3305755" cy="34780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  0     0     0     0     0     0     0     0    0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727332" y="4295889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  0     0     0     0     0     0     0     0    0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727333" y="3942567"/>
            <a:ext cx="3305752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  0     0     0     0     0     0     0     0</a:t>
            </a:r>
            <a:r>
              <a:rPr lang="en-US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   0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lIns="9144"/>
          <a:lstStyle/>
          <a:p>
            <a:r>
              <a:rPr lang="en-US" dirty="0"/>
              <a:t>Count-Min Sketch Updates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5053617" y="3584773"/>
            <a:ext cx="2627968" cy="1753144"/>
            <a:chOff x="4152514" y="2740907"/>
            <a:chExt cx="2627968" cy="1911164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4152514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530018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908602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287186" y="2740907"/>
              <a:ext cx="342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651637" y="2740907"/>
              <a:ext cx="291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765572" y="2750850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018343" y="2740908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396927" y="2740907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/>
          <p:cNvCxnSpPr/>
          <p:nvPr/>
        </p:nvCxnSpPr>
        <p:spPr>
          <a:xfrm flipV="1">
            <a:off x="4727332" y="3439242"/>
            <a:ext cx="3305755" cy="4403"/>
          </a:xfrm>
          <a:prstGeom prst="line">
            <a:avLst/>
          </a:prstGeom>
          <a:ln w="19050">
            <a:solidFill>
              <a:schemeClr val="dk1"/>
            </a:solidFill>
            <a:headEnd type="triangle" w="lg" len="sm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4549722" y="3603333"/>
            <a:ext cx="0" cy="1725461"/>
          </a:xfrm>
          <a:prstGeom prst="line">
            <a:avLst/>
          </a:prstGeom>
          <a:ln w="19050">
            <a:solidFill>
              <a:schemeClr val="dk1"/>
            </a:solidFill>
            <a:headEnd type="triangle" w="lg" len="sm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06" y="2792321"/>
            <a:ext cx="1687386" cy="64108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74" y="4285589"/>
            <a:ext cx="1568404" cy="519471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41" idx="1"/>
          </p:cNvCxnSpPr>
          <p:nvPr/>
        </p:nvCxnSpPr>
        <p:spPr>
          <a:xfrm flipH="1">
            <a:off x="6468319" y="3181396"/>
            <a:ext cx="2353495" cy="49767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21814" y="2889008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1</a:t>
            </a:r>
            <a:r>
              <a:rPr lang="en-US" sz="3200" dirty="0">
                <a:solidFill>
                  <a:srgbClr val="0070C0"/>
                </a:solidFill>
              </a:rPr>
              <a:t>(i</a:t>
            </a:r>
            <a:r>
              <a:rPr lang="en-US" sz="3200" baseline="-25000" dirty="0">
                <a:solidFill>
                  <a:srgbClr val="0070C0"/>
                </a:solidFill>
              </a:rPr>
              <a:t>t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1583614" y="2207546"/>
            <a:ext cx="1173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(i</a:t>
            </a:r>
            <a:r>
              <a:rPr lang="en-US" sz="3200" baseline="-25000" dirty="0">
                <a:solidFill>
                  <a:srgbClr val="0070C0"/>
                </a:solidFill>
              </a:rPr>
              <a:t>t</a:t>
            </a:r>
            <a:r>
              <a:rPr lang="en-US" sz="3200" dirty="0">
                <a:solidFill>
                  <a:srgbClr val="0070C0"/>
                </a:solidFill>
              </a:rPr>
              <a:t> , </a:t>
            </a:r>
            <a:r>
              <a:rPr lang="en-US" sz="3200" dirty="0" err="1">
                <a:solidFill>
                  <a:srgbClr val="0070C0"/>
                </a:solidFill>
              </a:rPr>
              <a:t>c</a:t>
            </a:r>
            <a:r>
              <a:rPr lang="en-US" sz="3200" baseline="-25000" dirty="0" err="1">
                <a:solidFill>
                  <a:srgbClr val="0070C0"/>
                </a:solidFill>
              </a:rPr>
              <a:t>t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821819" y="3468067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2</a:t>
            </a:r>
            <a:r>
              <a:rPr lang="en-US" sz="3200" dirty="0">
                <a:solidFill>
                  <a:srgbClr val="0070C0"/>
                </a:solidFill>
              </a:rPr>
              <a:t>(i</a:t>
            </a:r>
            <a:r>
              <a:rPr lang="en-US" sz="3200" baseline="-25000" dirty="0">
                <a:solidFill>
                  <a:srgbClr val="0070C0"/>
                </a:solidFill>
              </a:rPr>
              <a:t>t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21814" y="4047125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3</a:t>
            </a:r>
            <a:r>
              <a:rPr lang="en-US" sz="3200" dirty="0">
                <a:solidFill>
                  <a:srgbClr val="0070C0"/>
                </a:solidFill>
              </a:rPr>
              <a:t>(i</a:t>
            </a:r>
            <a:r>
              <a:rPr lang="en-US" sz="3200" baseline="-25000" dirty="0">
                <a:solidFill>
                  <a:srgbClr val="0070C0"/>
                </a:solidFill>
              </a:rPr>
              <a:t>t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821808" y="4583233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4</a:t>
            </a:r>
            <a:r>
              <a:rPr lang="en-US" sz="3200" dirty="0">
                <a:solidFill>
                  <a:srgbClr val="0070C0"/>
                </a:solidFill>
              </a:rPr>
              <a:t>(i</a:t>
            </a:r>
            <a:r>
              <a:rPr lang="en-US" sz="3200" baseline="-25000" dirty="0">
                <a:solidFill>
                  <a:srgbClr val="0070C0"/>
                </a:solidFill>
              </a:rPr>
              <a:t>t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816588" y="5158370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5</a:t>
            </a:r>
            <a:r>
              <a:rPr lang="en-US" sz="3200" dirty="0">
                <a:solidFill>
                  <a:srgbClr val="0070C0"/>
                </a:solidFill>
              </a:rPr>
              <a:t>(i</a:t>
            </a:r>
            <a:r>
              <a:rPr lang="en-US" sz="3200" baseline="-25000" dirty="0">
                <a:solidFill>
                  <a:srgbClr val="0070C0"/>
                </a:solidFill>
              </a:rPr>
              <a:t>t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311472" y="3941504"/>
            <a:ext cx="368105" cy="363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c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441716" y="4302723"/>
            <a:ext cx="378704" cy="352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c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183294" y="4654981"/>
            <a:ext cx="372531" cy="340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c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6675" y="4995710"/>
            <a:ext cx="366403" cy="3304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c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5756930" y="4374492"/>
            <a:ext cx="3113893" cy="11689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565601" y="3879835"/>
            <a:ext cx="1256213" cy="1634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6476140" y="4821807"/>
            <a:ext cx="2393747" cy="1970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7948030" y="5259859"/>
            <a:ext cx="893910" cy="1778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0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2 -0.01967 L 0.51081 -0.021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1" grpId="0"/>
      <p:bldP spid="41" grpId="2"/>
      <p:bldP spid="9" grpId="0"/>
      <p:bldP spid="48" grpId="0"/>
      <p:bldP spid="48" grpId="2"/>
      <p:bldP spid="58" grpId="0"/>
      <p:bldP spid="58" grpId="1"/>
      <p:bldP spid="69" grpId="0"/>
      <p:bldP spid="69" grpId="1"/>
      <p:bldP spid="71" grpId="0"/>
      <p:bldP spid="80" grpId="0" animBg="1"/>
      <p:bldP spid="82" grpId="0" animBg="1"/>
      <p:bldP spid="88" grpId="0" animBg="1"/>
      <p:bldP spid="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Count-Min Sketch and Its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/>
              <a:t> Introduction, Problem Statement, and Related Work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Point Queries: algorithm and bounds for the cash-register case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Inner Product Queries: algorithm and bounds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Range Queries: algorithm and bounds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Selected Application: Heavy-Hitters</a:t>
            </a:r>
          </a:p>
        </p:txBody>
      </p:sp>
    </p:spTree>
    <p:extLst>
      <p:ext uri="{BB962C8B-B14F-4D97-AF65-F5344CB8AC3E}">
        <p14:creationId xmlns:p14="http://schemas.microsoft.com/office/powerpoint/2010/main" val="131320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Queries Algorithm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46447"/>
            <a:ext cx="2215420" cy="750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80" y="1907676"/>
            <a:ext cx="5251565" cy="7894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03370"/>
            <a:ext cx="7092812" cy="305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9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4432305" y="3321422"/>
            <a:ext cx="3305755" cy="368168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 23   18  35    1    48   90  63   27   3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432294" y="4708233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 19  21   68   66   42  80   95   4    18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432302" y="4384547"/>
            <a:ext cx="3305755" cy="34780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 73   26  22   32   14  88   78   31  12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432303" y="4032532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 98   2     8    52    0    37   25  17    7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432304" y="3679210"/>
            <a:ext cx="3305752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 19  20   73   15  19    9    84   36  11 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4758588" y="3321416"/>
            <a:ext cx="2627968" cy="1753144"/>
            <a:chOff x="4152514" y="2740907"/>
            <a:chExt cx="2627968" cy="1911164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4152514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530018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908602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287186" y="2740907"/>
              <a:ext cx="342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651637" y="2740907"/>
              <a:ext cx="291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765572" y="2750850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018343" y="2740908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396927" y="2740907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8526785" y="2625651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count[1, h</a:t>
            </a:r>
            <a:r>
              <a:rPr lang="en-US" sz="3200" baseline="-25000" dirty="0">
                <a:solidFill>
                  <a:srgbClr val="0070C0"/>
                </a:solidFill>
              </a:rPr>
              <a:t>1</a:t>
            </a:r>
            <a:r>
              <a:rPr lang="en-US" sz="3200" dirty="0">
                <a:solidFill>
                  <a:srgbClr val="0070C0"/>
                </a:solidFill>
              </a:rPr>
              <a:t>(</a:t>
            </a:r>
            <a:r>
              <a:rPr lang="en-US" sz="3200" dirty="0" err="1">
                <a:solidFill>
                  <a:srgbClr val="0070C0"/>
                </a:solidFill>
              </a:rPr>
              <a:t>i</a:t>
            </a:r>
            <a:r>
              <a:rPr lang="en-US" sz="3200" dirty="0">
                <a:solidFill>
                  <a:srgbClr val="0070C0"/>
                </a:solidFill>
              </a:rPr>
              <a:t>)] = 35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526785" y="3783768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count[3, h</a:t>
            </a:r>
            <a:r>
              <a:rPr lang="en-US" sz="3200" baseline="-25000" dirty="0">
                <a:solidFill>
                  <a:srgbClr val="0070C0"/>
                </a:solidFill>
              </a:rPr>
              <a:t>3</a:t>
            </a:r>
            <a:r>
              <a:rPr lang="en-US" sz="3200" dirty="0">
                <a:solidFill>
                  <a:srgbClr val="0070C0"/>
                </a:solidFill>
              </a:rPr>
              <a:t>(</a:t>
            </a:r>
            <a:r>
              <a:rPr lang="en-US" sz="3200" dirty="0" err="1">
                <a:solidFill>
                  <a:srgbClr val="0070C0"/>
                </a:solidFill>
              </a:rPr>
              <a:t>i</a:t>
            </a:r>
            <a:r>
              <a:rPr lang="en-US" sz="3200" dirty="0">
                <a:solidFill>
                  <a:srgbClr val="0070C0"/>
                </a:solidFill>
              </a:rPr>
              <a:t>)] = 25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526779" y="4319876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count[4, h</a:t>
            </a:r>
            <a:r>
              <a:rPr lang="en-US" sz="3200" baseline="-25000" dirty="0">
                <a:solidFill>
                  <a:srgbClr val="0070C0"/>
                </a:solidFill>
              </a:rPr>
              <a:t>4</a:t>
            </a:r>
            <a:r>
              <a:rPr lang="en-US" sz="3200" dirty="0">
                <a:solidFill>
                  <a:srgbClr val="0070C0"/>
                </a:solidFill>
              </a:rPr>
              <a:t>(</a:t>
            </a:r>
            <a:r>
              <a:rPr lang="en-US" sz="3200" dirty="0" err="1">
                <a:solidFill>
                  <a:srgbClr val="0070C0"/>
                </a:solidFill>
              </a:rPr>
              <a:t>i</a:t>
            </a:r>
            <a:r>
              <a:rPr lang="en-US" sz="3200" dirty="0">
                <a:solidFill>
                  <a:srgbClr val="0070C0"/>
                </a:solidFill>
              </a:rPr>
              <a:t>)] = </a:t>
            </a:r>
            <a:r>
              <a:rPr lang="en-US" sz="3200" dirty="0">
                <a:solidFill>
                  <a:schemeClr val="accent1"/>
                </a:solidFill>
              </a:rPr>
              <a:t>12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521559" y="4895013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count[5, h</a:t>
            </a:r>
            <a:r>
              <a:rPr lang="en-US" sz="3200" baseline="-25000" dirty="0">
                <a:solidFill>
                  <a:srgbClr val="0070C0"/>
                </a:solidFill>
              </a:rPr>
              <a:t>5</a:t>
            </a:r>
            <a:r>
              <a:rPr lang="en-US" sz="3200" dirty="0">
                <a:solidFill>
                  <a:srgbClr val="0070C0"/>
                </a:solidFill>
              </a:rPr>
              <a:t>(</a:t>
            </a:r>
            <a:r>
              <a:rPr lang="en-US" sz="3200" dirty="0" err="1">
                <a:solidFill>
                  <a:srgbClr val="0070C0"/>
                </a:solidFill>
              </a:rPr>
              <a:t>i</a:t>
            </a:r>
            <a:r>
              <a:rPr lang="en-US" sz="3200" dirty="0">
                <a:solidFill>
                  <a:srgbClr val="0070C0"/>
                </a:solidFill>
              </a:rPr>
              <a:t>)] = 21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526779" y="3200998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count[2, h</a:t>
            </a:r>
            <a:r>
              <a:rPr lang="en-US" sz="3200" baseline="-25000" dirty="0">
                <a:solidFill>
                  <a:srgbClr val="0070C0"/>
                </a:solidFill>
              </a:rPr>
              <a:t>2</a:t>
            </a:r>
            <a:r>
              <a:rPr lang="en-US" sz="3200" dirty="0">
                <a:solidFill>
                  <a:srgbClr val="0070C0"/>
                </a:solidFill>
              </a:rPr>
              <a:t>(</a:t>
            </a:r>
            <a:r>
              <a:rPr lang="en-US" sz="3200" dirty="0" err="1">
                <a:solidFill>
                  <a:srgbClr val="0070C0"/>
                </a:solidFill>
              </a:rPr>
              <a:t>i</a:t>
            </a:r>
            <a:r>
              <a:rPr lang="en-US" sz="3200" dirty="0">
                <a:solidFill>
                  <a:srgbClr val="0070C0"/>
                </a:solidFill>
              </a:rPr>
              <a:t>)]= </a:t>
            </a:r>
            <a:r>
              <a:rPr lang="en-US" sz="3200" dirty="0">
                <a:solidFill>
                  <a:schemeClr val="accent1"/>
                </a:solidFill>
              </a:rPr>
              <a:t>19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98998"/>
            <a:ext cx="5251565" cy="789451"/>
          </a:xfrm>
          <a:prstGeom prst="rect">
            <a:avLst/>
          </a:prstGeom>
        </p:spPr>
      </p:pic>
      <p:sp>
        <p:nvSpPr>
          <p:cNvPr id="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 Queries Algorithm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526779" y="3201809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count[2, h</a:t>
            </a:r>
            <a:r>
              <a:rPr lang="en-US" sz="3200" baseline="-25000" dirty="0">
                <a:solidFill>
                  <a:srgbClr val="0070C0"/>
                </a:solidFill>
              </a:rPr>
              <a:t>2</a:t>
            </a:r>
            <a:r>
              <a:rPr lang="en-US" sz="3200" dirty="0">
                <a:solidFill>
                  <a:srgbClr val="0070C0"/>
                </a:solidFill>
              </a:rPr>
              <a:t>(</a:t>
            </a:r>
            <a:r>
              <a:rPr lang="en-US" sz="3200" dirty="0" err="1">
                <a:solidFill>
                  <a:srgbClr val="0070C0"/>
                </a:solidFill>
              </a:rPr>
              <a:t>i</a:t>
            </a:r>
            <a:r>
              <a:rPr lang="en-US" sz="3200" dirty="0">
                <a:solidFill>
                  <a:srgbClr val="0070C0"/>
                </a:solidFill>
              </a:rPr>
              <a:t>)]= 19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378977" y="4391626"/>
            <a:ext cx="356343" cy="3407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150855" y="3325308"/>
            <a:ext cx="374537" cy="35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35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34988" y="3679210"/>
            <a:ext cx="329184" cy="362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633907" y="4041605"/>
            <a:ext cx="373798" cy="3500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60730" y="4733780"/>
            <a:ext cx="374904" cy="329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21</a:t>
            </a:r>
          </a:p>
        </p:txBody>
      </p:sp>
      <p:cxnSp>
        <p:nvCxnSpPr>
          <p:cNvPr id="5" name="Straight Arrow Connector 4"/>
          <p:cNvCxnSpPr>
            <a:stCxn id="41" idx="1"/>
          </p:cNvCxnSpPr>
          <p:nvPr/>
        </p:nvCxnSpPr>
        <p:spPr>
          <a:xfrm flipH="1">
            <a:off x="5461901" y="2918039"/>
            <a:ext cx="3064884" cy="5253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969836" y="4111135"/>
            <a:ext cx="1605959" cy="1136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710223" y="3616478"/>
            <a:ext cx="3816563" cy="1784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6" idx="3"/>
          </p:cNvCxnSpPr>
          <p:nvPr/>
        </p:nvCxnSpPr>
        <p:spPr>
          <a:xfrm flipH="1">
            <a:off x="7738057" y="4558450"/>
            <a:ext cx="83680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5075116" y="4928771"/>
            <a:ext cx="3471795" cy="24560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8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8" grpId="0"/>
      <p:bldP spid="69" grpId="0"/>
      <p:bldP spid="71" grpId="0"/>
      <p:bldP spid="44" grpId="0"/>
      <p:bldP spid="57" grpId="0"/>
      <p:bldP spid="59" grpId="0" animBg="1"/>
      <p:bldP spid="64" grpId="0" animBg="1"/>
      <p:bldP spid="31" grpId="0" animBg="1"/>
      <p:bldP spid="32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Queries Error Bounds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000088"/>
            <a:ext cx="9204960" cy="8602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7426"/>
            <a:ext cx="2316480" cy="87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9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80" y="2434107"/>
            <a:ext cx="7346188" cy="1465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Queries Error Bounds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13" y="1979578"/>
            <a:ext cx="1548723" cy="630961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92" y="5189331"/>
            <a:ext cx="3161708" cy="873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80" y="3899935"/>
            <a:ext cx="8449056" cy="1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0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Queries Error Bounds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13" y="1979578"/>
            <a:ext cx="1548723" cy="630961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92" y="3871918"/>
            <a:ext cx="4791456" cy="8653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92" y="2673987"/>
            <a:ext cx="3023616" cy="13743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92" y="4829417"/>
            <a:ext cx="3608832" cy="83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9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432" y="3172696"/>
            <a:ext cx="4155101" cy="1264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Queries Error Bounds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983104"/>
            <a:ext cx="6729984" cy="628970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32" y="4964549"/>
            <a:ext cx="5086151" cy="13616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742" y="4353279"/>
            <a:ext cx="2231069" cy="630691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8" name="Straight Arrow Connector 17"/>
          <p:cNvCxnSpPr/>
          <p:nvPr/>
        </p:nvCxnSpPr>
        <p:spPr>
          <a:xfrm flipH="1">
            <a:off x="5609277" y="4837746"/>
            <a:ext cx="1" cy="42452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14942" y="3335439"/>
            <a:ext cx="0" cy="35451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03" y="2702821"/>
            <a:ext cx="1579279" cy="63391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5654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47" y="4496913"/>
            <a:ext cx="2278851" cy="9341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Queries Error Bounds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914077" y="4380633"/>
            <a:ext cx="1" cy="42452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041" y="2713385"/>
            <a:ext cx="1286135" cy="396589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6" y="3146595"/>
            <a:ext cx="2984234" cy="1030917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5870974" y="3109974"/>
            <a:ext cx="0" cy="35451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95" y="4021034"/>
            <a:ext cx="2550750" cy="428098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792" y="5323571"/>
            <a:ext cx="3553968" cy="8284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983104"/>
            <a:ext cx="6729984" cy="628970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09706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Queries Error Bounds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983104"/>
            <a:ext cx="6729984" cy="628970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625837"/>
            <a:ext cx="10058400" cy="7161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8" y="4422899"/>
            <a:ext cx="11922348" cy="6564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354932"/>
            <a:ext cx="10058400" cy="641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48" y="2834350"/>
            <a:ext cx="4135216" cy="4381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89888" y="2818064"/>
            <a:ext cx="2001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Want to show: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164" y="3952259"/>
            <a:ext cx="3848172" cy="470640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856" y="5006533"/>
            <a:ext cx="2194560" cy="619304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cxnSp>
        <p:nvCxnSpPr>
          <p:cNvPr id="21" name="Straight Arrow Connector 20"/>
          <p:cNvCxnSpPr/>
          <p:nvPr/>
        </p:nvCxnSpPr>
        <p:spPr>
          <a:xfrm>
            <a:off x="6552136" y="4263620"/>
            <a:ext cx="0" cy="35451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93934" y="5448578"/>
            <a:ext cx="0" cy="35451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Count-Min Sketch and Its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Introduction, Problem Statement, and Related Work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Point Queries: algorithm and bounds for the cash-register case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Inner Product Queries: algorithm and bounds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Range Queries: algorithm and bounds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Selected Application: Heavy-Hitters</a:t>
            </a:r>
          </a:p>
        </p:txBody>
      </p:sp>
    </p:spTree>
    <p:extLst>
      <p:ext uri="{BB962C8B-B14F-4D97-AF65-F5344CB8AC3E}">
        <p14:creationId xmlns:p14="http://schemas.microsoft.com/office/powerpoint/2010/main" val="309186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29" y="4280521"/>
            <a:ext cx="6145378" cy="1167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572" y="2659337"/>
            <a:ext cx="3019530" cy="885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37" y="3463226"/>
            <a:ext cx="3570290" cy="817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Queries Error Bounds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983104"/>
            <a:ext cx="6729984" cy="628970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92" y="5500446"/>
            <a:ext cx="6835014" cy="60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6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Queries Space and Time Complexity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776" y="1938528"/>
            <a:ext cx="4811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Time complexity for CMS updates: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Time complexity for point queries: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Space complexity for CMS: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12" y="1877568"/>
            <a:ext cx="1080808" cy="458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696" y="2333813"/>
            <a:ext cx="1080808" cy="458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54" y="2678054"/>
            <a:ext cx="1290248" cy="46080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488086" y="3109207"/>
            <a:ext cx="5108115" cy="2545596"/>
            <a:chOff x="2023871" y="1948455"/>
            <a:chExt cx="5108115" cy="2545596"/>
          </a:xfrm>
        </p:grpSpPr>
        <p:sp>
          <p:nvSpPr>
            <p:cNvPr id="15" name="Rectangle 14"/>
            <p:cNvSpPr/>
            <p:nvPr/>
          </p:nvSpPr>
          <p:spPr>
            <a:xfrm>
              <a:off x="3826229" y="3098701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0     0     0     0     0     0     0     0    0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26229" y="3452023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0     0     0     0     0     0     0     0    0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26228" y="3804038"/>
              <a:ext cx="3305755" cy="347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0     0     0     0     0     0     0     0    0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26226" y="4134957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0     0     0     0     0     0     0     0    0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826231" y="2740907"/>
              <a:ext cx="3305755" cy="1753144"/>
              <a:chOff x="3826231" y="2740907"/>
              <a:chExt cx="3305755" cy="191116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283308" y="2740914"/>
                <a:ext cx="209210" cy="402622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none" lIns="9144" rtlCol="0">
                <a:spAutoFit/>
              </a:bodyPr>
              <a:lstStyle/>
              <a:p>
                <a:r>
                  <a:rPr lang="en-US" dirty="0"/>
                  <a:t>  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26231" y="2740914"/>
                <a:ext cx="3305755" cy="4013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tIns="45720" rIns="0" bIns="0" rtlCol="0" anchor="t" anchorCtr="0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0     0     0     0     0     0     0     0    0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>
                <a:off x="4152514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4530018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4908602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5287186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5651637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6765572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6018343" y="2740908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6396927" y="2740907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/>
          </p:nvCxnSpPr>
          <p:spPr>
            <a:xfrm flipV="1">
              <a:off x="3826229" y="2595376"/>
              <a:ext cx="3305755" cy="4403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3634331" y="2759467"/>
              <a:ext cx="0" cy="1725461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8403" y="1948455"/>
              <a:ext cx="1687386" cy="64108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871" y="3441723"/>
              <a:ext cx="1568404" cy="519471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9898611" y="3736005"/>
            <a:ext cx="451696" cy="1850596"/>
            <a:chOff x="9113002" y="3249976"/>
            <a:chExt cx="451696" cy="1850596"/>
          </a:xfrm>
        </p:grpSpPr>
        <p:sp>
          <p:nvSpPr>
            <p:cNvPr id="37" name="TextBox 36"/>
            <p:cNvSpPr txBox="1"/>
            <p:nvPr/>
          </p:nvSpPr>
          <p:spPr>
            <a:xfrm>
              <a:off x="9114228" y="396946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/>
                <a:t>3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113002" y="3249976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/>
                <a:t>1</a:t>
              </a: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115536" y="361748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/>
                <a:t>2</a:t>
              </a:r>
              <a:endParaRPr lang="en-US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113002" y="431087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/>
                <a:t>4</a:t>
              </a:r>
              <a:endParaRPr lang="en-US" sz="2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115525" y="463890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/>
                <a:t>5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691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Count-Min Sketch and Its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Point Queries: algorithm and bounds for the cash-register case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Inner Product Queries: algorithm and bounds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Range Queries: algorithm and bounds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Selected Application: Heavy-Hitters</a:t>
            </a:r>
          </a:p>
          <a:p>
            <a:pPr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6763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a[0,n] \</a:t>
            </a:r>
            <a:r>
              <a:rPr lang="en-US" sz="2800" dirty="0" err="1"/>
              <a:t>odot</a:t>
            </a:r>
            <a:r>
              <a:rPr lang="en-US" sz="2800" dirty="0"/>
              <a:t> b[0,n] = \sum_{</a:t>
            </a:r>
            <a:r>
              <a:rPr lang="en-US" sz="2800" dirty="0" err="1"/>
              <a:t>i</a:t>
            </a:r>
            <a:r>
              <a:rPr lang="en-US" sz="2800" dirty="0"/>
              <a:t>=0}^n a[</a:t>
            </a:r>
            <a:r>
              <a:rPr lang="en-US" sz="2800" dirty="0" err="1"/>
              <a:t>i</a:t>
            </a:r>
            <a:r>
              <a:rPr lang="en-US" sz="2800" dirty="0"/>
              <a:t>]*b[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What if </a:t>
            </a:r>
            <a:r>
              <a:rPr lang="en-US" sz="2800" i="1" dirty="0"/>
              <a:t>n</a:t>
            </a:r>
            <a:r>
              <a:rPr lang="en-US" sz="2800" dirty="0"/>
              <a:t> is too large to store vectors </a:t>
            </a:r>
            <a:r>
              <a:rPr lang="en-US" sz="2800" i="1" dirty="0"/>
              <a:t>a</a:t>
            </a:r>
            <a:r>
              <a:rPr lang="en-US" sz="2800" dirty="0"/>
              <a:t> and </a:t>
            </a:r>
            <a:r>
              <a:rPr lang="en-US" sz="2800" i="1" dirty="0"/>
              <a:t>b</a:t>
            </a:r>
            <a:r>
              <a:rPr lang="en-US" sz="2800" dirty="0"/>
              <a:t>? Use CM sketches!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Setup:</a:t>
            </a:r>
          </a:p>
          <a:p>
            <a:pPr lvl="1"/>
            <a:r>
              <a:rPr lang="en-US" sz="2600" dirty="0"/>
              <a:t>2 sketches for vectors </a:t>
            </a:r>
            <a:r>
              <a:rPr lang="en-US" sz="2600" i="1" dirty="0"/>
              <a:t>a </a:t>
            </a:r>
            <a:r>
              <a:rPr lang="en-US" sz="2600" dirty="0"/>
              <a:t>and </a:t>
            </a:r>
            <a:r>
              <a:rPr lang="en-US" sz="2600" i="1" dirty="0"/>
              <a:t>b </a:t>
            </a:r>
            <a:r>
              <a:rPr lang="en-US" sz="2600" dirty="0"/>
              <a:t>: </a:t>
            </a:r>
            <a:r>
              <a:rPr lang="en-US" sz="2600" i="1" dirty="0" err="1"/>
              <a:t>count</a:t>
            </a:r>
            <a:r>
              <a:rPr lang="en-US" sz="2600" i="1" baseline="-25000" dirty="0" err="1"/>
              <a:t>a</a:t>
            </a:r>
            <a:r>
              <a:rPr lang="en-US" sz="2600" i="1" dirty="0"/>
              <a:t> </a:t>
            </a:r>
            <a:r>
              <a:rPr lang="en-US" sz="2600" dirty="0"/>
              <a:t>and </a:t>
            </a:r>
            <a:r>
              <a:rPr lang="en-US" sz="2600" i="1" dirty="0" err="1"/>
              <a:t>count</a:t>
            </a:r>
            <a:r>
              <a:rPr lang="en-US" sz="2600" i="1" baseline="-25000" dirty="0" err="1"/>
              <a:t>b</a:t>
            </a:r>
            <a:endParaRPr lang="en-US" sz="2600" baseline="-25000" dirty="0"/>
          </a:p>
        </p:txBody>
      </p:sp>
    </p:spTree>
    <p:extLst>
      <p:ext uri="{BB962C8B-B14F-4D97-AF65-F5344CB8AC3E}">
        <p14:creationId xmlns:p14="http://schemas.microsoft.com/office/powerpoint/2010/main" val="3405367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Query: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same update scheme as point query.</a:t>
            </a:r>
          </a:p>
          <a:p>
            <a:endParaRPr lang="en-US" dirty="0"/>
          </a:p>
          <a:p>
            <a:r>
              <a:rPr lang="en-US" dirty="0"/>
              <a:t>Say we want to make the update:</a:t>
            </a:r>
          </a:p>
          <a:p>
            <a:pPr lvl="1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= A[</a:t>
            </a:r>
            <a:r>
              <a:rPr lang="en-US" dirty="0" err="1"/>
              <a:t>i</a:t>
            </a:r>
            <a:r>
              <a:rPr lang="en-US" dirty="0"/>
              <a:t>] + c</a:t>
            </a:r>
          </a:p>
          <a:p>
            <a:r>
              <a:rPr lang="en-US" dirty="0"/>
              <a:t>For each estimator in sketch </a:t>
            </a:r>
            <a:r>
              <a:rPr lang="en-US" i="1" dirty="0" err="1"/>
              <a:t>count</a:t>
            </a:r>
            <a:r>
              <a:rPr lang="en-US" i="1" baseline="-25000" dirty="0" err="1"/>
              <a:t>a</a:t>
            </a:r>
            <a:r>
              <a:rPr lang="en-US" i="1" dirty="0"/>
              <a:t>: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i,c</a:t>
            </a:r>
            <a:r>
              <a:rPr lang="en-US" dirty="0"/>
              <a:t>) : </a:t>
            </a:r>
            <a:r>
              <a:rPr lang="en-US" dirty="0" err="1"/>
              <a:t>Hj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+= c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222" y="2776250"/>
            <a:ext cx="4270873" cy="240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79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Query: Estimation</a:t>
            </a:r>
          </a:p>
        </p:txBody>
      </p:sp>
      <p:pic>
        <p:nvPicPr>
          <p:cNvPr id="1026" name="Picture 2" descr="https://lh6.googleusercontent.com/zzh1UC-rEi9lRI6J6FR55ex59XZHOqZ-OedFulyLVR602f7LiCM5FzsxqAPqg4S9jnYocE4qXQYFB0gWog5R0gAnnIfS8s7G5ud5ahhu4TJoV5MloZhhiKrCQ7lj4uK-SPcDkPEGKy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86983"/>
            <a:ext cx="7291560" cy="166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70" y="3654914"/>
            <a:ext cx="11226923" cy="262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84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Query: Bounds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620"/>
          <a:stretch/>
        </p:blipFill>
        <p:spPr>
          <a:xfrm>
            <a:off x="2079924" y="2280492"/>
            <a:ext cx="8093112" cy="260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31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Query: Proof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53646"/>
            <a:ext cx="4267200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725196"/>
            <a:ext cx="4962525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700" y="4440614"/>
            <a:ext cx="169545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8840" y="1964578"/>
            <a:ext cx="2038350" cy="533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 flipV="1">
            <a:off x="5364480" y="2231278"/>
            <a:ext cx="2334360" cy="8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218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Query: Proof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18" y="2302582"/>
            <a:ext cx="5238750" cy="1724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1218" y="1802255"/>
            <a:ext cx="833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Markov to get the probability for a single estimator: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5966" y="3860573"/>
            <a:ext cx="3015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Over all estimators: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448688"/>
            <a:ext cx="6027684" cy="14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21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Count-Min Sketch and Its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Point Queries: algorithm and bounds for the cash-register case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Inner Product Queries: algorithm and bounds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Range Queries: algorithm and bounds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Selected Application: Heavy-Hitters</a:t>
            </a:r>
          </a:p>
        </p:txBody>
      </p:sp>
    </p:spTree>
    <p:extLst>
      <p:ext uri="{BB962C8B-B14F-4D97-AF65-F5344CB8AC3E}">
        <p14:creationId xmlns:p14="http://schemas.microsoft.com/office/powerpoint/2010/main" val="374064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Suppose we have a vector </a:t>
            </a:r>
            <a:r>
              <a:rPr lang="en-US" sz="2800" i="1" dirty="0"/>
              <a:t>a</a:t>
            </a:r>
            <a:r>
              <a:rPr lang="en-US" sz="2800" dirty="0"/>
              <a:t> that evolves with time with updates: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(i</a:t>
            </a:r>
            <a:r>
              <a:rPr lang="en-US" sz="2600" baseline="-25000" dirty="0"/>
              <a:t>t</a:t>
            </a:r>
            <a:r>
              <a:rPr lang="en-US" sz="2600" dirty="0"/>
              <a:t>, </a:t>
            </a:r>
            <a:r>
              <a:rPr lang="en-US" sz="2600" dirty="0" err="1"/>
              <a:t>c</a:t>
            </a:r>
            <a:r>
              <a:rPr lang="en-US" sz="2600" baseline="-25000" dirty="0" err="1"/>
              <a:t>t</a:t>
            </a:r>
            <a:r>
              <a:rPr lang="en-US" sz="2600" dirty="0"/>
              <a:t>)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Then update the vector such that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 wish to represent this in sublinear space, while supporting 3 main queries.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713" y="3300201"/>
            <a:ext cx="3491533" cy="104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67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US" sz="2800" dirty="0"/>
          </a:p>
          <a:p>
            <a:pPr>
              <a:buFont typeface="Arial" charset="0"/>
              <a:buChar char="•"/>
            </a:pP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/>
              <a:t> Possible to estimate via a sum of individual point queries 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Dyadic ranges reduce time complexity and give appropriate error bounds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Query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86280"/>
            <a:ext cx="1447800" cy="82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276" y="1891030"/>
            <a:ext cx="3263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Dyadic Ranges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223864" y="2211863"/>
            <a:ext cx="2954251" cy="373862"/>
            <a:chOff x="3826231" y="2735975"/>
            <a:chExt cx="2954251" cy="407561"/>
          </a:xfrm>
        </p:grpSpPr>
        <p:sp>
          <p:nvSpPr>
            <p:cNvPr id="19" name="TextBox 18"/>
            <p:cNvSpPr txBox="1"/>
            <p:nvPr/>
          </p:nvSpPr>
          <p:spPr>
            <a:xfrm>
              <a:off x="5283308" y="2740914"/>
              <a:ext cx="209210" cy="40262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none" lIns="9144" rtlCol="0">
              <a:spAutoFit/>
            </a:bodyPr>
            <a:lstStyle/>
            <a:p>
              <a:r>
                <a:rPr lang="en-US" dirty="0"/>
                <a:t>  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26231" y="2740914"/>
              <a:ext cx="2954251" cy="40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1     2     3     4     5     6     7     8  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20" idx="2"/>
            </p:cNvCxnSpPr>
            <p:nvPr/>
          </p:nvCxnSpPr>
          <p:spPr>
            <a:xfrm>
              <a:off x="5302097" y="2750850"/>
              <a:ext cx="1260" cy="39141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666547" y="2750850"/>
              <a:ext cx="484" cy="39141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033253" y="2740908"/>
              <a:ext cx="3346" cy="40136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6402821" y="2740908"/>
              <a:ext cx="9016" cy="40135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3464289" y="324265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1     2     3     4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24265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5     6     7     8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413236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1     2</a:t>
              </a: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419586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3     4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428392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7     8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45402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4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45402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2</a:t>
              </a: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45403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3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45398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</a:t>
              </a: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46650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5</a:t>
              </a: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45401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6</a:t>
              </a: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45400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7</a:t>
              </a: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45399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8</a:t>
              </a: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6" name="Straight Arrow Connector 115"/>
          <p:cNvCxnSpPr/>
          <p:nvPr/>
        </p:nvCxnSpPr>
        <p:spPr>
          <a:xfrm flipH="1">
            <a:off x="4090718" y="2705447"/>
            <a:ext cx="555995" cy="370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6054471" y="4413724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5     6</a:t>
              </a: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6" name="Straight Arrow Connector 125"/>
          <p:cNvCxnSpPr/>
          <p:nvPr/>
        </p:nvCxnSpPr>
        <p:spPr>
          <a:xfrm flipH="1">
            <a:off x="3461803" y="3750593"/>
            <a:ext cx="361835" cy="44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3050832" y="4912617"/>
            <a:ext cx="234057" cy="40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4529684" y="4912617"/>
            <a:ext cx="234057" cy="40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6007327" y="4909723"/>
            <a:ext cx="234057" cy="40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7484970" y="4898577"/>
            <a:ext cx="234057" cy="40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3695861" y="4909723"/>
            <a:ext cx="215739" cy="39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087553" y="4920869"/>
            <a:ext cx="215739" cy="39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6584715" y="4920869"/>
            <a:ext cx="215739" cy="39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72810" y="4928598"/>
            <a:ext cx="215739" cy="39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6430886" y="3750593"/>
            <a:ext cx="361835" cy="44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7601999" y="3750593"/>
            <a:ext cx="363441" cy="44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4555439" y="3750593"/>
            <a:ext cx="363441" cy="44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680351" y="2705447"/>
            <a:ext cx="466727" cy="370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60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4612606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3554349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2485810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Dyadic Ranges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464289" y="275158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1     2     3     4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275158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5     6     7     8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3786702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1     2</a:t>
              </a: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3793052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3     4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3801858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7     8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4818868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4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4818868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2</a:t>
              </a: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4818869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3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4818864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</a:t>
              </a: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4820116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5</a:t>
              </a: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4818867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6</a:t>
              </a: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4818866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7</a:t>
              </a: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4818865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8</a:t>
              </a: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3787190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5     6</a:t>
              </a: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9215288" y="2717704"/>
            <a:ext cx="194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215288" y="3805224"/>
            <a:ext cx="194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215288" y="4795272"/>
            <a:ext cx="185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</a:t>
            </a:r>
            <a:r>
              <a:rPr lang="en-US" baseline="-250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1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4" grpId="0" animBg="1"/>
      <p:bldP spid="130" grpId="0" animBg="1"/>
      <p:bldP spid="64" grpId="0"/>
      <p:bldP spid="65" grpId="0"/>
      <p:bldP spid="6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Queries Algorithm: updates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58987"/>
            <a:ext cx="9772650" cy="202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52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4612606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3554349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2485810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Query: Update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464289" y="275158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1     2     3     4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275158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5     6     7     8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3786702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1     2</a:t>
              </a: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3793052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3     4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3801858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7     8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4818868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4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4818868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2</a:t>
              </a: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4818869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3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4818864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</a:t>
              </a: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4820116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5</a:t>
              </a: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4818867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6</a:t>
              </a: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4818866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7</a:t>
              </a: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4818865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8</a:t>
              </a: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3787190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5     6</a:t>
              </a: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3" y="2170456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2</a:t>
            </a:r>
          </a:p>
        </p:txBody>
      </p:sp>
    </p:spTree>
    <p:extLst>
      <p:ext uri="{BB962C8B-B14F-4D97-AF65-F5344CB8AC3E}">
        <p14:creationId xmlns:p14="http://schemas.microsoft.com/office/powerpoint/2010/main" val="1972293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4612606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3554349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2485810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Query: Update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464289" y="275158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1     2     3     4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275158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5     6     7     8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3786702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1     2</a:t>
              </a: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3793052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3     4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3801858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7     8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4818868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4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4818868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2</a:t>
              </a: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4818869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3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4818864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</a:t>
              </a: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4820116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5</a:t>
              </a: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4818867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6</a:t>
              </a: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4818866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7</a:t>
              </a: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4818865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8</a:t>
              </a: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3787190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5     6</a:t>
              </a: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9215288" y="2717704"/>
            <a:ext cx="194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</a:t>
            </a:r>
            <a:r>
              <a:rPr lang="en-US" baseline="-25000" dirty="0"/>
              <a:t>1</a:t>
            </a:r>
            <a:r>
              <a:rPr lang="en-US" dirty="0"/>
              <a:t>:Update r(1,4)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304193" y="2170456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2</a:t>
            </a:r>
          </a:p>
        </p:txBody>
      </p:sp>
    </p:spTree>
    <p:extLst>
      <p:ext uri="{BB962C8B-B14F-4D97-AF65-F5344CB8AC3E}">
        <p14:creationId xmlns:p14="http://schemas.microsoft.com/office/powerpoint/2010/main" val="15620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4612606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3554349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2485810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Query: Update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464289" y="275158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1     2     3     4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275158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5     6     7     8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3786702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1     2</a:t>
              </a: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3793052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3     4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3801858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7     8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4818868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4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4818868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2</a:t>
              </a: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4818869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3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4818864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</a:t>
              </a: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4820116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5</a:t>
              </a: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4818867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6</a:t>
              </a: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4818866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7</a:t>
              </a: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4818865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8</a:t>
              </a: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3787190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5     6</a:t>
              </a: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9215288" y="2717704"/>
            <a:ext cx="194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</a:t>
            </a:r>
            <a:r>
              <a:rPr lang="en-US" baseline="-25000" dirty="0"/>
              <a:t>1</a:t>
            </a:r>
            <a:r>
              <a:rPr lang="en-US" dirty="0"/>
              <a:t>:Update r(1,4)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304193" y="2170456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5288" y="3805224"/>
            <a:ext cx="194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</a:t>
            </a:r>
            <a:r>
              <a:rPr lang="en-US" baseline="-25000" dirty="0"/>
              <a:t>2</a:t>
            </a:r>
            <a:r>
              <a:rPr lang="en-US" dirty="0"/>
              <a:t>: Update r(1,2)</a:t>
            </a:r>
          </a:p>
        </p:txBody>
      </p:sp>
    </p:spTree>
    <p:extLst>
      <p:ext uri="{BB962C8B-B14F-4D97-AF65-F5344CB8AC3E}">
        <p14:creationId xmlns:p14="http://schemas.microsoft.com/office/powerpoint/2010/main" val="57609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5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4612606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3554349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2485810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Query: Update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464289" y="275158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1     2     3     4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275158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5     6     7     8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3786702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1     2</a:t>
              </a: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3793052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3     4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3801858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7     8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4818868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4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4818868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2</a:t>
              </a: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4818869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3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4818864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</a:t>
              </a: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4820116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5</a:t>
              </a: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4818867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6</a:t>
              </a: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4818866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7</a:t>
              </a: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4818865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8</a:t>
              </a: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3787190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5     6</a:t>
              </a: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9215288" y="2717704"/>
            <a:ext cx="194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</a:t>
            </a:r>
            <a:r>
              <a:rPr lang="en-US" baseline="-25000" dirty="0"/>
              <a:t>1</a:t>
            </a:r>
            <a:r>
              <a:rPr lang="en-US" dirty="0"/>
              <a:t>:Update r(1,4)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304193" y="2170456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5288" y="3805224"/>
            <a:ext cx="194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</a:t>
            </a:r>
            <a:r>
              <a:rPr lang="en-US" baseline="-25000" dirty="0"/>
              <a:t>2</a:t>
            </a:r>
            <a:r>
              <a:rPr lang="en-US" dirty="0"/>
              <a:t>: Update r(1,2)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215288" y="4795272"/>
            <a:ext cx="185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</a:t>
            </a:r>
            <a:r>
              <a:rPr lang="en-US" baseline="-25000" dirty="0"/>
              <a:t>3</a:t>
            </a:r>
            <a:r>
              <a:rPr lang="en-US" dirty="0"/>
              <a:t>: Update r(2)</a:t>
            </a:r>
          </a:p>
        </p:txBody>
      </p:sp>
    </p:spTree>
    <p:extLst>
      <p:ext uri="{BB962C8B-B14F-4D97-AF65-F5344CB8AC3E}">
        <p14:creationId xmlns:p14="http://schemas.microsoft.com/office/powerpoint/2010/main" val="185699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58" grpId="0"/>
      <p:bldP spid="6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Queries Algorithm: Estimation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9788"/>
            <a:ext cx="10604183" cy="22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75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5196305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4138048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3069509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Query: Estimate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464289" y="3335287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1     2     3     4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335286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5     6     7     8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370401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1     2</a:t>
              </a: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376751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3     4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385557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7     8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02567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4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02567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2</a:t>
              </a: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02568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3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02563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</a:t>
              </a: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03815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5</a:t>
              </a: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02566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6</a:t>
              </a: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02565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7</a:t>
              </a: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02564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8</a:t>
              </a: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4370889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5     6</a:t>
              </a: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2" y="2170456"/>
            <a:ext cx="16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Estimate: a[2,7]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39864" y="2212991"/>
            <a:ext cx="2518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Estimate_Range_Query</a:t>
            </a:r>
            <a:endParaRPr lang="en-US" dirty="0"/>
          </a:p>
          <a:p>
            <a:r>
              <a:rPr lang="en-US" dirty="0"/>
              <a:t>(counts, a[2,7], 0, 1, 8)</a:t>
            </a:r>
          </a:p>
        </p:txBody>
      </p:sp>
    </p:spTree>
    <p:extLst>
      <p:ext uri="{BB962C8B-B14F-4D97-AF65-F5344CB8AC3E}">
        <p14:creationId xmlns:p14="http://schemas.microsoft.com/office/powerpoint/2010/main" val="32703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Query Types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862" y="2256392"/>
            <a:ext cx="8697235" cy="165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596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5196305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4138048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3069509"/>
            <a:ext cx="4747439" cy="833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Query: Estimate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464289" y="3335287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1     2     3     4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335286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5     6     7     8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370401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1     2</a:t>
              </a: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376751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3     4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385557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7     8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02567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4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02567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2</a:t>
              </a: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02568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3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02563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</a:t>
              </a: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03815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5</a:t>
              </a: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02566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6</a:t>
              </a: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02565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7</a:t>
              </a: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02564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8</a:t>
              </a: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4370889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5     6</a:t>
              </a: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2" y="2170456"/>
            <a:ext cx="16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Estimate: a[2,7]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612" y="3069509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(counts, a[2,7], 1, 1, 4)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003534" y="3069509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(counts, a[2,7], 1, 5, 8)</a:t>
            </a:r>
          </a:p>
        </p:txBody>
      </p:sp>
    </p:spTree>
    <p:extLst>
      <p:ext uri="{BB962C8B-B14F-4D97-AF65-F5344CB8AC3E}">
        <p14:creationId xmlns:p14="http://schemas.microsoft.com/office/powerpoint/2010/main" val="1273622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5196305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4138048"/>
            <a:ext cx="5458891" cy="833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3069509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Query: Estimate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464289" y="3335287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1     2     3     4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335286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5     6     7     8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370401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1     2</a:t>
              </a: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376751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3     4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385557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7     8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02567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4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02567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2</a:t>
              </a: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02568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3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02563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</a:t>
              </a: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03815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5</a:t>
              </a: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02566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6</a:t>
              </a: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02565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7</a:t>
              </a: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02564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8</a:t>
              </a: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4370889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5     6</a:t>
              </a: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2" y="2170456"/>
            <a:ext cx="16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Estimate: a[2,7]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558" y="4178607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(counts, a[2,7], 1, 1, 2)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005219" y="4178607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(counts, a[2,7], 1, 5, 6)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06699" y="4588410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(counts, a[2,7], 1, 3, 4)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999031" y="4588410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(counts, a[2,7], 1, 7, 8)</a:t>
            </a:r>
          </a:p>
        </p:txBody>
      </p:sp>
    </p:spTree>
    <p:extLst>
      <p:ext uri="{BB962C8B-B14F-4D97-AF65-F5344CB8AC3E}">
        <p14:creationId xmlns:p14="http://schemas.microsoft.com/office/powerpoint/2010/main" val="1319254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5196305"/>
            <a:ext cx="6014720" cy="833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4138048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3069509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Query: Estimate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464289" y="3335287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1     2     3     4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335286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5     6     7     8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370401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1     2</a:t>
              </a: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376751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3     4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385557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7     8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02567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4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02567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2</a:t>
              </a: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02568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3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02563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</a:t>
              </a: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03815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5</a:t>
              </a: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02566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6</a:t>
              </a: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02565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7</a:t>
              </a: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02564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8</a:t>
              </a: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4370889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5     6</a:t>
              </a: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2" y="2170456"/>
            <a:ext cx="16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Estimate: a[2,7]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3887" y="5191960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(counts, a[2,7], 1, 1, 1)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995891" y="5191960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(counts, a[2,7], 1, 7, 7)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91028" y="5601763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(counts, a[2,7], 1, 2, 2)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989703" y="5601763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(counts, a[2,7], 1, 8, 8)</a:t>
            </a:r>
          </a:p>
        </p:txBody>
      </p:sp>
    </p:spTree>
    <p:extLst>
      <p:ext uri="{BB962C8B-B14F-4D97-AF65-F5344CB8AC3E}">
        <p14:creationId xmlns:p14="http://schemas.microsoft.com/office/powerpoint/2010/main" val="237496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5196305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4138048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3069509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Query: Estimate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464289" y="3335287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1     2     3     4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335286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5     6     7     8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370401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1     2</a:t>
              </a: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376751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3     4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385557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7     8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02567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4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02567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2</a:t>
              </a: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02568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3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02563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1</a:t>
              </a: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03815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5</a:t>
              </a: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02566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6</a:t>
              </a: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02565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7</a:t>
              </a: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02564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8</a:t>
              </a: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4370889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5     6</a:t>
              </a: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2" y="2170456"/>
            <a:ext cx="16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Estimate: a[2,7]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116939" y="4376751"/>
            <a:ext cx="27696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</a:t>
            </a:r>
            <a:r>
              <a:rPr lang="en-US" baseline="-25000" dirty="0"/>
              <a:t>2</a:t>
            </a:r>
            <a:r>
              <a:rPr lang="en-US" dirty="0"/>
              <a:t>[r(3,4)] + CM</a:t>
            </a:r>
            <a:r>
              <a:rPr lang="en-US" baseline="-25000" dirty="0"/>
              <a:t>2</a:t>
            </a:r>
            <a:r>
              <a:rPr lang="en-US" dirty="0"/>
              <a:t>[r(5,6)] +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CM</a:t>
            </a:r>
            <a:r>
              <a:rPr lang="en-US" baseline="-25000" dirty="0"/>
              <a:t>3</a:t>
            </a:r>
            <a:r>
              <a:rPr lang="en-US" dirty="0"/>
              <a:t>[r(2,2)] + CM</a:t>
            </a:r>
            <a:r>
              <a:rPr lang="en-US" baseline="-25000" dirty="0"/>
              <a:t>3</a:t>
            </a:r>
            <a:r>
              <a:rPr lang="en-US" dirty="0"/>
              <a:t>[r(6,6)]</a:t>
            </a:r>
          </a:p>
        </p:txBody>
      </p:sp>
    </p:spTree>
    <p:extLst>
      <p:ext uri="{BB962C8B-B14F-4D97-AF65-F5344CB8AC3E}">
        <p14:creationId xmlns:p14="http://schemas.microsoft.com/office/powerpoint/2010/main" val="6558238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Query: Error bounds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86639"/>
            <a:ext cx="69342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49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bounds proof: notation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14562"/>
            <a:ext cx="10115550" cy="18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8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bounds proof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65960"/>
            <a:ext cx="8946833" cy="424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419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bounds proof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50929"/>
            <a:ext cx="6883400" cy="2427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7" y="4278408"/>
            <a:ext cx="7060883" cy="157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9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State of the 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Common sketches have a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multiplicative factor. For common epsilon (e.g. 0.01) this becomes large.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Updates are often linear in the size of the sketch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Many require </a:t>
            </a:r>
            <a:r>
              <a:rPr lang="en-US" sz="2800" i="1" dirty="0"/>
              <a:t>p</a:t>
            </a:r>
            <a:r>
              <a:rPr lang="en-US" sz="2800" dirty="0"/>
              <a:t>-wise independent hash functions- this is hard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54" y="2394518"/>
            <a:ext cx="982342" cy="54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4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Min </a:t>
            </a:r>
            <a:r>
              <a:rPr lang="en-US"/>
              <a:t>Sketch Guarantees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" y="2207791"/>
            <a:ext cx="104394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6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Count-Min Sketch and Its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Introduction, Problem Statement, and Related Work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Point Queries: algorithm and bounds for the cash-register case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Inner Product Queries: algorithm and bounds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Range Queries: algorithm and bounds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Selected Application: Heavy-Hitters</a:t>
            </a:r>
          </a:p>
        </p:txBody>
      </p:sp>
    </p:spTree>
    <p:extLst>
      <p:ext uri="{BB962C8B-B14F-4D97-AF65-F5344CB8AC3E}">
        <p14:creationId xmlns:p14="http://schemas.microsoft.com/office/powerpoint/2010/main" val="289444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1174173" y="1932918"/>
            <a:ext cx="8434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000"/>
              </a:spcAft>
              <a:buFont typeface="Arial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picked independently and uniformly from a 2-universal hash family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lIns="9144"/>
          <a:lstStyle/>
          <a:p>
            <a:r>
              <a:rPr lang="en-US" dirty="0"/>
              <a:t>Count Min Sketch Construction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4500278" y="2706871"/>
            <a:ext cx="5108115" cy="2545596"/>
            <a:chOff x="2023871" y="1948455"/>
            <a:chExt cx="5108115" cy="2545596"/>
          </a:xfrm>
        </p:grpSpPr>
        <p:sp>
          <p:nvSpPr>
            <p:cNvPr id="64" name="Rectangle 63"/>
            <p:cNvSpPr/>
            <p:nvPr/>
          </p:nvSpPr>
          <p:spPr>
            <a:xfrm>
              <a:off x="3826229" y="3098701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0     0     0     0     0     0     0     0    0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826229" y="3452023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0     0     0     0     0     0     0     0    0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826228" y="3804038"/>
              <a:ext cx="3305755" cy="347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0     0     0     0     0     0     0     0    0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26226" y="4134957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  0     0     0     0     0     0     0     0    0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3826231" y="2740907"/>
              <a:ext cx="3305755" cy="1753144"/>
              <a:chOff x="3826231" y="2740907"/>
              <a:chExt cx="3305755" cy="19111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83308" y="2740914"/>
                <a:ext cx="209210" cy="402622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none" lIns="9144" rtlCol="0">
                <a:spAutoFit/>
              </a:bodyPr>
              <a:lstStyle/>
              <a:p>
                <a:r>
                  <a:rPr lang="en-US" dirty="0"/>
                  <a:t>  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26231" y="2740914"/>
                <a:ext cx="3305755" cy="4013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tIns="45720" rIns="0" bIns="0" rtlCol="0" anchor="t" anchorCtr="0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0     0     0     0     0     0     0     0    0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4152514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4530018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4908602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5287186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5651637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6765572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6018343" y="2740908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6396927" y="2740907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V="1">
              <a:off x="3826229" y="2595376"/>
              <a:ext cx="3305755" cy="4403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634331" y="2759467"/>
              <a:ext cx="0" cy="1725461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8403" y="1948455"/>
              <a:ext cx="1687386" cy="641086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871" y="3441723"/>
              <a:ext cx="1568404" cy="519471"/>
            </a:xfrm>
            <a:prstGeom prst="rect">
              <a:avLst/>
            </a:prstGeom>
          </p:spPr>
        </p:pic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81" y="1878026"/>
            <a:ext cx="3198377" cy="470769"/>
          </a:xfrm>
          <a:prstGeom prst="rect">
            <a:avLst/>
          </a:prstGeom>
        </p:spPr>
      </p:pic>
      <p:grpSp>
        <p:nvGrpSpPr>
          <p:cNvPr id="87" name="Group 86"/>
          <p:cNvGrpSpPr/>
          <p:nvPr/>
        </p:nvGrpSpPr>
        <p:grpSpPr>
          <a:xfrm>
            <a:off x="9910803" y="3333669"/>
            <a:ext cx="451696" cy="1850596"/>
            <a:chOff x="9113002" y="3249976"/>
            <a:chExt cx="451696" cy="1850596"/>
          </a:xfrm>
        </p:grpSpPr>
        <p:sp>
          <p:nvSpPr>
            <p:cNvPr id="79" name="TextBox 78"/>
            <p:cNvSpPr txBox="1"/>
            <p:nvPr/>
          </p:nvSpPr>
          <p:spPr>
            <a:xfrm>
              <a:off x="9114228" y="396946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/>
                <a:t>3</a:t>
              </a:r>
              <a:endParaRPr lang="en-US" sz="2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113002" y="3249976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/>
                <a:t>1</a:t>
              </a:r>
              <a:endParaRPr lang="en-US" sz="24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115536" y="361748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/>
                <a:t>2</a:t>
              </a:r>
              <a:endParaRPr lang="en-US" sz="2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113002" y="431087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/>
                <a:t>4</a:t>
              </a:r>
              <a:endParaRPr lang="en-US" sz="2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15525" y="463890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/>
                <a:t>5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150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lIns="9144"/>
          <a:lstStyle/>
          <a:p>
            <a:r>
              <a:rPr lang="en-US" dirty="0"/>
              <a:t>Count-Min Sketch Updates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18946"/>
            <a:ext cx="8976992" cy="203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066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5800</TotalTime>
  <Words>1531</Words>
  <Application>Microsoft Office PowerPoint</Application>
  <PresentationFormat>Widescreen</PresentationFormat>
  <Paragraphs>356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Retrospect</vt:lpstr>
      <vt:lpstr>PowerPoint Presentation</vt:lpstr>
      <vt:lpstr>The Count-Min Sketch and Its Applications</vt:lpstr>
      <vt:lpstr>Problem</vt:lpstr>
      <vt:lpstr>Problem: Query Types</vt:lpstr>
      <vt:lpstr>Problem: State of the Art</vt:lpstr>
      <vt:lpstr>Count Min Sketch Guarantees</vt:lpstr>
      <vt:lpstr>The Count-Min Sketch and Its Applications</vt:lpstr>
      <vt:lpstr>Count Min Sketch Construction</vt:lpstr>
      <vt:lpstr>Count-Min Sketch Updates</vt:lpstr>
      <vt:lpstr>Count-Min Sketch Updates</vt:lpstr>
      <vt:lpstr>The Count-Min Sketch and Its Applications</vt:lpstr>
      <vt:lpstr>Point Queries Algorithm</vt:lpstr>
      <vt:lpstr>Point Queries Algorithm</vt:lpstr>
      <vt:lpstr>Point Queries Error Bounds</vt:lpstr>
      <vt:lpstr>Point Queries Error Bounds</vt:lpstr>
      <vt:lpstr>Point Queries Error Bounds</vt:lpstr>
      <vt:lpstr>Point Queries Error Bounds</vt:lpstr>
      <vt:lpstr>Point Queries Error Bounds</vt:lpstr>
      <vt:lpstr>Point Queries Error Bounds</vt:lpstr>
      <vt:lpstr>Point Queries Error Bounds</vt:lpstr>
      <vt:lpstr>Point Queries Space and Time Complexity</vt:lpstr>
      <vt:lpstr>The Count-Min Sketch and Its Applications</vt:lpstr>
      <vt:lpstr>Inner Product Query</vt:lpstr>
      <vt:lpstr>Inner Product Query: Update</vt:lpstr>
      <vt:lpstr>Inner Product Query: Estimation</vt:lpstr>
      <vt:lpstr>Inner Product Query: Bounds</vt:lpstr>
      <vt:lpstr>Inner Product Query: Proof</vt:lpstr>
      <vt:lpstr>Inner Product Query: Proof</vt:lpstr>
      <vt:lpstr>The Count-Min Sketch and Its Applications</vt:lpstr>
      <vt:lpstr>Range Query</vt:lpstr>
      <vt:lpstr>Dyadic Ranges</vt:lpstr>
      <vt:lpstr>Dyadic Ranges</vt:lpstr>
      <vt:lpstr>Range Queries Algorithm: updates</vt:lpstr>
      <vt:lpstr>Range Query: Update</vt:lpstr>
      <vt:lpstr>Range Query: Update</vt:lpstr>
      <vt:lpstr>Range Query: Update</vt:lpstr>
      <vt:lpstr>Range Query: Update</vt:lpstr>
      <vt:lpstr>Range Queries Algorithm: Estimation</vt:lpstr>
      <vt:lpstr>Range Query: Estimate</vt:lpstr>
      <vt:lpstr>Range Query: Estimate</vt:lpstr>
      <vt:lpstr>Range Query: Estimate</vt:lpstr>
      <vt:lpstr>Range Query: Estimate</vt:lpstr>
      <vt:lpstr>Range Query: Estimate</vt:lpstr>
      <vt:lpstr>Range Query: Error bounds</vt:lpstr>
      <vt:lpstr>Error bounds proof: notation</vt:lpstr>
      <vt:lpstr>Error bounds proof</vt:lpstr>
      <vt:lpstr>Error bounds proof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wagner</dc:creator>
  <cp:lastModifiedBy>Ravi Gaddipati</cp:lastModifiedBy>
  <cp:revision>77</cp:revision>
  <dcterms:created xsi:type="dcterms:W3CDTF">2016-12-08T22:38:32Z</dcterms:created>
  <dcterms:modified xsi:type="dcterms:W3CDTF">2016-12-14T19:41:52Z</dcterms:modified>
</cp:coreProperties>
</file>