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300" r:id="rId3"/>
    <p:sldId id="301" r:id="rId4"/>
    <p:sldId id="302" r:id="rId5"/>
    <p:sldId id="298" r:id="rId6"/>
    <p:sldId id="297" r:id="rId7"/>
    <p:sldId id="294" r:id="rId8"/>
    <p:sldId id="295" r:id="rId9"/>
    <p:sldId id="264" r:id="rId10"/>
    <p:sldId id="259" r:id="rId11"/>
    <p:sldId id="263" r:id="rId12"/>
    <p:sldId id="260" r:id="rId13"/>
    <p:sldId id="261" r:id="rId14"/>
    <p:sldId id="265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303" r:id="rId23"/>
    <p:sldId id="311" r:id="rId24"/>
    <p:sldId id="310" r:id="rId25"/>
    <p:sldId id="306" r:id="rId26"/>
    <p:sldId id="307" r:id="rId27"/>
    <p:sldId id="308" r:id="rId28"/>
    <p:sldId id="309" r:id="rId29"/>
    <p:sldId id="275" r:id="rId30"/>
    <p:sldId id="276" r:id="rId31"/>
    <p:sldId id="277" r:id="rId32"/>
    <p:sldId id="299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20"/>
    <p:restoredTop sz="94810"/>
  </p:normalViewPr>
  <p:slideViewPr>
    <p:cSldViewPr snapToGrid="0" snapToObjects="1">
      <p:cViewPr>
        <p:scale>
          <a:sx n="105" d="100"/>
          <a:sy n="105" d="100"/>
        </p:scale>
        <p:origin x="-3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5B02-70E6-674C-BD1F-6A7F778A89D9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0A62E-9372-6E43-814B-0B1F17E5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1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1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4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5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7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6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3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6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31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3047AA-ACB6-D34A-9274-C4E96F83774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2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7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3047AA-ACB6-D34A-9274-C4E96F83774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8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11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4727334" y="3584779"/>
            <a:ext cx="3305755" cy="36816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88289" y="3584773"/>
            <a:ext cx="364451" cy="3577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323" y="4971590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27331" y="4647904"/>
            <a:ext cx="3305755" cy="34780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27332" y="4295889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727333" y="3942567"/>
            <a:ext cx="3305752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Count-Min Sketch Updates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053617" y="3584773"/>
            <a:ext cx="2627968" cy="1753144"/>
            <a:chOff x="4152514" y="2740907"/>
            <a:chExt cx="2627968" cy="1911164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152514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530018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908602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87186" y="2740907"/>
              <a:ext cx="342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651637" y="2740907"/>
              <a:ext cx="291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765572" y="2750850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018343" y="2740908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396927" y="2740907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 flipV="1">
            <a:off x="4727332" y="3439242"/>
            <a:ext cx="3305755" cy="4403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4549722" y="3603333"/>
            <a:ext cx="0" cy="1725461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06" y="2792321"/>
            <a:ext cx="1687386" cy="64108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74" y="4285589"/>
            <a:ext cx="1568404" cy="519471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41" idx="1"/>
          </p:cNvCxnSpPr>
          <p:nvPr/>
        </p:nvCxnSpPr>
        <p:spPr>
          <a:xfrm flipH="1">
            <a:off x="6468319" y="3181396"/>
            <a:ext cx="2353495" cy="4976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21814" y="2889008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 smtClean="0">
                <a:solidFill>
                  <a:srgbClr val="0070C0"/>
                </a:solidFill>
              </a:rPr>
              <a:t>1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>
                <a:solidFill>
                  <a:srgbClr val="0070C0"/>
                </a:solidFill>
              </a:rPr>
              <a:t>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583614" y="2207546"/>
            <a:ext cx="1173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 , </a:t>
            </a:r>
            <a:r>
              <a:rPr lang="en-US" sz="3200" dirty="0" err="1" smtClean="0">
                <a:solidFill>
                  <a:srgbClr val="0070C0"/>
                </a:solidFill>
              </a:rPr>
              <a:t>c</a:t>
            </a:r>
            <a:r>
              <a:rPr lang="en-US" sz="3200" baseline="-25000" dirty="0" err="1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821819" y="3468067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21814" y="4047125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 smtClean="0">
                <a:solidFill>
                  <a:srgbClr val="0070C0"/>
                </a:solidFill>
              </a:rPr>
              <a:t>3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821808" y="4583233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4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816588" y="5158370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5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311472" y="3941504"/>
            <a:ext cx="368105" cy="363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441716" y="4302723"/>
            <a:ext cx="378704" cy="352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183294" y="4654981"/>
            <a:ext cx="372531" cy="340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6675" y="4995710"/>
            <a:ext cx="366403" cy="3304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756930" y="4374492"/>
            <a:ext cx="3113893" cy="11689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565601" y="3879835"/>
            <a:ext cx="1256213" cy="1634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6476140" y="4821807"/>
            <a:ext cx="2393747" cy="1970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7948030" y="5259859"/>
            <a:ext cx="893910" cy="1778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0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2 -0.01967 L 0.51081 -0.021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1" grpId="0"/>
      <p:bldP spid="41" grpId="2"/>
      <p:bldP spid="9" grpId="0"/>
      <p:bldP spid="48" grpId="0"/>
      <p:bldP spid="48" grpId="2"/>
      <p:bldP spid="58" grpId="0"/>
      <p:bldP spid="58" grpId="1"/>
      <p:bldP spid="69" grpId="0"/>
      <p:bldP spid="69" grpId="1"/>
      <p:bldP spid="71" grpId="0"/>
      <p:bldP spid="80" grpId="0" animBg="1"/>
      <p:bldP spid="82" grpId="0" animBg="1"/>
      <p:bldP spid="88" grpId="0" animBg="1"/>
      <p:bldP spid="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Count-Min Sketch and Its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Introduction</a:t>
            </a:r>
            <a:r>
              <a:rPr lang="en-US" sz="2800" dirty="0"/>
              <a:t>, Problem Statement, and Related </a:t>
            </a:r>
            <a:r>
              <a:rPr lang="en-US" sz="2800" dirty="0" smtClean="0"/>
              <a:t>Work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 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Point Queries: algorithm and bounds for the cash-register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Inner Product Queries: algorithm and bounds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Range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Selected Application: Heavy-Hitters</a:t>
            </a:r>
          </a:p>
        </p:txBody>
      </p:sp>
    </p:spTree>
    <p:extLst>
      <p:ext uri="{BB962C8B-B14F-4D97-AF65-F5344CB8AC3E}">
        <p14:creationId xmlns:p14="http://schemas.microsoft.com/office/powerpoint/2010/main" val="13132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Algorithm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6447"/>
            <a:ext cx="2215420" cy="750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0" y="1907676"/>
            <a:ext cx="5251565" cy="7894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03370"/>
            <a:ext cx="7092812" cy="30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9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4432305" y="3321422"/>
            <a:ext cx="3305755" cy="36816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23   18  35    1    48   90  63   27   3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32294" y="4708233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19  21   68   66   42  80   95   4    18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32302" y="4384547"/>
            <a:ext cx="3305755" cy="34780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73   26  22   32   14  88   78   31  12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32303" y="4032532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98   2     8    52    0    37   25  17    7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432304" y="3679210"/>
            <a:ext cx="3305752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19  20   73   15  19    9    84   36  11 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758588" y="3321416"/>
            <a:ext cx="2627968" cy="1753144"/>
            <a:chOff x="4152514" y="2740907"/>
            <a:chExt cx="2627968" cy="1911164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152514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530018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908602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87186" y="2740907"/>
              <a:ext cx="342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651637" y="2740907"/>
              <a:ext cx="291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765572" y="2750850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018343" y="2740908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396927" y="2740907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8526785" y="2625651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count[1,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1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35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26785" y="3783768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count[3,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3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25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26779" y="4319876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count[4,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4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</a:t>
            </a:r>
            <a:r>
              <a:rPr lang="en-US" sz="3200" dirty="0" smtClean="0">
                <a:solidFill>
                  <a:schemeClr val="accent1"/>
                </a:solidFill>
              </a:rPr>
              <a:t>12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521559" y="4895013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count[5,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5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21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6779" y="3200998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count[2,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)]= </a:t>
            </a:r>
            <a:r>
              <a:rPr lang="en-US" sz="3200" dirty="0" smtClean="0">
                <a:solidFill>
                  <a:schemeClr val="accent1"/>
                </a:solidFill>
              </a:rPr>
              <a:t>19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98998"/>
            <a:ext cx="5251565" cy="789451"/>
          </a:xfrm>
          <a:prstGeom prst="rect">
            <a:avLst/>
          </a:prstGeom>
        </p:spPr>
      </p:pic>
      <p:sp>
        <p:nvSpPr>
          <p:cNvPr id="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 Queries Algorithm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526779" y="3201809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count[2,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)]= 19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378977" y="4391626"/>
            <a:ext cx="356343" cy="3407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0855" y="3325308"/>
            <a:ext cx="374537" cy="35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35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34988" y="3679210"/>
            <a:ext cx="329184" cy="362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19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33907" y="4041605"/>
            <a:ext cx="373798" cy="3500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25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60730" y="4733780"/>
            <a:ext cx="374904" cy="329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21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>
            <a:stCxn id="41" idx="1"/>
          </p:cNvCxnSpPr>
          <p:nvPr/>
        </p:nvCxnSpPr>
        <p:spPr>
          <a:xfrm flipH="1">
            <a:off x="5461901" y="2918039"/>
            <a:ext cx="3064884" cy="5253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969836" y="4111135"/>
            <a:ext cx="1605959" cy="1136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710223" y="3616478"/>
            <a:ext cx="3816563" cy="1784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6" idx="3"/>
          </p:cNvCxnSpPr>
          <p:nvPr/>
        </p:nvCxnSpPr>
        <p:spPr>
          <a:xfrm flipH="1">
            <a:off x="7738057" y="4558450"/>
            <a:ext cx="83680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5075116" y="4928771"/>
            <a:ext cx="3471795" cy="2456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8" grpId="0"/>
      <p:bldP spid="69" grpId="0"/>
      <p:bldP spid="71" grpId="0"/>
      <p:bldP spid="44" grpId="0"/>
      <p:bldP spid="57" grpId="0"/>
      <p:bldP spid="59" grpId="0" animBg="1"/>
      <p:bldP spid="64" grpId="0" animBg="1"/>
      <p:bldP spid="31" grpId="0" animBg="1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00088"/>
            <a:ext cx="9204960" cy="8602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7426"/>
            <a:ext cx="2316480" cy="87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9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0" y="2434107"/>
            <a:ext cx="7346188" cy="1465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13" y="1979578"/>
            <a:ext cx="1548723" cy="630961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92" y="5189331"/>
            <a:ext cx="3161708" cy="873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0" y="3899935"/>
            <a:ext cx="8449056" cy="1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13" y="1979578"/>
            <a:ext cx="1548723" cy="630961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2" y="3871918"/>
            <a:ext cx="4791456" cy="865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2" y="2673987"/>
            <a:ext cx="3023616" cy="1374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2" y="4829417"/>
            <a:ext cx="3608832" cy="8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9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32" y="3172696"/>
            <a:ext cx="4155101" cy="1264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32" y="4964549"/>
            <a:ext cx="5086151" cy="13616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742" y="4353279"/>
            <a:ext cx="2231069" cy="630691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8" name="Straight Arrow Connector 17"/>
          <p:cNvCxnSpPr/>
          <p:nvPr/>
        </p:nvCxnSpPr>
        <p:spPr>
          <a:xfrm flipH="1">
            <a:off x="5609277" y="4837746"/>
            <a:ext cx="1" cy="42452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14942" y="3335439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03" y="2702821"/>
            <a:ext cx="1579279" cy="63391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5654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47" y="4496913"/>
            <a:ext cx="2278851" cy="934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914077" y="4380633"/>
            <a:ext cx="1" cy="42452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41" y="2713385"/>
            <a:ext cx="1286135" cy="396589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3146595"/>
            <a:ext cx="2984234" cy="1030917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5870974" y="3109974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95" y="4021034"/>
            <a:ext cx="2550750" cy="428098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92" y="5323571"/>
            <a:ext cx="3553968" cy="8284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09706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625837"/>
            <a:ext cx="10058400" cy="7161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8" y="4422899"/>
            <a:ext cx="11922348" cy="656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354932"/>
            <a:ext cx="10058400" cy="641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48" y="2834350"/>
            <a:ext cx="4135216" cy="4381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9888" y="2818064"/>
            <a:ext cx="200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Want to show: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64" y="3952259"/>
            <a:ext cx="3848172" cy="470640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56" y="5006533"/>
            <a:ext cx="2194560" cy="619304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cxnSp>
        <p:nvCxnSpPr>
          <p:cNvPr id="21" name="Straight Arrow Connector 20"/>
          <p:cNvCxnSpPr/>
          <p:nvPr/>
        </p:nvCxnSpPr>
        <p:spPr>
          <a:xfrm>
            <a:off x="6552136" y="4263620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93934" y="5448578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6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Count-Min Sketch and Its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Introduction, Problem Statement, and Related Work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Point Queries: algorithm and bounds for the cash-register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Inner Product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Range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Selected Application: Heavy-Hitters</a:t>
            </a:r>
          </a:p>
        </p:txBody>
      </p:sp>
    </p:spTree>
    <p:extLst>
      <p:ext uri="{BB962C8B-B14F-4D97-AF65-F5344CB8AC3E}">
        <p14:creationId xmlns:p14="http://schemas.microsoft.com/office/powerpoint/2010/main" val="12485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29" y="4280521"/>
            <a:ext cx="6145378" cy="1167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72" y="2659337"/>
            <a:ext cx="3019530" cy="885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37" y="3463226"/>
            <a:ext cx="3570290" cy="817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92" y="5500446"/>
            <a:ext cx="6835014" cy="60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Space and Time Complexity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5776" y="1938528"/>
            <a:ext cx="4811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Time complexity for CMS updates: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Time complexity for point queries: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Space complexity for CMS: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2" y="1877568"/>
            <a:ext cx="1080808" cy="458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696" y="2333813"/>
            <a:ext cx="1080808" cy="458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54" y="2678054"/>
            <a:ext cx="1290248" cy="46080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488086" y="3109207"/>
            <a:ext cx="5108115" cy="2545596"/>
            <a:chOff x="2023871" y="1948455"/>
            <a:chExt cx="5108115" cy="2545596"/>
          </a:xfrm>
        </p:grpSpPr>
        <p:sp>
          <p:nvSpPr>
            <p:cNvPr id="15" name="Rectangle 14"/>
            <p:cNvSpPr/>
            <p:nvPr/>
          </p:nvSpPr>
          <p:spPr>
            <a:xfrm>
              <a:off x="3826229" y="3098701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26229" y="3452023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26228" y="3804038"/>
              <a:ext cx="3305755" cy="347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26226" y="4134957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826231" y="2740907"/>
              <a:ext cx="3305755" cy="1753144"/>
              <a:chOff x="3826231" y="2740907"/>
              <a:chExt cx="3305755" cy="191116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283308" y="2740914"/>
                <a:ext cx="209210" cy="40262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none" lIns="9144" rtlCol="0">
                <a:spAutoFit/>
              </a:bodyPr>
              <a:lstStyle/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26231" y="2740914"/>
                <a:ext cx="3305755" cy="4013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45720" rIns="0" bIns="0" rtlCol="0" anchor="t" anchorCtr="0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 0     0     0     0     0     0     0     0    0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4152514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4530018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4908602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5287186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5651637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6765572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6018343" y="2740908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6396927" y="2740907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 flipV="1">
              <a:off x="3826229" y="2595376"/>
              <a:ext cx="3305755" cy="4403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3634331" y="2759467"/>
              <a:ext cx="0" cy="1725461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403" y="1948455"/>
              <a:ext cx="1687386" cy="64108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871" y="3441723"/>
              <a:ext cx="1568404" cy="519471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9898611" y="3736005"/>
            <a:ext cx="451696" cy="1850596"/>
            <a:chOff x="9113002" y="3249976"/>
            <a:chExt cx="451696" cy="1850596"/>
          </a:xfrm>
        </p:grpSpPr>
        <p:sp>
          <p:nvSpPr>
            <p:cNvPr id="37" name="TextBox 36"/>
            <p:cNvSpPr txBox="1"/>
            <p:nvPr/>
          </p:nvSpPr>
          <p:spPr>
            <a:xfrm>
              <a:off x="9114228" y="396946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3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13002" y="3249976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1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115536" y="361748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113002" y="431087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4</a:t>
              </a:r>
              <a:endParaRPr 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15525" y="463890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691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Count-Min Sketch and Its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Point Queries: algorithm and bounds for the cash-register case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Inner Product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Range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Selected Application: Heavy-Hitters</a:t>
            </a:r>
          </a:p>
          <a:p>
            <a:pPr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50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Setup</a:t>
            </a:r>
            <a:r>
              <a:rPr lang="en-US" sz="2800" dirty="0"/>
              <a:t>:</a:t>
            </a:r>
          </a:p>
          <a:p>
            <a:pPr lvl="1"/>
            <a:r>
              <a:rPr lang="en-US" sz="2600" dirty="0"/>
              <a:t>2 sketches for vectors </a:t>
            </a:r>
            <a:r>
              <a:rPr lang="en-US" sz="2600" i="1" dirty="0"/>
              <a:t>a </a:t>
            </a:r>
            <a:r>
              <a:rPr lang="en-US" sz="2600" dirty="0"/>
              <a:t>and </a:t>
            </a:r>
            <a:r>
              <a:rPr lang="en-US" sz="2600" i="1" dirty="0"/>
              <a:t>b </a:t>
            </a:r>
            <a:r>
              <a:rPr lang="en-US" sz="2600" dirty="0"/>
              <a:t>: </a:t>
            </a:r>
            <a:r>
              <a:rPr lang="en-US" sz="2600" i="1" dirty="0" err="1"/>
              <a:t>count</a:t>
            </a:r>
            <a:r>
              <a:rPr lang="en-US" sz="2600" i="1" baseline="-25000" dirty="0" err="1"/>
              <a:t>a</a:t>
            </a:r>
            <a:r>
              <a:rPr lang="en-US" sz="2600" i="1" dirty="0"/>
              <a:t> </a:t>
            </a:r>
            <a:r>
              <a:rPr lang="en-US" sz="2600" dirty="0"/>
              <a:t>and </a:t>
            </a:r>
            <a:r>
              <a:rPr lang="en-US" sz="2600" i="1" dirty="0" err="1"/>
              <a:t>count</a:t>
            </a:r>
            <a:r>
              <a:rPr lang="en-US" sz="2600" i="1" baseline="-25000" dirty="0" err="1"/>
              <a:t>b</a:t>
            </a:r>
            <a:endParaRPr lang="en-US" sz="2600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7320824" cy="97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Query: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update scheme as point query.</a:t>
            </a:r>
          </a:p>
          <a:p>
            <a:endParaRPr lang="en-US" dirty="0"/>
          </a:p>
          <a:p>
            <a:r>
              <a:rPr lang="en-US" dirty="0"/>
              <a:t>Say we want to make the update: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A[</a:t>
            </a:r>
            <a:r>
              <a:rPr lang="en-US" dirty="0" err="1"/>
              <a:t>i</a:t>
            </a:r>
            <a:r>
              <a:rPr lang="en-US" dirty="0"/>
              <a:t>] + c</a:t>
            </a:r>
          </a:p>
          <a:p>
            <a:r>
              <a:rPr lang="en-US" dirty="0"/>
              <a:t>For each estimator in sketch </a:t>
            </a:r>
            <a:r>
              <a:rPr lang="en-US" i="1" dirty="0" err="1"/>
              <a:t>count</a:t>
            </a:r>
            <a:r>
              <a:rPr lang="en-US" i="1" baseline="-25000" dirty="0" err="1"/>
              <a:t>a</a:t>
            </a:r>
            <a:r>
              <a:rPr lang="en-US" i="1" dirty="0"/>
              <a:t>: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i,c</a:t>
            </a:r>
            <a:r>
              <a:rPr lang="en-US" dirty="0"/>
              <a:t>) : </a:t>
            </a:r>
            <a:r>
              <a:rPr lang="en-US" dirty="0" err="1"/>
              <a:t>Hj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+= 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60850" y="3448302"/>
            <a:ext cx="3305755" cy="36816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 0     0     0     0     0     0     0     0    0</a:t>
            </a:r>
          </a:p>
        </p:txBody>
      </p:sp>
      <p:sp>
        <p:nvSpPr>
          <p:cNvPr id="6" name="Rectangle 5"/>
          <p:cNvSpPr/>
          <p:nvPr/>
        </p:nvSpPr>
        <p:spPr>
          <a:xfrm>
            <a:off x="8221805" y="3448296"/>
            <a:ext cx="364451" cy="3577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60839" y="4835113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 0     0     0     0     0     0     0     0    0</a:t>
            </a:r>
          </a:p>
        </p:txBody>
      </p:sp>
      <p:sp>
        <p:nvSpPr>
          <p:cNvPr id="8" name="Rectangle 7"/>
          <p:cNvSpPr/>
          <p:nvPr/>
        </p:nvSpPr>
        <p:spPr>
          <a:xfrm>
            <a:off x="6760847" y="4511427"/>
            <a:ext cx="3305755" cy="34780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 0     0     0     0     0     0     0     0    0</a:t>
            </a:r>
          </a:p>
        </p:txBody>
      </p:sp>
      <p:sp>
        <p:nvSpPr>
          <p:cNvPr id="9" name="Rectangle 8"/>
          <p:cNvSpPr/>
          <p:nvPr/>
        </p:nvSpPr>
        <p:spPr>
          <a:xfrm>
            <a:off x="6760848" y="4159412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 0     0     0     0     0     0     0     0    0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60849" y="3806090"/>
            <a:ext cx="3305752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 0     0     0     0     0     0     0     0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   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87133" y="3448296"/>
            <a:ext cx="2627968" cy="1753144"/>
            <a:chOff x="4152514" y="2740907"/>
            <a:chExt cx="2627968" cy="1911164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4152514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530018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908602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5287186" y="2740907"/>
              <a:ext cx="342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651637" y="2740907"/>
              <a:ext cx="291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765572" y="2750850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6018343" y="2740908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6396927" y="2740907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V="1">
            <a:off x="6760848" y="3302765"/>
            <a:ext cx="3305755" cy="4403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6583238" y="3466856"/>
            <a:ext cx="0" cy="1725461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022" y="2655844"/>
            <a:ext cx="1687386" cy="6410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490" y="4149112"/>
            <a:ext cx="1568404" cy="51947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501835" y="3044919"/>
            <a:ext cx="2353495" cy="4976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855330" y="2752531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1</a:t>
            </a:r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855335" y="3331590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2</a:t>
            </a:r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55330" y="3910648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3</a:t>
            </a:r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55324" y="4446756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4</a:t>
            </a:r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850104" y="5021893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5</a:t>
            </a:r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344988" y="3805027"/>
            <a:ext cx="368105" cy="363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5232" y="4166246"/>
            <a:ext cx="378704" cy="352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16810" y="4518504"/>
            <a:ext cx="372531" cy="340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700191" y="4859233"/>
            <a:ext cx="366403" cy="3304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790446" y="4238015"/>
            <a:ext cx="3113893" cy="11689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9599117" y="3743358"/>
            <a:ext cx="1256213" cy="1634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509656" y="4685330"/>
            <a:ext cx="2393747" cy="1970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9981546" y="5123382"/>
            <a:ext cx="893910" cy="1778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7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30" grpId="0" animBg="1"/>
      <p:bldP spid="31" grpId="0" animBg="1"/>
      <p:bldP spid="32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Query: Estimation</a:t>
            </a:r>
          </a:p>
        </p:txBody>
      </p:sp>
      <p:pic>
        <p:nvPicPr>
          <p:cNvPr id="1026" name="Picture 2" descr="https://lh6.googleusercontent.com/zzh1UC-rEi9lRI6J6FR55ex59XZHOqZ-OedFulyLVR602f7LiCM5FzsxqAPqg4S9jnYocE4qXQYFB0gWog5R0gAnnIfS8s7G5ud5ahhu4TJoV5MloZhhiKrCQ7lj4uK-SPcDkPEGK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86983"/>
            <a:ext cx="7291560" cy="166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70" y="3654914"/>
            <a:ext cx="11226923" cy="262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Query: Bounds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620"/>
          <a:stretch/>
        </p:blipFill>
        <p:spPr>
          <a:xfrm>
            <a:off x="2079924" y="2280492"/>
            <a:ext cx="8093112" cy="260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4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Query: Proof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53646"/>
            <a:ext cx="426720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725196"/>
            <a:ext cx="4962525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700" y="4440614"/>
            <a:ext cx="169545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840" y="1964578"/>
            <a:ext cx="2038350" cy="533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 flipV="1">
            <a:off x="5364480" y="2231278"/>
            <a:ext cx="2334360" cy="8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1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Query: Proof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18" y="2302582"/>
            <a:ext cx="5238750" cy="1724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1218" y="1802255"/>
            <a:ext cx="833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Markov to get the probability for a single estimator: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5966" y="3860573"/>
            <a:ext cx="3015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Over all estimators: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448688"/>
            <a:ext cx="6027684" cy="14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Count-Min Sketch and Its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Point Queries: algorithm and bounds for the cash-register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Inner Product Queries: algorithm and bounds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Range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Selected Application: Heavy-Hitters</a:t>
            </a:r>
          </a:p>
        </p:txBody>
      </p:sp>
    </p:spTree>
    <p:extLst>
      <p:ext uri="{BB962C8B-B14F-4D97-AF65-F5344CB8AC3E}">
        <p14:creationId xmlns:p14="http://schemas.microsoft.com/office/powerpoint/2010/main" val="18167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Suppose we have a vector </a:t>
            </a:r>
            <a:r>
              <a:rPr lang="en-US" sz="2800" i="1" dirty="0"/>
              <a:t>a</a:t>
            </a:r>
            <a:r>
              <a:rPr lang="en-US" sz="2800" dirty="0"/>
              <a:t> that evolves with time with updates: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(i</a:t>
            </a:r>
            <a:r>
              <a:rPr lang="en-US" sz="2600" baseline="-25000" dirty="0"/>
              <a:t>t</a:t>
            </a:r>
            <a:r>
              <a:rPr lang="en-US" sz="2600" dirty="0"/>
              <a:t>, </a:t>
            </a:r>
            <a:r>
              <a:rPr lang="en-US" sz="2600" dirty="0" err="1"/>
              <a:t>c</a:t>
            </a:r>
            <a:r>
              <a:rPr lang="en-US" sz="2600" baseline="-25000" dirty="0" err="1"/>
              <a:t>t</a:t>
            </a:r>
            <a:r>
              <a:rPr lang="en-US" sz="2600" dirty="0"/>
              <a:t>)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Then update the vector such that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 wish to represent this in sublinear space, while supporting 3 main queries.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713" y="3300201"/>
            <a:ext cx="3491533" cy="10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sz="2800" dirty="0" smtClean="0"/>
          </a:p>
          <a:p>
            <a:pPr>
              <a:buFont typeface="Arial" charset="0"/>
              <a:buChar char="•"/>
            </a:pP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 smtClean="0"/>
              <a:t> Possible to estimate via a sum of individual point queries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E</a:t>
            </a:r>
            <a:r>
              <a:rPr lang="en-US" sz="2800" dirty="0" smtClean="0"/>
              <a:t>rror </a:t>
            </a:r>
            <a:r>
              <a:rPr lang="en-US" sz="2800" dirty="0" smtClean="0"/>
              <a:t>with extra multiplicative term </a:t>
            </a:r>
            <a:r>
              <a:rPr lang="hr-HR" sz="2800" dirty="0"/>
              <a:t>||[</a:t>
            </a:r>
            <a:r>
              <a:rPr lang="hr-HR" sz="2800" dirty="0" err="1"/>
              <a:t>l,r</a:t>
            </a:r>
            <a:r>
              <a:rPr lang="hr-HR" sz="2800" dirty="0"/>
              <a:t>]||</a:t>
            </a:r>
            <a:r>
              <a:rPr lang="hr-HR" sz="2800" baseline="-25000" dirty="0" smtClean="0"/>
              <a:t>1</a:t>
            </a:r>
            <a:endParaRPr lang="hr-HR" sz="2800" baseline="-25000" dirty="0" smtClean="0"/>
          </a:p>
          <a:p>
            <a:pPr>
              <a:buFont typeface="Arial" charset="0"/>
              <a:buChar char="•"/>
            </a:pPr>
            <a:r>
              <a:rPr lang="hr-HR" sz="2800" dirty="0"/>
              <a:t> </a:t>
            </a:r>
            <a:r>
              <a:rPr lang="hr-HR" sz="2800" dirty="0" err="1" smtClean="0"/>
              <a:t>Linear</a:t>
            </a:r>
            <a:r>
              <a:rPr lang="hr-HR" sz="2800" dirty="0" smtClean="0"/>
              <a:t> time </a:t>
            </a:r>
            <a:r>
              <a:rPr lang="hr-HR" sz="2800" dirty="0" err="1" smtClean="0"/>
              <a:t>operation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r>
              <a:rPr lang="en-US" sz="2800" dirty="0" smtClean="0"/>
              <a:t> Dyadic ranges helps both of these problems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845734"/>
            <a:ext cx="2034070" cy="10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Dyadic Ranges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223864" y="2211863"/>
            <a:ext cx="2954251" cy="373862"/>
            <a:chOff x="3826231" y="2735975"/>
            <a:chExt cx="2954251" cy="407561"/>
          </a:xfrm>
        </p:grpSpPr>
        <p:sp>
          <p:nvSpPr>
            <p:cNvPr id="19" name="TextBox 18"/>
            <p:cNvSpPr txBox="1"/>
            <p:nvPr/>
          </p:nvSpPr>
          <p:spPr>
            <a:xfrm>
              <a:off x="5283308" y="2740914"/>
              <a:ext cx="209210" cy="40262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none" lIns="9144" rtlCol="0">
              <a:spAutoFit/>
            </a:bodyPr>
            <a:lstStyle/>
            <a:p>
              <a:r>
                <a:rPr lang="en-US" dirty="0" smtClean="0"/>
                <a:t>  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26231" y="2740914"/>
              <a:ext cx="2954251" cy="40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5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7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  <a:r>
                <a:rPr lang="en-US" dirty="0" smtClean="0">
                  <a:solidFill>
                    <a:schemeClr val="tx1"/>
                  </a:solidFill>
                </a:rPr>
                <a:t>  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20" idx="2"/>
            </p:cNvCxnSpPr>
            <p:nvPr/>
          </p:nvCxnSpPr>
          <p:spPr>
            <a:xfrm>
              <a:off x="5302097" y="2750850"/>
              <a:ext cx="1260" cy="39141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666547" y="2750850"/>
              <a:ext cx="484" cy="39141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033253" y="2740908"/>
              <a:ext cx="3346" cy="40136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402821" y="2740908"/>
              <a:ext cx="9016" cy="40135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464289" y="324265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24265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413236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419586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428392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45402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45402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45403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45398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46650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45401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45400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45399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/>
          <p:cNvCxnSpPr/>
          <p:nvPr/>
        </p:nvCxnSpPr>
        <p:spPr>
          <a:xfrm flipH="1">
            <a:off x="4090718" y="2705447"/>
            <a:ext cx="555995" cy="37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6054471" y="4413724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6" name="Straight Arrow Connector 125"/>
          <p:cNvCxnSpPr/>
          <p:nvPr/>
        </p:nvCxnSpPr>
        <p:spPr>
          <a:xfrm flipH="1">
            <a:off x="3461803" y="3750593"/>
            <a:ext cx="361835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3050832" y="4912617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4529684" y="4912617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6007327" y="4909723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7484970" y="4898577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695861" y="4909723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087553" y="4920869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6584715" y="4920869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72810" y="4928598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6430886" y="3750593"/>
            <a:ext cx="361835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7601999" y="3750593"/>
            <a:ext cx="363441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4555439" y="3750593"/>
            <a:ext cx="363441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680351" y="2705447"/>
            <a:ext cx="466727" cy="37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60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 Keep 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n CM sketches (one for every level in our tree)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Keys are now ranges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Sum of at most 2log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n point queries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Dyadic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6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Dyadic Ranges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9215288" y="2717704"/>
            <a:ext cx="1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215288" y="3805224"/>
            <a:ext cx="194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215288" y="4795272"/>
            <a:ext cx="185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1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4" grpId="0" animBg="1"/>
      <p:bldP spid="130" grpId="0" animBg="1"/>
      <p:bldP spid="64" grpId="0"/>
      <p:bldP spid="65" grpId="0"/>
      <p:bldP spid="6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Queries Algorithm: updates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58987"/>
            <a:ext cx="9772650" cy="202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Update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3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Update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9215288" y="2717704"/>
            <a:ext cx="1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1</a:t>
            </a:r>
            <a:r>
              <a:rPr lang="en-US" dirty="0" smtClean="0"/>
              <a:t>:Update r(1,4)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304193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Update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9215288" y="2717704"/>
            <a:ext cx="1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1</a:t>
            </a:r>
            <a:r>
              <a:rPr lang="en-US" dirty="0" smtClean="0"/>
              <a:t>:Update r(1,4)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304193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215288" y="3805224"/>
            <a:ext cx="194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2</a:t>
            </a:r>
            <a:r>
              <a:rPr lang="en-US" dirty="0" smtClean="0"/>
              <a:t>: Update r(1,2)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9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5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Update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9215288" y="2717704"/>
            <a:ext cx="1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1</a:t>
            </a:r>
            <a:r>
              <a:rPr lang="en-US" dirty="0" smtClean="0"/>
              <a:t>:Update r(1,4)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304193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215288" y="3805224"/>
            <a:ext cx="194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2</a:t>
            </a:r>
            <a:r>
              <a:rPr lang="en-US" dirty="0" smtClean="0"/>
              <a:t>: Update r(1,2)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215288" y="4795272"/>
            <a:ext cx="185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3</a:t>
            </a:r>
            <a:r>
              <a:rPr lang="en-US" dirty="0" smtClean="0"/>
              <a:t>: Update r(2)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9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58" grpId="0"/>
      <p:bldP spid="6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Queries Algorithm: Estimation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9788"/>
            <a:ext cx="10604183" cy="22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7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Query Types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66248"/>
            <a:ext cx="8697235" cy="1654596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82624" y="3854352"/>
            <a:ext cx="9973056" cy="2258164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 Query Cases:</a:t>
            </a:r>
          </a:p>
          <a:p>
            <a:pPr lvl="1">
              <a:buFont typeface="Arial" charset="0"/>
              <a:buChar char="•"/>
            </a:pPr>
            <a:r>
              <a:rPr lang="en-US" sz="2800" dirty="0"/>
              <a:t>Cash Register: Only positive updates</a:t>
            </a:r>
            <a:endParaRPr lang="en-US" sz="2600" dirty="0" smtClean="0"/>
          </a:p>
          <a:p>
            <a:pPr lvl="1">
              <a:buFont typeface="Arial" charset="0"/>
              <a:buChar char="•"/>
            </a:pPr>
            <a:r>
              <a:rPr lang="en-US" sz="2800" dirty="0"/>
              <a:t>Turnstile: Updates are allowed to be positive or </a:t>
            </a:r>
            <a:r>
              <a:rPr lang="en-US" sz="2800" dirty="0" smtClean="0"/>
              <a:t>negative</a:t>
            </a:r>
          </a:p>
          <a:p>
            <a:pPr lvl="2">
              <a:buFont typeface="Arial" charset="0"/>
              <a:buChar char="•"/>
            </a:pPr>
            <a:r>
              <a:rPr lang="en-US" sz="2400" dirty="0"/>
              <a:t>General: a[</a:t>
            </a:r>
            <a:r>
              <a:rPr lang="en-US" sz="2400" dirty="0" err="1"/>
              <a:t>i</a:t>
            </a:r>
            <a:r>
              <a:rPr lang="en-US" sz="2400" dirty="0"/>
              <a:t>] can become </a:t>
            </a:r>
            <a:r>
              <a:rPr lang="en-US" sz="2400" dirty="0" smtClean="0"/>
              <a:t>negative</a:t>
            </a:r>
          </a:p>
          <a:p>
            <a:pPr lvl="2">
              <a:buFont typeface="Arial" charset="0"/>
              <a:buChar char="•"/>
            </a:pPr>
            <a:r>
              <a:rPr lang="en-US" sz="2400" dirty="0" smtClean="0"/>
              <a:t>Non-negative</a:t>
            </a:r>
            <a:r>
              <a:rPr lang="en-US" sz="2400" dirty="0"/>
              <a:t>: Updates can be negative such that a[</a:t>
            </a:r>
            <a:r>
              <a:rPr lang="en-US" sz="2400" dirty="0" err="1"/>
              <a:t>i</a:t>
            </a:r>
            <a:r>
              <a:rPr lang="en-US" sz="2400" dirty="0"/>
              <a:t>] &gt;= 0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0543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Estimate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9864" y="2212991"/>
            <a:ext cx="2518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Estimate_Range_Query</a:t>
            </a:r>
            <a:endParaRPr lang="en-US" dirty="0"/>
          </a:p>
          <a:p>
            <a:r>
              <a:rPr lang="en-US" dirty="0" smtClean="0"/>
              <a:t>(counts, a[2,7], 0, 1, 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Estimate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612" y="3069509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1, 4)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003534" y="3069509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5, 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Estimate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558" y="4178607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1, 2)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005219" y="4178607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5, 6)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06699" y="4588410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3, 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999031" y="4588410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7, 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5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Estimate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887" y="5191960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1, 1)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995891" y="5191960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7, </a:t>
            </a:r>
            <a:r>
              <a:rPr lang="en-US" dirty="0"/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91028" y="5601763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2, 2)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989703" y="5601763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8, 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Estimate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116939" y="4376751"/>
            <a:ext cx="2769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2</a:t>
            </a:r>
            <a:r>
              <a:rPr lang="en-US" dirty="0" smtClean="0"/>
              <a:t>[r(3,4)] + CM</a:t>
            </a:r>
            <a:r>
              <a:rPr lang="en-US" baseline="-25000" dirty="0" smtClean="0"/>
              <a:t>2</a:t>
            </a:r>
            <a:r>
              <a:rPr lang="en-US" dirty="0" smtClean="0"/>
              <a:t>[r(5,6)] +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CM</a:t>
            </a:r>
            <a:r>
              <a:rPr lang="en-US" baseline="-25000" dirty="0" smtClean="0"/>
              <a:t>3</a:t>
            </a:r>
            <a:r>
              <a:rPr lang="en-US" dirty="0" smtClean="0"/>
              <a:t>[r(2,2)] + CM</a:t>
            </a:r>
            <a:r>
              <a:rPr lang="en-US" baseline="-25000" dirty="0" smtClean="0"/>
              <a:t>3</a:t>
            </a:r>
            <a:r>
              <a:rPr lang="en-US" dirty="0" smtClean="0"/>
              <a:t>[r(7,7)]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2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bounds: Theorem 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8632"/>
            <a:ext cx="8046720" cy="140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bounds proof: notation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14562"/>
            <a:ext cx="10115550" cy="18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bounds proof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816" y="2163091"/>
            <a:ext cx="7949184" cy="1025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64784"/>
            <a:ext cx="10281033" cy="929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112" y="4270581"/>
            <a:ext cx="3317176" cy="8189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112" y="5166069"/>
            <a:ext cx="2031354" cy="68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bounds proof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28" y="1958278"/>
            <a:ext cx="6662084" cy="774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995" y="2756955"/>
            <a:ext cx="2069715" cy="843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035" y="3564230"/>
            <a:ext cx="874242" cy="71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28" y="4432223"/>
            <a:ext cx="6498336" cy="8434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48" y="5431061"/>
            <a:ext cx="694057" cy="44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 Sketches have been used to analyze large streams of data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Many sketches use order </a:t>
            </a:r>
            <a:r>
              <a:rPr lang="el-GR" sz="2800" dirty="0" smtClean="0"/>
              <a:t>1/ε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space (AMS sketch, Count sketch, Random subset-sums)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Linear, with respect to the size of the sketch, update times (AMS sketch, Random subset-sums)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Requires p-wise independent hash functions (AMS Sketch)</a:t>
            </a:r>
          </a:p>
        </p:txBody>
      </p:sp>
    </p:spTree>
    <p:extLst>
      <p:ext uri="{BB962C8B-B14F-4D97-AF65-F5344CB8AC3E}">
        <p14:creationId xmlns:p14="http://schemas.microsoft.com/office/powerpoint/2010/main" val="5793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Count-Min Sketch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 Uses </a:t>
            </a:r>
            <a:r>
              <a:rPr lang="el-GR" sz="2800" dirty="0" smtClean="0"/>
              <a:t>1/ε</a:t>
            </a:r>
            <a:r>
              <a:rPr lang="en-US" sz="2800" dirty="0" smtClean="0"/>
              <a:t> space (log(n)/</a:t>
            </a:r>
            <a:r>
              <a:rPr lang="el-GR" sz="2800" dirty="0" smtClean="0"/>
              <a:t>ε</a:t>
            </a:r>
            <a:r>
              <a:rPr lang="en-US" sz="2800" dirty="0" smtClean="0"/>
              <a:t> for range queries)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 Update time independent from </a:t>
            </a:r>
            <a:r>
              <a:rPr lang="el-GR" sz="2800" dirty="0" smtClean="0"/>
              <a:t>ε</a:t>
            </a:r>
            <a:r>
              <a:rPr lang="en-US" sz="2800" dirty="0" smtClean="0"/>
              <a:t>; O(log(1/</a:t>
            </a:r>
            <a:r>
              <a:rPr lang="el-GR" sz="2800" dirty="0" smtClean="0"/>
              <a:t>δ</a:t>
            </a:r>
            <a:r>
              <a:rPr lang="en-US" sz="2800" dirty="0" smtClean="0"/>
              <a:t>)) update time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Pairwise independent hash functions</a:t>
            </a:r>
          </a:p>
          <a:p>
            <a:pPr>
              <a:buFont typeface="Arial" charset="0"/>
              <a:buChar char="•"/>
            </a:pPr>
            <a:endParaRPr lang="en-US" sz="2800" dirty="0" smtClean="0"/>
          </a:p>
          <a:p>
            <a:pPr>
              <a:buFont typeface="Arial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537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Count-Min Sketch and Its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Introduction, Problem Statement, and Related Work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Point Queries: algorithm and bounds for the cash-register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Inner Product Queries: algorithm and bounds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Range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Selected Application: Heavy-Hitters</a:t>
            </a:r>
          </a:p>
        </p:txBody>
      </p:sp>
    </p:spTree>
    <p:extLst>
      <p:ext uri="{BB962C8B-B14F-4D97-AF65-F5344CB8AC3E}">
        <p14:creationId xmlns:p14="http://schemas.microsoft.com/office/powerpoint/2010/main" val="8672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1174173" y="1932918"/>
            <a:ext cx="8434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0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picked independently and uniformly from a 2-universal hash family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 Min Sketch Construction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4500278" y="2706871"/>
            <a:ext cx="5108115" cy="2545596"/>
            <a:chOff x="2023871" y="1948455"/>
            <a:chExt cx="5108115" cy="2545596"/>
          </a:xfrm>
        </p:grpSpPr>
        <p:sp>
          <p:nvSpPr>
            <p:cNvPr id="64" name="Rectangle 63"/>
            <p:cNvSpPr/>
            <p:nvPr/>
          </p:nvSpPr>
          <p:spPr>
            <a:xfrm>
              <a:off x="3826229" y="3098701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826229" y="3452023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826228" y="3804038"/>
              <a:ext cx="3305755" cy="347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26226" y="4134957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826231" y="2740907"/>
              <a:ext cx="3305755" cy="1753144"/>
              <a:chOff x="3826231" y="2740907"/>
              <a:chExt cx="3305755" cy="1911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83308" y="2740914"/>
                <a:ext cx="209210" cy="40262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none" lIns="9144" rtlCol="0">
                <a:spAutoFit/>
              </a:bodyPr>
              <a:lstStyle/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26231" y="2740914"/>
                <a:ext cx="3305755" cy="4013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45720" rIns="0" bIns="0" rtlCol="0" anchor="t" anchorCtr="0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 0     0     0     0     0     0     0     0    0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4152514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4530018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4908602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5287186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5651637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6765572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6018343" y="2740908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6396927" y="2740907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V="1">
              <a:off x="3826229" y="2595376"/>
              <a:ext cx="3305755" cy="4403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634331" y="2759467"/>
              <a:ext cx="0" cy="1725461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403" y="1948455"/>
              <a:ext cx="1687386" cy="641086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871" y="3441723"/>
              <a:ext cx="1568404" cy="519471"/>
            </a:xfrm>
            <a:prstGeom prst="rect">
              <a:avLst/>
            </a:prstGeom>
          </p:spPr>
        </p:pic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81" y="1878026"/>
            <a:ext cx="3198377" cy="470769"/>
          </a:xfrm>
          <a:prstGeom prst="rect">
            <a:avLst/>
          </a:prstGeom>
        </p:spPr>
      </p:pic>
      <p:grpSp>
        <p:nvGrpSpPr>
          <p:cNvPr id="87" name="Group 86"/>
          <p:cNvGrpSpPr/>
          <p:nvPr/>
        </p:nvGrpSpPr>
        <p:grpSpPr>
          <a:xfrm>
            <a:off x="9910803" y="3333669"/>
            <a:ext cx="451696" cy="1850596"/>
            <a:chOff x="9113002" y="3249976"/>
            <a:chExt cx="451696" cy="1850596"/>
          </a:xfrm>
        </p:grpSpPr>
        <p:sp>
          <p:nvSpPr>
            <p:cNvPr id="79" name="TextBox 78"/>
            <p:cNvSpPr txBox="1"/>
            <p:nvPr/>
          </p:nvSpPr>
          <p:spPr>
            <a:xfrm>
              <a:off x="9114228" y="396946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3</a:t>
              </a:r>
              <a:endParaRPr lang="en-US" sz="2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113002" y="3249976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1</a:t>
              </a:r>
              <a:endParaRPr lang="en-US" sz="2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115536" y="361748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113002" y="431087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4</a:t>
              </a:r>
              <a:endParaRPr lang="en-US" sz="2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15525" y="463890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899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Count-Min Sketch Updates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18946"/>
            <a:ext cx="8976992" cy="20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5878</TotalTime>
  <Words>1685</Words>
  <Application>Microsoft Macintosh PowerPoint</Application>
  <PresentationFormat>Widescreen</PresentationFormat>
  <Paragraphs>383</Paragraphs>
  <Slides>48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Calibri</vt:lpstr>
      <vt:lpstr>Calibri Light</vt:lpstr>
      <vt:lpstr>Arial</vt:lpstr>
      <vt:lpstr>Retrospect</vt:lpstr>
      <vt:lpstr>PowerPoint Presentation</vt:lpstr>
      <vt:lpstr>The Count-Min Sketch and Its Applications</vt:lpstr>
      <vt:lpstr>Problem</vt:lpstr>
      <vt:lpstr>Problem: Query Types</vt:lpstr>
      <vt:lpstr>Related Works</vt:lpstr>
      <vt:lpstr>Count-Min Sketch Improvement</vt:lpstr>
      <vt:lpstr>The Count-Min Sketch and Its Applications</vt:lpstr>
      <vt:lpstr>Count Min Sketch Construction</vt:lpstr>
      <vt:lpstr>Count-Min Sketch Updates</vt:lpstr>
      <vt:lpstr>Count-Min Sketch Updates</vt:lpstr>
      <vt:lpstr>The Count-Min Sketch and Its Applications</vt:lpstr>
      <vt:lpstr>Point Queries Algorithm</vt:lpstr>
      <vt:lpstr>Point Queries Algorithm</vt:lpstr>
      <vt:lpstr>Point Queries Error Bounds</vt:lpstr>
      <vt:lpstr>Point Queries Error Bounds</vt:lpstr>
      <vt:lpstr>Point Queries Error Bounds</vt:lpstr>
      <vt:lpstr>Point Queries Error Bounds</vt:lpstr>
      <vt:lpstr>Point Queries Error Bounds</vt:lpstr>
      <vt:lpstr>Point Queries Error Bounds</vt:lpstr>
      <vt:lpstr>Point Queries Error Bounds</vt:lpstr>
      <vt:lpstr>Point Queries Space and Time Complexity</vt:lpstr>
      <vt:lpstr>The Count-Min Sketch and Its Applications</vt:lpstr>
      <vt:lpstr>Inner Product Query</vt:lpstr>
      <vt:lpstr>Inner Product Query: Update</vt:lpstr>
      <vt:lpstr>Inner Product Query: Estimation</vt:lpstr>
      <vt:lpstr>Inner Product Query: Bounds</vt:lpstr>
      <vt:lpstr>Inner Product Query: Proof</vt:lpstr>
      <vt:lpstr>Inner Product Query: Proof</vt:lpstr>
      <vt:lpstr>The Count-Min Sketch and Its Applications</vt:lpstr>
      <vt:lpstr>Range Query</vt:lpstr>
      <vt:lpstr>Dyadic Ranges</vt:lpstr>
      <vt:lpstr>Use of Dyadic ranges</vt:lpstr>
      <vt:lpstr>Dyadic Ranges</vt:lpstr>
      <vt:lpstr>Range Queries Algorithm: updates</vt:lpstr>
      <vt:lpstr>Range Query: Update</vt:lpstr>
      <vt:lpstr>Range Query: Update</vt:lpstr>
      <vt:lpstr>Range Query: Update</vt:lpstr>
      <vt:lpstr>Range Query: Update</vt:lpstr>
      <vt:lpstr>Range Queries Algorithm: Estimation</vt:lpstr>
      <vt:lpstr>Range Query: Estimate</vt:lpstr>
      <vt:lpstr>Range Query: Estimate</vt:lpstr>
      <vt:lpstr>Range Query: Estimate</vt:lpstr>
      <vt:lpstr>Range Query: Estimate</vt:lpstr>
      <vt:lpstr>Range Query: Estimate</vt:lpstr>
      <vt:lpstr>Error bounds: Theorem 4</vt:lpstr>
      <vt:lpstr>Error bounds proof: notation</vt:lpstr>
      <vt:lpstr>Error bounds proof</vt:lpstr>
      <vt:lpstr>Error bounds proof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wagner</dc:creator>
  <cp:lastModifiedBy>Matthew Ige</cp:lastModifiedBy>
  <cp:revision>86</cp:revision>
  <dcterms:created xsi:type="dcterms:W3CDTF">2016-12-08T22:38:32Z</dcterms:created>
  <dcterms:modified xsi:type="dcterms:W3CDTF">2016-12-14T16:51:41Z</dcterms:modified>
</cp:coreProperties>
</file>