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62" r:id="rId3"/>
    <p:sldId id="258" r:id="rId4"/>
    <p:sldId id="264" r:id="rId5"/>
    <p:sldId id="259" r:id="rId6"/>
    <p:sldId id="263" r:id="rId7"/>
    <p:sldId id="260" r:id="rId8"/>
    <p:sldId id="261" r:id="rId9"/>
    <p:sldId id="265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78"/>
    <p:restoredTop sz="94810"/>
  </p:normalViewPr>
  <p:slideViewPr>
    <p:cSldViewPr snapToGrid="0" snapToObjects="1">
      <p:cViewPr>
        <p:scale>
          <a:sx n="105" d="100"/>
          <a:sy n="105" d="100"/>
        </p:scale>
        <p:origin x="-11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5B02-70E6-674C-BD1F-6A7F778A89D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A62E-9372-6E43-814B-0B1F17E5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1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0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0A62E-9372-6E43-814B-0B1F17E56B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7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7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3047AA-ACB6-D34A-9274-C4E96F83774F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0DDACC-2512-A246-AD7C-E071F47862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8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9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2434107"/>
            <a:ext cx="7346188" cy="1465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92" y="5189331"/>
            <a:ext cx="3161708" cy="873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" y="3899935"/>
            <a:ext cx="8449056" cy="1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13" y="1979578"/>
            <a:ext cx="1548723" cy="630961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3871918"/>
            <a:ext cx="4791456" cy="8653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2673987"/>
            <a:ext cx="3023616" cy="13743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592" y="4829417"/>
            <a:ext cx="3608832" cy="8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9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432" y="3172696"/>
            <a:ext cx="4155101" cy="1264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532" y="4964549"/>
            <a:ext cx="5086151" cy="13616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742" y="4353279"/>
            <a:ext cx="2231069" cy="630691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8" name="Straight Arrow Connector 17"/>
          <p:cNvCxnSpPr/>
          <p:nvPr/>
        </p:nvCxnSpPr>
        <p:spPr>
          <a:xfrm flipH="1">
            <a:off x="5609277" y="4837746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4942" y="3335439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3" y="2702821"/>
            <a:ext cx="1579279" cy="63391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654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47" y="4496913"/>
            <a:ext cx="2278851" cy="934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914077" y="4380633"/>
            <a:ext cx="1" cy="42452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041" y="2713385"/>
            <a:ext cx="1286135" cy="396589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3146595"/>
            <a:ext cx="2984234" cy="1030917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870974" y="3109974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95" y="4021034"/>
            <a:ext cx="2550750" cy="428098"/>
          </a:xfrm>
          <a:prstGeom prst="rect">
            <a:avLst/>
          </a:prstGeom>
          <a:ln w="6350">
            <a:solidFill>
              <a:srgbClr val="0070C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92" y="5323571"/>
            <a:ext cx="3553968" cy="82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0970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625837"/>
            <a:ext cx="10058400" cy="71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8" y="4422899"/>
            <a:ext cx="11922348" cy="6564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54932"/>
            <a:ext cx="10058400" cy="64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248" y="2834350"/>
            <a:ext cx="4135216" cy="4381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9888" y="2818064"/>
            <a:ext cx="2001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Want to show:</a:t>
            </a: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64" y="3952259"/>
            <a:ext cx="3848172" cy="470640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56" y="5006533"/>
            <a:ext cx="2194560" cy="61930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>
            <a:off x="6552136" y="4263620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693934" y="5448578"/>
            <a:ext cx="0" cy="35451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76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9" y="4280521"/>
            <a:ext cx="6145378" cy="1167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572" y="2659337"/>
            <a:ext cx="3019530" cy="885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37" y="3463226"/>
            <a:ext cx="3570290" cy="8172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1983104"/>
            <a:ext cx="6729984" cy="628970"/>
          </a:xfrm>
          <a:prstGeom prst="rect">
            <a:avLst/>
          </a:prstGeom>
          <a:ln w="38100">
            <a:solidFill>
              <a:srgbClr val="0070C0"/>
            </a:solidFill>
            <a:prstDash val="dash"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992" y="5500446"/>
            <a:ext cx="6835014" cy="60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Space and Time Complexity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5776" y="1938528"/>
            <a:ext cx="48111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CMS updates: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Time complexity for point queries: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Space complexity for CMS: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12" y="1877568"/>
            <a:ext cx="1080808" cy="4585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2333813"/>
            <a:ext cx="1080808" cy="45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354" y="2678054"/>
            <a:ext cx="1290248" cy="46080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488086" y="3109207"/>
            <a:ext cx="5108115" cy="2545596"/>
            <a:chOff x="2023871" y="1948455"/>
            <a:chExt cx="5108115" cy="2545596"/>
          </a:xfrm>
        </p:grpSpPr>
        <p:sp>
          <p:nvSpPr>
            <p:cNvPr id="15" name="Rectangle 14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Connector 2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9898611" y="3736005"/>
            <a:ext cx="451696" cy="1850596"/>
            <a:chOff x="9113002" y="3249976"/>
            <a:chExt cx="451696" cy="1850596"/>
          </a:xfrm>
        </p:grpSpPr>
        <p:sp>
          <p:nvSpPr>
            <p:cNvPr id="37" name="TextBox 36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691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8167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endParaRPr lang="en-US" sz="2800" dirty="0" smtClean="0"/>
          </a:p>
          <a:p>
            <a:pPr>
              <a:buFont typeface="Arial" charset="0"/>
              <a:buChar char="•"/>
            </a:pP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 smtClean="0"/>
              <a:t> Possible to estimate via a sum of individual point queries 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Dyadic ranges reduce time complexity and give appropriate error bounds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6280"/>
            <a:ext cx="1447800" cy="82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76" y="1891030"/>
            <a:ext cx="3263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223864" y="2211863"/>
            <a:ext cx="2954251" cy="373862"/>
            <a:chOff x="3826231" y="2735975"/>
            <a:chExt cx="2954251" cy="407561"/>
          </a:xfrm>
        </p:grpSpPr>
        <p:sp>
          <p:nvSpPr>
            <p:cNvPr id="19" name="TextBox 18"/>
            <p:cNvSpPr txBox="1"/>
            <p:nvPr/>
          </p:nvSpPr>
          <p:spPr>
            <a:xfrm>
              <a:off x="5283308" y="2740914"/>
              <a:ext cx="209210" cy="40262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none" lIns="9144" rtlCol="0">
              <a:spAutoFit/>
            </a:bodyPr>
            <a:lstStyle/>
            <a:p>
              <a:r>
                <a:rPr lang="en-US" dirty="0" smtClean="0"/>
                <a:t>  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6231" y="2740914"/>
              <a:ext cx="2954251" cy="401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>
            <a:xfrm>
              <a:off x="5302097" y="2750850"/>
              <a:ext cx="1260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666547" y="2750850"/>
              <a:ext cx="484" cy="391417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033253" y="2740908"/>
              <a:ext cx="3346" cy="401360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402821" y="2740908"/>
              <a:ext cx="9016" cy="40135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464289" y="324265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24265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413236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419586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428392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45402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45402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45403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45398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46650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45401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45400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45399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/>
          <p:cNvCxnSpPr/>
          <p:nvPr/>
        </p:nvCxnSpPr>
        <p:spPr>
          <a:xfrm flipH="1">
            <a:off x="4090718" y="2705447"/>
            <a:ext cx="555995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054471" y="4413724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6" name="Straight Arrow Connector 125"/>
          <p:cNvCxnSpPr/>
          <p:nvPr/>
        </p:nvCxnSpPr>
        <p:spPr>
          <a:xfrm flipH="1">
            <a:off x="3461803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3050832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4529684" y="491261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6007327" y="4909723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484970" y="4898577"/>
            <a:ext cx="234057" cy="402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695861" y="4909723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087553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584715" y="4920869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72810" y="4928598"/>
            <a:ext cx="215739" cy="3917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6430886" y="3750593"/>
            <a:ext cx="361835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60199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4555439" y="3750593"/>
            <a:ext cx="363441" cy="44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6680351" y="2705447"/>
            <a:ext cx="466727" cy="370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60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Introduction, Problem Statement, and Related Work</a:t>
            </a:r>
          </a:p>
          <a:p>
            <a:pPr>
              <a:buFont typeface="Arial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3091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Dyadic Ranges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1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4" grpId="0" animBg="1"/>
      <p:bldP spid="130" grpId="0" animBg="1"/>
      <p:bldP spid="64" grpId="0"/>
      <p:bldP spid="65" grpId="0"/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updates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58987"/>
            <a:ext cx="9772650" cy="202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0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09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4612606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3554349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2485810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Update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2751588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2751587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3786702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3793052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3801858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4818868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4818868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4818869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4818864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4820116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4818867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4818866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4818865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3787190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9215288" y="2717704"/>
            <a:ext cx="194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1</a:t>
            </a:r>
            <a:r>
              <a:rPr lang="en-US" dirty="0" smtClean="0"/>
              <a:t>:Update r(1,4)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304193" y="2170456"/>
            <a:ext cx="105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Insert 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215288" y="3805224"/>
            <a:ext cx="1940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: Update r(1,2)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215288" y="4795272"/>
            <a:ext cx="18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: Update r(2)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58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Queries Algorithm: Estimation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9788"/>
            <a:ext cx="10604183" cy="22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39864" y="2212991"/>
            <a:ext cx="2518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Estimate_Range_Query</a:t>
            </a:r>
            <a:endParaRPr lang="en-US" dirty="0"/>
          </a:p>
          <a:p>
            <a:r>
              <a:rPr lang="en-US" dirty="0" smtClean="0"/>
              <a:t>(counts, a[2,7], 0, 1,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12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4)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3534" y="3069509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558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2)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005219" y="4178607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5, 6)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06699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3, </a:t>
            </a:r>
            <a:r>
              <a:rPr lang="en-US" dirty="0"/>
              <a:t>4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99031" y="458841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2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7"/>
          <p:cNvSpPr txBox="1"/>
          <p:nvPr/>
        </p:nvSpPr>
        <p:spPr>
          <a:xfrm>
            <a:off x="1174173" y="1932918"/>
            <a:ext cx="8434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0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picked independently and uniformly from a 2-universal hash family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 Min Sketch Construction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4500278" y="2706871"/>
            <a:ext cx="5108115" cy="2545596"/>
            <a:chOff x="2023871" y="1948455"/>
            <a:chExt cx="5108115" cy="2545596"/>
          </a:xfrm>
        </p:grpSpPr>
        <p:sp>
          <p:nvSpPr>
            <p:cNvPr id="64" name="Rectangle 63"/>
            <p:cNvSpPr/>
            <p:nvPr/>
          </p:nvSpPr>
          <p:spPr>
            <a:xfrm>
              <a:off x="3826229" y="3098701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826229" y="3452023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826228" y="3804038"/>
              <a:ext cx="3305755" cy="347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26226" y="4134957"/>
              <a:ext cx="3305755" cy="3590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0     0     0     0     0     0     0     0    0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3826231" y="2740907"/>
              <a:ext cx="3305755" cy="1753144"/>
              <a:chOff x="3826231" y="2740907"/>
              <a:chExt cx="3305755" cy="191116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83308" y="2740914"/>
                <a:ext cx="209210" cy="402622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none" lIns="9144" rtlCol="0">
                <a:spAutoFit/>
              </a:bodyPr>
              <a:lstStyle/>
              <a:p>
                <a:r>
                  <a:rPr lang="en-US" dirty="0" smtClean="0"/>
                  <a:t>  </a:t>
                </a: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26231" y="2740914"/>
                <a:ext cx="3305755" cy="4013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45720" rIns="0" bIns="0" rtlCol="0" anchor="t" anchorCtr="0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  0     0     0     0     0     0     0     0    0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4152514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4530018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908602" y="2750852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287186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5651637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6765572" y="2750850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H="1">
                <a:off x="6018343" y="2740908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6396927" y="2740907"/>
                <a:ext cx="14910" cy="1901219"/>
              </a:xfrm>
              <a:prstGeom prst="line">
                <a:avLst/>
              </a:prstGeom>
              <a:ln>
                <a:solidFill>
                  <a:schemeClr val="dk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V="1">
              <a:off x="3826229" y="2595376"/>
              <a:ext cx="3305755" cy="4403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634331" y="2759467"/>
              <a:ext cx="0" cy="1725461"/>
            </a:xfrm>
            <a:prstGeom prst="line">
              <a:avLst/>
            </a:prstGeom>
            <a:ln w="19050">
              <a:solidFill>
                <a:schemeClr val="dk1"/>
              </a:solidFill>
              <a:headEnd type="triangle" w="lg" len="sm"/>
              <a:tailEnd type="triangle" w="lg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8403" y="1948455"/>
              <a:ext cx="1687386" cy="641086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3871" y="3441723"/>
              <a:ext cx="1568404" cy="519471"/>
            </a:xfrm>
            <a:prstGeom prst="rect">
              <a:avLst/>
            </a:prstGeom>
          </p:spPr>
        </p:pic>
      </p:grpSp>
      <p:pic>
        <p:nvPicPr>
          <p:cNvPr id="81" name="Picture 8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81" y="1878026"/>
            <a:ext cx="3198377" cy="470769"/>
          </a:xfrm>
          <a:prstGeom prst="rect">
            <a:avLst/>
          </a:prstGeom>
        </p:spPr>
      </p:pic>
      <p:grpSp>
        <p:nvGrpSpPr>
          <p:cNvPr id="87" name="Group 86"/>
          <p:cNvGrpSpPr/>
          <p:nvPr/>
        </p:nvGrpSpPr>
        <p:grpSpPr>
          <a:xfrm>
            <a:off x="9910803" y="3333669"/>
            <a:ext cx="451696" cy="1850596"/>
            <a:chOff x="9113002" y="3249976"/>
            <a:chExt cx="451696" cy="1850596"/>
          </a:xfrm>
        </p:grpSpPr>
        <p:sp>
          <p:nvSpPr>
            <p:cNvPr id="79" name="TextBox 78"/>
            <p:cNvSpPr txBox="1"/>
            <p:nvPr/>
          </p:nvSpPr>
          <p:spPr>
            <a:xfrm>
              <a:off x="9114228" y="396946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3</a:t>
              </a:r>
              <a:endParaRPr lang="en-US" sz="2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113002" y="3249976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 smtClean="0"/>
                <a:t>1</a:t>
              </a:r>
              <a:endParaRPr lang="en-US" sz="2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115536" y="361748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2</a:t>
              </a:r>
              <a:endParaRPr lang="en-US" sz="24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9113002" y="4310870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4</a:t>
              </a:r>
              <a:endParaRPr lang="en-US" sz="24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15525" y="4638907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r>
                <a:rPr lang="en-US" sz="2400" baseline="-25000" dirty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50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887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1, 1)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995891" y="5191960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7, </a:t>
            </a:r>
            <a:r>
              <a:rPr lang="en-US" dirty="0"/>
              <a:t>7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91028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2, 2)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989703" y="5601763"/>
            <a:ext cx="251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(counts, a[2,7], 1, 8, </a:t>
            </a:r>
            <a:r>
              <a:rPr lang="en-US" dirty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2672080" y="5196305"/>
            <a:ext cx="6014720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955112" y="4138048"/>
            <a:ext cx="5458891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3325371" y="3069509"/>
            <a:ext cx="4747439" cy="833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Estimate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464289" y="3335287"/>
            <a:ext cx="1457077" cy="372699"/>
            <a:chOff x="3826231" y="2735975"/>
            <a:chExt cx="1457077" cy="406293"/>
          </a:xfrm>
        </p:grpSpPr>
        <p:sp>
          <p:nvSpPr>
            <p:cNvPr id="59" name="Rectangle 58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6433352" y="3335286"/>
            <a:ext cx="1457077" cy="372699"/>
            <a:chOff x="3826231" y="2735975"/>
            <a:chExt cx="1457077" cy="406293"/>
          </a:xfrm>
        </p:grpSpPr>
        <p:sp>
          <p:nvSpPr>
            <p:cNvPr id="68" name="Rectangle 67"/>
            <p:cNvSpPr/>
            <p:nvPr/>
          </p:nvSpPr>
          <p:spPr>
            <a:xfrm>
              <a:off x="3826231" y="2735976"/>
              <a:ext cx="1457077" cy="4062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4918541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3104940" y="4370401"/>
            <a:ext cx="718697" cy="372698"/>
            <a:chOff x="3826232" y="2739436"/>
            <a:chExt cx="718697" cy="406292"/>
          </a:xfrm>
        </p:grpSpPr>
        <p:sp>
          <p:nvSpPr>
            <p:cNvPr id="73" name="Rectangle 72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1     2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167425" y="2739436"/>
              <a:ext cx="2797" cy="4062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62017" y="4376751"/>
            <a:ext cx="718697" cy="372698"/>
            <a:chOff x="3826232" y="2746359"/>
            <a:chExt cx="718697" cy="406292"/>
          </a:xfrm>
        </p:grpSpPr>
        <p:sp>
          <p:nvSpPr>
            <p:cNvPr id="78" name="Rectangle 77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4167425" y="2746359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7531080" y="4385557"/>
            <a:ext cx="718697" cy="372698"/>
            <a:chOff x="3826232" y="2749819"/>
            <a:chExt cx="718697" cy="406292"/>
          </a:xfrm>
        </p:grpSpPr>
        <p:sp>
          <p:nvSpPr>
            <p:cNvPr id="86" name="Rectangle 85"/>
            <p:cNvSpPr/>
            <p:nvPr/>
          </p:nvSpPr>
          <p:spPr>
            <a:xfrm>
              <a:off x="3826232" y="2750852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4167425" y="2749819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4539957" y="2750852"/>
              <a:ext cx="4972" cy="391415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5127955" y="5402567"/>
            <a:ext cx="343990" cy="372699"/>
            <a:chOff x="3826232" y="2735975"/>
            <a:chExt cx="343990" cy="406293"/>
          </a:xfrm>
        </p:grpSpPr>
        <p:sp>
          <p:nvSpPr>
            <p:cNvPr id="90" name="Rectangle 8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3646670" y="5402567"/>
            <a:ext cx="343990" cy="372699"/>
            <a:chOff x="3826232" y="2735975"/>
            <a:chExt cx="343990" cy="406293"/>
          </a:xfrm>
        </p:grpSpPr>
        <p:sp>
          <p:nvSpPr>
            <p:cNvPr id="94" name="Rectangle 93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376839" y="5402568"/>
            <a:ext cx="343990" cy="372699"/>
            <a:chOff x="3826232" y="2735975"/>
            <a:chExt cx="343990" cy="406293"/>
          </a:xfrm>
        </p:grpSpPr>
        <p:sp>
          <p:nvSpPr>
            <p:cNvPr id="97" name="Rectangle 96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2880236" y="5402563"/>
            <a:ext cx="343990" cy="372699"/>
            <a:chOff x="3826232" y="2735975"/>
            <a:chExt cx="343990" cy="406293"/>
          </a:xfrm>
        </p:grpSpPr>
        <p:sp>
          <p:nvSpPr>
            <p:cNvPr id="100" name="Rectangle 99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5882792" y="5403815"/>
            <a:ext cx="343990" cy="372699"/>
            <a:chOff x="3826232" y="2735975"/>
            <a:chExt cx="343990" cy="406293"/>
          </a:xfrm>
        </p:grpSpPr>
        <p:sp>
          <p:nvSpPr>
            <p:cNvPr id="103" name="Rectangle 102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646429" y="5402566"/>
            <a:ext cx="343990" cy="372699"/>
            <a:chOff x="3826232" y="2735975"/>
            <a:chExt cx="343990" cy="406293"/>
          </a:xfrm>
        </p:grpSpPr>
        <p:sp>
          <p:nvSpPr>
            <p:cNvPr id="106" name="Rectangle 105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7361358" y="5402565"/>
            <a:ext cx="343990" cy="372699"/>
            <a:chOff x="3826232" y="2735975"/>
            <a:chExt cx="343990" cy="406293"/>
          </a:xfrm>
        </p:grpSpPr>
        <p:sp>
          <p:nvSpPr>
            <p:cNvPr id="109" name="Rectangle 108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072810" y="5402564"/>
            <a:ext cx="343990" cy="372699"/>
            <a:chOff x="3826232" y="2735975"/>
            <a:chExt cx="343990" cy="406293"/>
          </a:xfrm>
        </p:grpSpPr>
        <p:sp>
          <p:nvSpPr>
            <p:cNvPr id="112" name="Rectangle 111"/>
            <p:cNvSpPr/>
            <p:nvPr/>
          </p:nvSpPr>
          <p:spPr>
            <a:xfrm>
              <a:off x="3826232" y="2735975"/>
              <a:ext cx="341193" cy="4062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4167425" y="2735975"/>
              <a:ext cx="2797" cy="40629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6054471" y="4370889"/>
            <a:ext cx="713726" cy="372698"/>
            <a:chOff x="3824854" y="2713312"/>
            <a:chExt cx="713726" cy="406292"/>
          </a:xfrm>
        </p:grpSpPr>
        <p:sp>
          <p:nvSpPr>
            <p:cNvPr id="121" name="Rectangle 120"/>
            <p:cNvSpPr/>
            <p:nvPr/>
          </p:nvSpPr>
          <p:spPr>
            <a:xfrm>
              <a:off x="3824854" y="2717883"/>
              <a:ext cx="713726" cy="3914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45720" rIns="0" bIns="0" rtlCol="0" anchor="t" anchorCtr="0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  5     6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>
              <a:off x="4167425" y="2713312"/>
              <a:ext cx="2797" cy="406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304192" y="2170456"/>
            <a:ext cx="166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Estimate: a[2,7]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16939" y="4376751"/>
            <a:ext cx="27696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</a:t>
            </a:r>
            <a:r>
              <a:rPr lang="en-US" baseline="-25000" dirty="0" smtClean="0"/>
              <a:t>2</a:t>
            </a:r>
            <a:r>
              <a:rPr lang="en-US" dirty="0" smtClean="0"/>
              <a:t>[r(3,4)] + CM</a:t>
            </a:r>
            <a:r>
              <a:rPr lang="en-US" baseline="-25000" dirty="0" smtClean="0"/>
              <a:t>2</a:t>
            </a:r>
            <a:r>
              <a:rPr lang="en-US" dirty="0" smtClean="0"/>
              <a:t>[r(5,6)] +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CM</a:t>
            </a:r>
            <a:r>
              <a:rPr lang="en-US" baseline="-25000" dirty="0" smtClean="0"/>
              <a:t>3</a:t>
            </a:r>
            <a:r>
              <a:rPr lang="en-US" dirty="0" smtClean="0"/>
              <a:t>[r(2,2)] + CM</a:t>
            </a:r>
            <a:r>
              <a:rPr lang="en-US" baseline="-25000" dirty="0" smtClean="0"/>
              <a:t>3</a:t>
            </a:r>
            <a:r>
              <a:rPr lang="en-US" dirty="0" smtClean="0"/>
              <a:t>[r(6,6)]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Range Query: Error bounds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86639"/>
            <a:ext cx="6934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</a:t>
            </a:r>
            <a:r>
              <a:rPr lang="en-US" dirty="0" smtClean="0"/>
              <a:t>proof: notation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14562"/>
            <a:ext cx="10115550" cy="18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bounds proof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65960"/>
            <a:ext cx="8946833" cy="424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bounds proof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0929"/>
            <a:ext cx="6883400" cy="2427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97" y="4278408"/>
            <a:ext cx="7060883" cy="157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18946"/>
            <a:ext cx="8976992" cy="20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0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727334" y="3584779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88289" y="3584773"/>
            <a:ext cx="364451" cy="3577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323" y="4971590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27331" y="4647904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727332" y="4295889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727333" y="3942567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 0     0     0     0     0     0     0     0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lIns="9144"/>
          <a:lstStyle/>
          <a:p>
            <a:r>
              <a:rPr lang="en-US" dirty="0" smtClean="0"/>
              <a:t>Count-Min Sketch Updates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053617" y="3584773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/>
          <p:nvPr/>
        </p:nvCxnSpPr>
        <p:spPr>
          <a:xfrm flipV="1">
            <a:off x="4727332" y="3439242"/>
            <a:ext cx="3305755" cy="4403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4549722" y="3603333"/>
            <a:ext cx="0" cy="1725461"/>
          </a:xfrm>
          <a:prstGeom prst="line">
            <a:avLst/>
          </a:prstGeom>
          <a:ln w="19050">
            <a:solidFill>
              <a:schemeClr val="dk1"/>
            </a:solidFill>
            <a:headEnd type="triangle" w="lg" len="sm"/>
            <a:tailEnd type="triangle" w="lg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06" y="2792321"/>
            <a:ext cx="1687386" cy="64108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74" y="4285589"/>
            <a:ext cx="1568404" cy="519471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6468319" y="3181396"/>
            <a:ext cx="2353495" cy="4976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821814" y="2889008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>
                <a:solidFill>
                  <a:srgbClr val="0070C0"/>
                </a:solidFill>
              </a:rPr>
              <a:t>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583614" y="2207546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 , </a:t>
            </a:r>
            <a:r>
              <a:rPr lang="en-US" sz="3200" dirty="0" err="1" smtClean="0">
                <a:solidFill>
                  <a:srgbClr val="0070C0"/>
                </a:solidFill>
              </a:rPr>
              <a:t>c</a:t>
            </a:r>
            <a:r>
              <a:rPr lang="en-US" sz="3200" baseline="-25000" dirty="0" err="1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21819" y="3468067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821814" y="4047125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821808" y="4583233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816588" y="515837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h</a:t>
            </a:r>
            <a:r>
              <a:rPr lang="en-US" sz="3200" baseline="-25000" dirty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(i</a:t>
            </a:r>
            <a:r>
              <a:rPr lang="en-US" sz="3200" baseline="-250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311472" y="3941504"/>
            <a:ext cx="368105" cy="363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441716" y="4302723"/>
            <a:ext cx="378704" cy="3522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183294" y="4654981"/>
            <a:ext cx="372531" cy="340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6675" y="4995710"/>
            <a:ext cx="366403" cy="3304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45720" rtlCol="0" anchor="ctr"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c</a:t>
            </a:r>
            <a:r>
              <a:rPr lang="en-US" baseline="-25000" dirty="0" err="1" smtClean="0">
                <a:solidFill>
                  <a:srgbClr val="0070C0"/>
                </a:solidFill>
              </a:rPr>
              <a:t>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756930" y="4374492"/>
            <a:ext cx="3113893" cy="1168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7565601" y="3879835"/>
            <a:ext cx="1256213" cy="1634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6476140" y="4821807"/>
            <a:ext cx="2393747" cy="1970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7948030" y="5259859"/>
            <a:ext cx="893910" cy="1778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2 -0.01967 L 0.51081 -0.0210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/>
      <p:bldP spid="41" grpId="2"/>
      <p:bldP spid="9" grpId="0"/>
      <p:bldP spid="48" grpId="0"/>
      <p:bldP spid="48" grpId="2"/>
      <p:bldP spid="58" grpId="0"/>
      <p:bldP spid="58" grpId="1"/>
      <p:bldP spid="69" grpId="0"/>
      <p:bldP spid="69" grpId="1"/>
      <p:bldP spid="71" grpId="0"/>
      <p:bldP spid="80" grpId="0" animBg="1"/>
      <p:bldP spid="82" grpId="0" animBg="1"/>
      <p:bldP spid="88" grpId="0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Count-Min Sketch and Its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Introduction</a:t>
            </a:r>
            <a:r>
              <a:rPr lang="en-US" sz="2800" dirty="0"/>
              <a:t>, Problem Statement, and Related </a:t>
            </a:r>
            <a:r>
              <a:rPr lang="en-US" sz="2800" dirty="0" smtClean="0"/>
              <a:t>Work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Count-Min Sketch construction and updates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Point Queries: algorithm and bounds for the cash-register case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Inner Product Queries: algorithm and bounds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Range Queries: algorithm and bounds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Selected Application: Heavy-Hitters</a:t>
            </a:r>
          </a:p>
        </p:txBody>
      </p:sp>
    </p:spTree>
    <p:extLst>
      <p:ext uri="{BB962C8B-B14F-4D97-AF65-F5344CB8AC3E}">
        <p14:creationId xmlns:p14="http://schemas.microsoft.com/office/powerpoint/2010/main" val="131320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Algorithm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46447"/>
            <a:ext cx="2215420" cy="750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80" y="1907676"/>
            <a:ext cx="5251565" cy="7894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903370"/>
            <a:ext cx="7092812" cy="3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9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4432305" y="3321422"/>
            <a:ext cx="3305755" cy="368168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23   18  35    1    48   90  63   27   3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432294" y="4708233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19  21   68   66   42  80   95   4    18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432302" y="4384547"/>
            <a:ext cx="3305755" cy="347806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73   26  22   32   14  88   78   31  12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32303" y="4032532"/>
            <a:ext cx="3305755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98   2     8    52    0    37   25  17    7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432304" y="3679210"/>
            <a:ext cx="3305752" cy="359094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45720" rIns="0" bIns="0" rtlCol="0" anchor="t" anchorCtr="0"/>
          <a:lstStyle/>
          <a:p>
            <a:r>
              <a:rPr lang="en-US" dirty="0" smtClean="0">
                <a:solidFill>
                  <a:schemeClr val="tx1"/>
                </a:solidFill>
              </a:rPr>
              <a:t> 19  20   73   15  19    9    84   36  11 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4758588" y="3321416"/>
            <a:ext cx="2627968" cy="1753144"/>
            <a:chOff x="4152514" y="2740907"/>
            <a:chExt cx="2627968" cy="1911164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152514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4530018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908602" y="2750852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287186" y="2740907"/>
              <a:ext cx="342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5651637" y="2740907"/>
              <a:ext cx="2911" cy="1911162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765572" y="2750850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018343" y="2740908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396927" y="2740907"/>
              <a:ext cx="14910" cy="1901219"/>
            </a:xfrm>
            <a:prstGeom prst="line">
              <a:avLst/>
            </a:prstGeom>
            <a:ln>
              <a:solidFill>
                <a:schemeClr val="dk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8526785" y="2625651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count[1,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1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35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526785" y="3783768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count[3,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3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25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526779" y="4319876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count[4,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4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</a:t>
            </a:r>
            <a:r>
              <a:rPr lang="en-US" sz="3200" dirty="0" smtClean="0">
                <a:solidFill>
                  <a:schemeClr val="accent1"/>
                </a:solidFill>
              </a:rPr>
              <a:t>12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521559" y="4895013"/>
            <a:ext cx="3394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count[5,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5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 = 21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26779" y="3200998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</a:t>
            </a:r>
            <a:r>
              <a:rPr lang="en-US" sz="3200" dirty="0" smtClean="0">
                <a:solidFill>
                  <a:schemeClr val="accent1"/>
                </a:solidFill>
              </a:rPr>
              <a:t>19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8998"/>
            <a:ext cx="5251565" cy="789451"/>
          </a:xfrm>
          <a:prstGeom prst="rect">
            <a:avLst/>
          </a:prstGeom>
        </p:spPr>
      </p:pic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Point Queries Algorithm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526779" y="3201809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count[2, h</a:t>
            </a:r>
            <a:r>
              <a:rPr lang="en-US" sz="3200" baseline="-25000" dirty="0" smtClean="0">
                <a:solidFill>
                  <a:srgbClr val="0070C0"/>
                </a:solidFill>
              </a:rPr>
              <a:t>2</a:t>
            </a:r>
            <a:r>
              <a:rPr lang="en-US" sz="3200" dirty="0" smtClean="0">
                <a:solidFill>
                  <a:srgbClr val="0070C0"/>
                </a:solidFill>
              </a:rPr>
              <a:t>(</a:t>
            </a:r>
            <a:r>
              <a:rPr lang="en-US" sz="3200" dirty="0" err="1" smtClean="0">
                <a:solidFill>
                  <a:srgbClr val="0070C0"/>
                </a:solidFill>
              </a:rPr>
              <a:t>i</a:t>
            </a:r>
            <a:r>
              <a:rPr lang="en-US" sz="3200" dirty="0" smtClean="0">
                <a:solidFill>
                  <a:srgbClr val="0070C0"/>
                </a:solidFill>
              </a:rPr>
              <a:t>)]= 19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378977" y="4391626"/>
            <a:ext cx="356343" cy="3407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150855" y="3325308"/>
            <a:ext cx="374537" cy="3557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35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34988" y="3679210"/>
            <a:ext cx="329184" cy="362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19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33907" y="4041605"/>
            <a:ext cx="373798" cy="350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760730" y="4733780"/>
            <a:ext cx="374904" cy="329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21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5" name="Straight Arrow Connector 4"/>
          <p:cNvCxnSpPr>
            <a:stCxn id="41" idx="1"/>
          </p:cNvCxnSpPr>
          <p:nvPr/>
        </p:nvCxnSpPr>
        <p:spPr>
          <a:xfrm flipH="1">
            <a:off x="5461901" y="2918039"/>
            <a:ext cx="3064884" cy="5253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6969836" y="4111135"/>
            <a:ext cx="1605959" cy="1136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710223" y="3616478"/>
            <a:ext cx="3816563" cy="1784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66" idx="3"/>
          </p:cNvCxnSpPr>
          <p:nvPr/>
        </p:nvCxnSpPr>
        <p:spPr>
          <a:xfrm flipH="1">
            <a:off x="7738057" y="4558450"/>
            <a:ext cx="83680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5075116" y="4928771"/>
            <a:ext cx="3471795" cy="2456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8" grpId="0"/>
      <p:bldP spid="69" grpId="0"/>
      <p:bldP spid="71" grpId="0"/>
      <p:bldP spid="44" grpId="0"/>
      <p:bldP spid="57" grpId="0"/>
      <p:bldP spid="59" grpId="0" animBg="1"/>
      <p:bldP spid="64" grpId="0" animBg="1"/>
      <p:bldP spid="31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Queries Error Bounds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00088"/>
            <a:ext cx="9204960" cy="8602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7426"/>
            <a:ext cx="2316480" cy="8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5754</TotalTime>
  <Words>1209</Words>
  <Application>Microsoft Macintosh PowerPoint</Application>
  <PresentationFormat>Widescreen</PresentationFormat>
  <Paragraphs>309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Retrospect</vt:lpstr>
      <vt:lpstr>PowerPoint Presentation</vt:lpstr>
      <vt:lpstr>The Count-Min Sketch and Its Applications</vt:lpstr>
      <vt:lpstr>Count Min Sketch Construction</vt:lpstr>
      <vt:lpstr>Count-Min Sketch Updates</vt:lpstr>
      <vt:lpstr>Count-Min Sketch Updates</vt:lpstr>
      <vt:lpstr>The Count-Min Sketch and Its Applications</vt:lpstr>
      <vt:lpstr>Point Queries Algorithm</vt:lpstr>
      <vt:lpstr>Point Queries Algorithm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Error Bounds</vt:lpstr>
      <vt:lpstr>Point Queries Space and Time Complexity</vt:lpstr>
      <vt:lpstr>The Count-Min Sketch and Its Applications</vt:lpstr>
      <vt:lpstr>Range Query</vt:lpstr>
      <vt:lpstr>Dyadic Ranges</vt:lpstr>
      <vt:lpstr>Dyadic Ranges</vt:lpstr>
      <vt:lpstr>Range Queries Algorithm: updates</vt:lpstr>
      <vt:lpstr>Range Query: Update</vt:lpstr>
      <vt:lpstr>Range Query: Update</vt:lpstr>
      <vt:lpstr>Range Query: Update</vt:lpstr>
      <vt:lpstr>Range Query: Update</vt:lpstr>
      <vt:lpstr>Range Queries Algorithm: Estimation</vt:lpstr>
      <vt:lpstr>Range Query: Estimate</vt:lpstr>
      <vt:lpstr>Range Query: Estimate</vt:lpstr>
      <vt:lpstr>Range Query: Estimate</vt:lpstr>
      <vt:lpstr>Range Query: Estimate</vt:lpstr>
      <vt:lpstr>Range Query: Estimate</vt:lpstr>
      <vt:lpstr>Range Query: Error bounds</vt:lpstr>
      <vt:lpstr>Error bounds proof: notation</vt:lpstr>
      <vt:lpstr>Error bounds proof</vt:lpstr>
      <vt:lpstr>Error bounds proof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wagner</dc:creator>
  <cp:lastModifiedBy>Matthew Ige</cp:lastModifiedBy>
  <cp:revision>71</cp:revision>
  <dcterms:created xsi:type="dcterms:W3CDTF">2016-12-08T22:38:32Z</dcterms:created>
  <dcterms:modified xsi:type="dcterms:W3CDTF">2016-12-14T04:38:18Z</dcterms:modified>
</cp:coreProperties>
</file>