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300" r:id="rId3"/>
    <p:sldId id="301" r:id="rId4"/>
    <p:sldId id="302" r:id="rId5"/>
    <p:sldId id="298" r:id="rId6"/>
    <p:sldId id="297" r:id="rId7"/>
    <p:sldId id="294" r:id="rId8"/>
    <p:sldId id="295" r:id="rId9"/>
    <p:sldId id="264" r:id="rId10"/>
    <p:sldId id="259" r:id="rId11"/>
    <p:sldId id="263" r:id="rId12"/>
    <p:sldId id="260" r:id="rId13"/>
    <p:sldId id="261" r:id="rId14"/>
    <p:sldId id="265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303" r:id="rId23"/>
    <p:sldId id="311" r:id="rId24"/>
    <p:sldId id="310" r:id="rId25"/>
    <p:sldId id="306" r:id="rId26"/>
    <p:sldId id="307" r:id="rId27"/>
    <p:sldId id="308" r:id="rId28"/>
    <p:sldId id="309" r:id="rId29"/>
    <p:sldId id="275" r:id="rId30"/>
    <p:sldId id="276" r:id="rId31"/>
    <p:sldId id="277" r:id="rId32"/>
    <p:sldId id="299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31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98"/>
    <p:restoredTop sz="94751"/>
  </p:normalViewPr>
  <p:slideViewPr>
    <p:cSldViewPr snapToGrid="0" snapToObjects="1">
      <p:cViewPr>
        <p:scale>
          <a:sx n="105" d="100"/>
          <a:sy n="105" d="100"/>
        </p:scale>
        <p:origin x="-28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row is a single </a:t>
            </a:r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bound on the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x(</a:t>
            </a:r>
            <a:r>
              <a:rPr lang="en-US" dirty="0" err="1" smtClean="0"/>
              <a:t>i</a:t>
            </a:r>
            <a:r>
              <a:rPr lang="en-US" dirty="0" smtClean="0"/>
              <a:t>, j) is the sum</a:t>
            </a:r>
            <a:r>
              <a:rPr lang="en-US" baseline="0" dirty="0" smtClean="0"/>
              <a:t> of the values that collide with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 row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x(</a:t>
            </a:r>
            <a:r>
              <a:rPr lang="en-US" dirty="0" err="1" smtClean="0"/>
              <a:t>i</a:t>
            </a:r>
            <a:r>
              <a:rPr lang="en-US" dirty="0" smtClean="0"/>
              <a:t>, j) is the sum</a:t>
            </a:r>
            <a:r>
              <a:rPr lang="en-US" baseline="0" dirty="0" smtClean="0"/>
              <a:t> of the values that collide with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 row J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11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Graham </a:t>
            </a:r>
            <a:r>
              <a:rPr lang="en-US" dirty="0" err="1" smtClean="0"/>
              <a:t>Cormode</a:t>
            </a:r>
            <a:r>
              <a:rPr lang="en-US" dirty="0" smtClean="0"/>
              <a:t> and S. </a:t>
            </a:r>
            <a:r>
              <a:rPr lang="en-US" dirty="0" err="1" smtClean="0"/>
              <a:t>Muthukrishnan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 Matthew </a:t>
            </a:r>
            <a:r>
              <a:rPr lang="en-US" dirty="0" err="1" smtClean="0"/>
              <a:t>ige</a:t>
            </a:r>
            <a:r>
              <a:rPr lang="en-US" dirty="0" smtClean="0"/>
              <a:t>, Ravi </a:t>
            </a:r>
            <a:r>
              <a:rPr lang="en-US" dirty="0" err="1" smtClean="0"/>
              <a:t>Gaddipati</a:t>
            </a:r>
            <a:r>
              <a:rPr lang="en-US" dirty="0" smtClean="0"/>
              <a:t>, and Emily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727334" y="3584779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8289" y="3584773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323" y="4971590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7331" y="4647904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7332" y="4295889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27333" y="3942567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53617" y="3584773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4727332" y="3439242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549722" y="3603333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6" y="2792321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4" y="4285589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468319" y="3181396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1814" y="288900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83614" y="2207546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21819" y="346806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21814" y="4047125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1808" y="458323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16588" y="515837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11472" y="3941504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41716" y="4302723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83294" y="4654981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6675" y="4995710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756930" y="4374492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65601" y="3879835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76140" y="4821807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948030" y="5259859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Point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 for the non-negative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3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3230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23   18  35    1    48   90  63   27   3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3229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19  21   68   66   42  80   95   4    18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230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73   26  22   32   14  88   78   31  12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230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98   2     8    52    0    37   25  17    7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3230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19  20   73   15  19    9    84   36  11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75858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526785" y="2625651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count[1,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35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26785" y="3783768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count[3,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26779" y="4319876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count[4,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</a:t>
            </a:r>
            <a:r>
              <a:rPr lang="en-US" sz="3200" dirty="0" smtClean="0">
                <a:solidFill>
                  <a:schemeClr val="accent1"/>
                </a:solidFill>
              </a:rPr>
              <a:t>12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21559" y="4895013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count[5,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6779" y="3200998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</a:t>
            </a:r>
            <a:r>
              <a:rPr lang="en-US" sz="3200" dirty="0" smtClean="0">
                <a:solidFill>
                  <a:schemeClr val="accent1"/>
                </a:solidFill>
              </a:rPr>
              <a:t>19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8998"/>
            <a:ext cx="5251565" cy="789451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Queries Algorithm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26779" y="3201809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19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78977" y="4391626"/>
            <a:ext cx="356343" cy="34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0855" y="3325308"/>
            <a:ext cx="374537" cy="35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4988" y="3679210"/>
            <a:ext cx="329184" cy="362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3907" y="4041605"/>
            <a:ext cx="373798" cy="350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0730" y="4733780"/>
            <a:ext cx="374904" cy="329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5461901" y="2918039"/>
            <a:ext cx="3064884" cy="5253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69836" y="4111135"/>
            <a:ext cx="1605959" cy="1136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10223" y="3616478"/>
            <a:ext cx="3816563" cy="1784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3"/>
          </p:cNvCxnSpPr>
          <p:nvPr/>
        </p:nvCxnSpPr>
        <p:spPr>
          <a:xfrm flipH="1">
            <a:off x="7738057" y="4558450"/>
            <a:ext cx="8368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75116" y="4928771"/>
            <a:ext cx="3471795" cy="245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/>
      <p:bldP spid="69" grpId="0"/>
      <p:bldP spid="71" grpId="0"/>
      <p:bldP spid="44" grpId="0"/>
      <p:bldP spid="57" grpId="0"/>
      <p:bldP spid="59" grpId="0" animBg="1"/>
      <p:bldP spid="64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0088"/>
            <a:ext cx="9204960" cy="8602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7426"/>
            <a:ext cx="2316480" cy="8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434107"/>
            <a:ext cx="7346188" cy="1465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92" y="5189331"/>
            <a:ext cx="3161708" cy="873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3899935"/>
            <a:ext cx="8449056" cy="1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3871918"/>
            <a:ext cx="4791456" cy="865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2673987"/>
            <a:ext cx="3023616" cy="1374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4829417"/>
            <a:ext cx="3608832" cy="8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3172696"/>
            <a:ext cx="4155101" cy="1264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2" y="4964549"/>
            <a:ext cx="5086151" cy="1361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42" y="4353279"/>
            <a:ext cx="2231069" cy="63069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5609277" y="4837746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942" y="3335439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3" y="2702821"/>
            <a:ext cx="1579279" cy="63391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65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7" y="4496913"/>
            <a:ext cx="2278851" cy="934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914077" y="4380633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41" y="2713385"/>
            <a:ext cx="1286135" cy="396589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3146595"/>
            <a:ext cx="2984234" cy="103091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870974" y="3109974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95" y="4021034"/>
            <a:ext cx="2550750" cy="42809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5323571"/>
            <a:ext cx="3553968" cy="82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970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625837"/>
            <a:ext cx="10058400" cy="716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8" y="4422899"/>
            <a:ext cx="11922348" cy="656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54932"/>
            <a:ext cx="10058400" cy="64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48" y="2834350"/>
            <a:ext cx="4135216" cy="438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9888" y="2818064"/>
            <a:ext cx="200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show: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64" y="3952259"/>
            <a:ext cx="3848172" cy="47064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56" y="5006533"/>
            <a:ext cx="2194560" cy="61930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6552136" y="4263620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934" y="5448578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</a:t>
            </a:r>
            <a:r>
              <a:rPr lang="en-US" sz="2800" dirty="0" smtClean="0"/>
              <a:t>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85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9" y="4280521"/>
            <a:ext cx="6145378" cy="116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72" y="2659337"/>
            <a:ext cx="3019530" cy="88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37" y="3463226"/>
            <a:ext cx="3570290" cy="81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2" y="5500446"/>
            <a:ext cx="6835014" cy="6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Space and Time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5776" y="1938528"/>
            <a:ext cx="481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CMS updates: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point queries: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Space complexity for CMS: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1877568"/>
            <a:ext cx="1080808" cy="458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2333813"/>
            <a:ext cx="1080808" cy="45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54" y="2678054"/>
            <a:ext cx="1290248" cy="4608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88086" y="3109207"/>
            <a:ext cx="5108115" cy="2545596"/>
            <a:chOff x="2023871" y="1948455"/>
            <a:chExt cx="5108115" cy="2545596"/>
          </a:xfrm>
        </p:grpSpPr>
        <p:sp>
          <p:nvSpPr>
            <p:cNvPr id="15" name="Rectangle 14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898611" y="3736005"/>
            <a:ext cx="451696" cy="1850596"/>
            <a:chOff x="9113002" y="3249976"/>
            <a:chExt cx="451696" cy="1850596"/>
          </a:xfrm>
        </p:grpSpPr>
        <p:sp>
          <p:nvSpPr>
            <p:cNvPr id="37" name="TextBox 36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Inner Product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 for the non-negative case</a:t>
            </a:r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50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Setup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2 sketches for vectors </a:t>
            </a:r>
            <a:r>
              <a:rPr lang="en-US" sz="2600" i="1" dirty="0"/>
              <a:t>a </a:t>
            </a:r>
            <a:r>
              <a:rPr lang="en-US" sz="2600" dirty="0"/>
              <a:t>and </a:t>
            </a:r>
            <a:r>
              <a:rPr lang="en-US" sz="2600" i="1" dirty="0"/>
              <a:t>b </a:t>
            </a:r>
            <a:r>
              <a:rPr lang="en-US" sz="2600" dirty="0"/>
              <a:t>: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a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b</a:t>
            </a:r>
            <a:endParaRPr lang="en-US" sz="26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7320824" cy="9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update scheme as point query.</a:t>
            </a:r>
          </a:p>
          <a:p>
            <a:endParaRPr lang="en-US" dirty="0"/>
          </a:p>
          <a:p>
            <a:r>
              <a:rPr lang="en-US" dirty="0"/>
              <a:t>Say we want to make the update: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c</a:t>
            </a:r>
          </a:p>
          <a:p>
            <a:r>
              <a:rPr lang="en-US" dirty="0"/>
              <a:t>For each estimator in sketch </a:t>
            </a:r>
            <a:r>
              <a:rPr lang="en-US" i="1" dirty="0" err="1"/>
              <a:t>count</a:t>
            </a:r>
            <a:r>
              <a:rPr lang="en-US" i="1" baseline="-25000" dirty="0" err="1"/>
              <a:t>a</a:t>
            </a:r>
            <a:r>
              <a:rPr lang="en-US" i="1" dirty="0"/>
              <a:t>: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i,c</a:t>
            </a:r>
            <a:r>
              <a:rPr lang="en-US" dirty="0"/>
              <a:t>) : </a:t>
            </a:r>
            <a:r>
              <a:rPr lang="en-US" dirty="0" err="1"/>
              <a:t>Hj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+= 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60850" y="344830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1805" y="3448296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0839" y="483511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0847" y="451142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60848" y="415941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0849" y="380609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7133" y="3448296"/>
            <a:ext cx="2627968" cy="1753144"/>
            <a:chOff x="4152514" y="2740907"/>
            <a:chExt cx="2627968" cy="1911164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6760848" y="3302765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583238" y="3466856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22" y="2655844"/>
            <a:ext cx="1687386" cy="6410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90" y="4149112"/>
            <a:ext cx="1568404" cy="51947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501835" y="3044919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55330" y="2752531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1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55335" y="333159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55330" y="391064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3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55324" y="4446756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50104" y="502189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44988" y="3805027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5232" y="4166246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16810" y="4518504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00191" y="4859233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790446" y="4238015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599117" y="3743358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509656" y="4685330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981546" y="5123382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Estimation</a:t>
            </a:r>
          </a:p>
        </p:txBody>
      </p:sp>
      <p:pic>
        <p:nvPicPr>
          <p:cNvPr id="1026" name="Picture 2" descr="https://lh6.googleusercontent.com/zzh1UC-rEi9lRI6J6FR55ex59XZHOqZ-OedFulyLVR602f7LiCM5FzsxqAPqg4S9jnYocE4qXQYFB0gWog5R0gAnnIfS8s7G5ud5ahhu4TJoV5MloZhhiKrCQ7lj4uK-SPcDkPEGK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6983"/>
            <a:ext cx="7291560" cy="16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0" y="3654914"/>
            <a:ext cx="11226923" cy="26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Bounds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20"/>
          <a:stretch/>
        </p:blipFill>
        <p:spPr>
          <a:xfrm>
            <a:off x="2079924" y="2280492"/>
            <a:ext cx="8093112" cy="26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3646"/>
            <a:ext cx="42672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5196"/>
            <a:ext cx="49625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00" y="4440614"/>
            <a:ext cx="16954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840" y="1964578"/>
            <a:ext cx="2038350" cy="533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5364480" y="2231278"/>
            <a:ext cx="2334360" cy="8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18" y="2302582"/>
            <a:ext cx="5238750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218" y="1802255"/>
            <a:ext cx="833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Markov to get the probability for a single estimator: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966" y="3860573"/>
            <a:ext cx="301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 all estimators: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48688"/>
            <a:ext cx="6027684" cy="14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Range Queries: algorithm and bounds for the non-negative case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Suppose we have a vector </a:t>
            </a:r>
            <a:r>
              <a:rPr lang="en-US" sz="2800" i="1" dirty="0"/>
              <a:t>a</a:t>
            </a:r>
            <a:r>
              <a:rPr lang="en-US" sz="2800" dirty="0"/>
              <a:t> that evolves with time with updates: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(i</a:t>
            </a:r>
            <a:r>
              <a:rPr lang="en-US" sz="2600" baseline="-25000" dirty="0"/>
              <a:t>t</a:t>
            </a:r>
            <a:r>
              <a:rPr lang="en-US" sz="2600" dirty="0"/>
              <a:t>, </a:t>
            </a:r>
            <a:r>
              <a:rPr lang="en-US" sz="2600" dirty="0" err="1"/>
              <a:t>c</a:t>
            </a:r>
            <a:r>
              <a:rPr lang="en-US" sz="2600" baseline="-25000" dirty="0" err="1"/>
              <a:t>t</a:t>
            </a:r>
            <a:r>
              <a:rPr lang="en-US" sz="2600" dirty="0"/>
              <a:t>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Then update the vector such that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wish to represent this in </a:t>
            </a:r>
            <a:r>
              <a:rPr lang="en-US" sz="2800" dirty="0" err="1" smtClean="0"/>
              <a:t>polylogarithmic</a:t>
            </a:r>
            <a:r>
              <a:rPr lang="en-US" sz="2800" dirty="0" smtClean="0"/>
              <a:t> space</a:t>
            </a:r>
            <a:r>
              <a:rPr lang="en-US" sz="2800" dirty="0"/>
              <a:t>, while supporting 3 main queries.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13" y="3300201"/>
            <a:ext cx="3491533" cy="10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Possible to estimate via a sum of individual point queries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E</a:t>
            </a:r>
            <a:r>
              <a:rPr lang="en-US" sz="2800" dirty="0" smtClean="0"/>
              <a:t>rror with extra multiplicative </a:t>
            </a:r>
            <a:r>
              <a:rPr lang="en-US" sz="2800" dirty="0" smtClean="0"/>
              <a:t>term, (</a:t>
            </a:r>
            <a:r>
              <a:rPr lang="hr-HR" sz="2800" smtClean="0"/>
              <a:t>r – l)</a:t>
            </a:r>
            <a:endParaRPr lang="hr-HR" sz="2800" baseline="-25000" dirty="0" smtClean="0"/>
          </a:p>
          <a:p>
            <a:pPr>
              <a:buFont typeface="Arial" charset="0"/>
              <a:buChar char="•"/>
            </a:pPr>
            <a:r>
              <a:rPr lang="hr-HR" sz="2800" dirty="0"/>
              <a:t> </a:t>
            </a:r>
            <a:r>
              <a:rPr lang="hr-HR" sz="2800" dirty="0" err="1" smtClean="0"/>
              <a:t>Linear</a:t>
            </a:r>
            <a:r>
              <a:rPr lang="hr-HR" sz="2800" dirty="0" smtClean="0"/>
              <a:t> time </a:t>
            </a:r>
            <a:r>
              <a:rPr lang="hr-HR" sz="2800" dirty="0" err="1" smtClean="0"/>
              <a:t>operation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Dyadic ranges helps both of these problems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845734"/>
            <a:ext cx="2034070" cy="10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/>
          <p:cNvCxnSpPr/>
          <p:nvPr/>
        </p:nvCxnSpPr>
        <p:spPr>
          <a:xfrm flipH="1">
            <a:off x="4090718" y="2705447"/>
            <a:ext cx="555995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Straight Arrow Connector 125"/>
          <p:cNvCxnSpPr/>
          <p:nvPr/>
        </p:nvCxnSpPr>
        <p:spPr>
          <a:xfrm flipH="1">
            <a:off x="3461803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050832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529684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6007327" y="4909723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484970" y="489857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695861" y="4909723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087553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584715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72810" y="4928598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430886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60199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55543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680351" y="2705447"/>
            <a:ext cx="466727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Keep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 CM sketches (one for every level in our tree)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Keys are now ranges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Sum of at most 2log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 point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Dyadic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4" grpId="0" animBg="1"/>
      <p:bldP spid="130" grpId="0" animBg="1"/>
      <p:bldP spid="64" grpId="0"/>
      <p:bldP spid="65" grpId="0"/>
      <p:bldP spid="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updates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8987"/>
            <a:ext cx="9772650" cy="20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: Update r(2)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  <p:bldP spid="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Estimation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9788"/>
            <a:ext cx="10604183" cy="22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Query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6248"/>
            <a:ext cx="8697235" cy="165459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2624" y="3854352"/>
            <a:ext cx="9973056" cy="225816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Query Cases:</a:t>
            </a:r>
          </a:p>
          <a:p>
            <a:pPr lvl="1">
              <a:buFont typeface="Arial" charset="0"/>
              <a:buChar char="•"/>
            </a:pPr>
            <a:r>
              <a:rPr lang="en-US" sz="2800" dirty="0"/>
              <a:t>Cash Register: Only positive updates</a:t>
            </a:r>
            <a:endParaRPr lang="en-US" sz="2600" dirty="0" smtClean="0"/>
          </a:p>
          <a:p>
            <a:pPr lvl="1">
              <a:buFont typeface="Arial" charset="0"/>
              <a:buChar char="•"/>
            </a:pPr>
            <a:r>
              <a:rPr lang="en-US" sz="2800" dirty="0"/>
              <a:t>Turnstile: Updates are allowed to be positive or </a:t>
            </a:r>
            <a:r>
              <a:rPr lang="en-US" sz="2800" dirty="0" smtClean="0"/>
              <a:t>negative</a:t>
            </a:r>
          </a:p>
          <a:p>
            <a:pPr lvl="2">
              <a:buFont typeface="Arial" charset="0"/>
              <a:buChar char="•"/>
            </a:pPr>
            <a:r>
              <a:rPr lang="en-US" sz="2400" dirty="0"/>
              <a:t>General: a[</a:t>
            </a:r>
            <a:r>
              <a:rPr lang="en-US" sz="2400" dirty="0" err="1"/>
              <a:t>i</a:t>
            </a:r>
            <a:r>
              <a:rPr lang="en-US" sz="2400" dirty="0"/>
              <a:t>] can become </a:t>
            </a:r>
            <a:r>
              <a:rPr lang="en-US" sz="2400" dirty="0" smtClean="0"/>
              <a:t>negative</a:t>
            </a:r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Non-negative</a:t>
            </a:r>
            <a:r>
              <a:rPr lang="en-US" sz="2400" dirty="0"/>
              <a:t>: Updates can be negative such that a[</a:t>
            </a:r>
            <a:r>
              <a:rPr lang="en-US" sz="2400" dirty="0" err="1"/>
              <a:t>i</a:t>
            </a:r>
            <a:r>
              <a:rPr lang="en-US" sz="2400" dirty="0"/>
              <a:t>] &gt;= 0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543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864" y="2212991"/>
            <a:ext cx="251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Estimate_Range_Query</a:t>
            </a:r>
            <a:endParaRPr lang="en-US" dirty="0"/>
          </a:p>
          <a:p>
            <a:r>
              <a:rPr lang="en-US" dirty="0" smtClean="0"/>
              <a:t>(counts, a[2,7], 0, 1,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12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4)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3534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58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2)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5219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6)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06699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3,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99031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887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1)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95891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1028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2, 2)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89703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8,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16939" y="4376751"/>
            <a:ext cx="2769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[r(3,4)] + CM</a:t>
            </a:r>
            <a:r>
              <a:rPr lang="en-US" baseline="-25000" dirty="0" smtClean="0"/>
              <a:t>2</a:t>
            </a:r>
            <a:r>
              <a:rPr lang="en-US" dirty="0" smtClean="0"/>
              <a:t>[r(5,6)] +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[r(2,2)] + CM</a:t>
            </a:r>
            <a:r>
              <a:rPr lang="en-US" baseline="-25000" dirty="0" smtClean="0"/>
              <a:t>3</a:t>
            </a:r>
            <a:r>
              <a:rPr lang="en-US" dirty="0" smtClean="0"/>
              <a:t>[r(7,7)]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bounds: Theorem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8632"/>
            <a:ext cx="8046720" cy="14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proof: 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562"/>
            <a:ext cx="10115550" cy="18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16" y="2163091"/>
            <a:ext cx="7949184" cy="1025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64784"/>
            <a:ext cx="10281033" cy="929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12" y="4270581"/>
            <a:ext cx="3317176" cy="818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12" y="5166069"/>
            <a:ext cx="2031354" cy="6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bounds proof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8" y="1958278"/>
            <a:ext cx="6662084" cy="774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95" y="2756955"/>
            <a:ext cx="2069715" cy="843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35" y="3564230"/>
            <a:ext cx="874242" cy="71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8" y="4432223"/>
            <a:ext cx="6498336" cy="843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8" y="5431061"/>
            <a:ext cx="694057" cy="4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Sketches have been used to analyze large streams of data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Many sketches use order </a:t>
            </a:r>
            <a:r>
              <a:rPr lang="el-GR" sz="2800" dirty="0" smtClean="0"/>
              <a:t>1/ε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space (AMS sketch, Count sketch, Random subset-sums)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Linear, with respect to the size of the sketch, update times (AMS sketch, Random subset-sums)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Some r</a:t>
            </a:r>
            <a:r>
              <a:rPr lang="en-US" sz="2800" dirty="0" smtClean="0"/>
              <a:t>equire 4-wise </a:t>
            </a:r>
            <a:r>
              <a:rPr lang="en-US" sz="2800" dirty="0" smtClean="0"/>
              <a:t>independent hash functions (AMS Sketch</a:t>
            </a:r>
            <a:r>
              <a:rPr lang="en-US" sz="28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Some sketches have analysis that hide large constants (Count Sketch has a constant 256)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793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Count-Min Sketch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Uses </a:t>
            </a:r>
            <a:r>
              <a:rPr lang="el-GR" sz="2800" dirty="0" smtClean="0"/>
              <a:t>1/ε</a:t>
            </a:r>
            <a:r>
              <a:rPr lang="en-US" sz="2800" dirty="0" smtClean="0"/>
              <a:t> space (log(n)/</a:t>
            </a:r>
            <a:r>
              <a:rPr lang="el-GR" sz="2800" dirty="0" smtClean="0"/>
              <a:t>ε</a:t>
            </a:r>
            <a:r>
              <a:rPr lang="en-US" sz="2800" dirty="0" smtClean="0"/>
              <a:t> for range queries)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Update time independent from </a:t>
            </a:r>
            <a:r>
              <a:rPr lang="el-GR" sz="2800" dirty="0" smtClean="0"/>
              <a:t>ε</a:t>
            </a:r>
            <a:r>
              <a:rPr lang="en-US" sz="2800" dirty="0" smtClean="0"/>
              <a:t>; O(log(1/</a:t>
            </a:r>
            <a:r>
              <a:rPr lang="el-GR" sz="2800" dirty="0" smtClean="0"/>
              <a:t>δ</a:t>
            </a:r>
            <a:r>
              <a:rPr lang="en-US" sz="2800" dirty="0" smtClean="0"/>
              <a:t>)) update time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Pairwise independent hash functions</a:t>
            </a:r>
          </a:p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37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</a:t>
            </a:r>
            <a:r>
              <a:rPr lang="en-US" sz="2800" dirty="0" smtClean="0"/>
              <a:t>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2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174173" y="1932918"/>
            <a:ext cx="843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picked independently and uniformly from a 2-universal hash family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Construction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500278" y="2706871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1" y="1878026"/>
            <a:ext cx="3198377" cy="470769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9910803" y="3333669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99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8946"/>
            <a:ext cx="8976992" cy="2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5984</TotalTime>
  <Words>1813</Words>
  <Application>Microsoft Macintosh PowerPoint</Application>
  <PresentationFormat>Widescreen</PresentationFormat>
  <Paragraphs>395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Calibri</vt:lpstr>
      <vt:lpstr>Calibri Light</vt:lpstr>
      <vt:lpstr>Arial</vt:lpstr>
      <vt:lpstr>Retrospect</vt:lpstr>
      <vt:lpstr>The Count-Min Sketch and Its Applications</vt:lpstr>
      <vt:lpstr>The Count-Min Sketch and Its Applications</vt:lpstr>
      <vt:lpstr>Problem</vt:lpstr>
      <vt:lpstr>Problem: Query Types</vt:lpstr>
      <vt:lpstr>Related Works</vt:lpstr>
      <vt:lpstr>Count-Min Sketch Improvement</vt:lpstr>
      <vt:lpstr>The Count-Min Sketch and Its Applications</vt:lpstr>
      <vt:lpstr>Count Min Sketch Construction</vt:lpstr>
      <vt:lpstr>Count-Min Sketch Updates</vt:lpstr>
      <vt:lpstr>Count-Min Sketch Updates</vt:lpstr>
      <vt:lpstr>The Count-Min Sketch and Its Applications</vt:lpstr>
      <vt:lpstr>Point Queries Algorithm</vt:lpstr>
      <vt:lpstr>Point Queries Algorithm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Space and Time Complexity</vt:lpstr>
      <vt:lpstr>The Count-Min Sketch and Its Applications</vt:lpstr>
      <vt:lpstr>Inner Product Query</vt:lpstr>
      <vt:lpstr>Inner Product Query: Update</vt:lpstr>
      <vt:lpstr>Inner Product Query: Estimation</vt:lpstr>
      <vt:lpstr>Inner Product Query: Bounds</vt:lpstr>
      <vt:lpstr>Inner Product Query: Proof</vt:lpstr>
      <vt:lpstr>Inner Product Query: Proof</vt:lpstr>
      <vt:lpstr>The Count-Min Sketch and Its Applications</vt:lpstr>
      <vt:lpstr>Range Query</vt:lpstr>
      <vt:lpstr>Dyadic Ranges</vt:lpstr>
      <vt:lpstr>Use of Dyadic ranges</vt:lpstr>
      <vt:lpstr>Dyadic Ranges</vt:lpstr>
      <vt:lpstr>Range Queries Algorithm: updates</vt:lpstr>
      <vt:lpstr>Range Query: Update</vt:lpstr>
      <vt:lpstr>Range Query: Update</vt:lpstr>
      <vt:lpstr>Range Query: Update</vt:lpstr>
      <vt:lpstr>Range Query: Update</vt:lpstr>
      <vt:lpstr>Range Queries Algorithm: Estimation</vt:lpstr>
      <vt:lpstr>Range Query: Estimate</vt:lpstr>
      <vt:lpstr>Range Query: Estimate</vt:lpstr>
      <vt:lpstr>Range Query: Estimate</vt:lpstr>
      <vt:lpstr>Range Query: Estimate</vt:lpstr>
      <vt:lpstr>Range Query: Estimate</vt:lpstr>
      <vt:lpstr>Error bounds: Theorem 4</vt:lpstr>
      <vt:lpstr>Error bounds proof: notation</vt:lpstr>
      <vt:lpstr>Error bounds proof</vt:lpstr>
      <vt:lpstr>Error bounds proof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emily wagner</cp:lastModifiedBy>
  <cp:revision>95</cp:revision>
  <dcterms:created xsi:type="dcterms:W3CDTF">2016-12-08T22:38:32Z</dcterms:created>
  <dcterms:modified xsi:type="dcterms:W3CDTF">2016-12-14T20:28:54Z</dcterms:modified>
</cp:coreProperties>
</file>