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69" r:id="rId3"/>
    <p:sldId id="256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626E-3F4A-A54E-A45E-E9216ACD6A4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A3893-56A8-6441-9904-1E0BD7948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A3893-56A8-6441-9904-1E0BD7948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BB5-DBA4-24A0-F17E-2D54B914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B4255-3DF0-C3CA-7DB8-9C3625ED3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5C51-A26C-22ED-6298-1DA9C46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4F7F-DD32-4617-45FB-19DA8E96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227D-0808-7E9B-AFED-9507B3D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2E9-30C6-79DC-4B47-102DD339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65B2E-7F91-2672-3811-E206D036D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9592-85D2-5F26-2E3B-C3478D07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7B97-7691-DB82-A465-FE632629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828B-27B6-D7CE-84DA-063675A5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0B2FF-9A0E-8059-7814-DEEABEF5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C0B5-0EA5-4F2C-2815-5593237B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6036-18EA-FDA8-9E77-E47C0B0D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DD96-8920-F948-8F08-868800C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26F8-5ABC-D621-7770-7324AD4D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E5EC-4259-E546-1550-E3B8BCBB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F8F0-03BE-A2FC-744D-3D317F4F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C73-BD39-61E0-99E8-52EF0217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53E9-0D9F-B700-18A7-0F3D0CB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A0D2-B8E1-6D34-670A-1F3C8AC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D156-75CB-023F-199D-BF046860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1A45-3582-BDAE-300E-5D0EBC6E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1E46-1BAE-C715-61D0-5C1A59DF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9E4A-C4F5-5A5A-63D0-24103C6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EA36-43F3-91B2-7582-21FC705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C1C-639F-E375-46BF-F30AD929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D5C9-D79C-599F-1034-3F0F09EF5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830ED-5409-67DD-1428-B47237F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EB638-D771-3A78-AFF9-2A2F7276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D57A-DA6F-3B37-37EF-3D3EF26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A4FB-F07A-C71B-09EF-95B6EAC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3606-D45B-94B8-1107-797E16BF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50E7-69F7-D4A7-E66D-F51E5AE5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0B26-EC9D-0A49-9EC7-7AC2FBD2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542CE-5557-2F26-2DA5-761EB46F8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35004-06C5-01C7-0C51-85D854B1C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F2DC5-F6B0-4B7F-4B97-9233004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C7162-84CB-6D30-B044-0D71DCD3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1F18-12A8-1FE0-9C43-7E8D6C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C40-91B1-9172-329A-FF1990D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838B8-1EF5-A4BE-F5FD-822781D8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AD1B-7216-D5E8-A109-A34FE074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3C6F1-90BB-08BB-93D3-D69B24B0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48B53-8EB8-758C-9024-286B00D7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A8B2-7F7D-AC3D-2DEB-8BDFF8CA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AD96-811C-EFFE-F68F-DB47EDB4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EDE9-8939-88BB-9C05-4D9544E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75E4-0FD2-B403-CDC0-80390705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A9521-7E85-52E9-BA5E-D5892381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0F36-CDD7-C379-0A9F-3C1379B6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B425-51E6-656C-B63B-37DF1C9F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AA2A-1953-9AA5-3BF3-2FB41A40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00DD-EFA2-5844-A868-1641B60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F6D21-52B1-ECC3-84B4-3173B6847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E9B5-09A9-4E30-1486-63700476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13BC-8688-6691-E23F-E3654BD4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7EA12-5218-F677-D8D2-9A9D2212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F52B-EE3A-94B3-CBA7-022568C3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11A8-9D43-7512-BF28-7D964918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2D38-EA5B-8FB5-C8C1-EBC10C82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E42F-2C22-A81D-1A5B-19C9C56D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B4CD-BAB3-4C40-B755-CD28795DD2A7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B6DC-6D80-03A0-78DF-BDAF2751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D723-C98A-7F54-5AD7-94168C44B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8B92-C5AE-0947-9DA9-9AF27D31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org/10.5061/dryad.wh70rxwq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07E2-6496-B644-E88D-B9679499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866-E8A1-C9C0-76EB-006FBB6C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DBC80-36AD-BA94-A631-55DEA25C2B0F}"/>
              </a:ext>
            </a:extLst>
          </p:cNvPr>
          <p:cNvSpPr txBox="1"/>
          <p:nvPr/>
        </p:nvSpPr>
        <p:spPr>
          <a:xfrm>
            <a:off x="216229" y="6002517"/>
            <a:ext cx="1175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KievitWeb"/>
              </a:rPr>
              <a:t>Brandenburger</a:t>
            </a:r>
            <a:r>
              <a:rPr lang="en-GB" b="0" i="0" dirty="0">
                <a:solidFill>
                  <a:srgbClr val="000000"/>
                </a:solidFill>
                <a:effectLst/>
                <a:latin typeface="KievitWeb"/>
              </a:rPr>
              <a:t>, Claire; Moles, Angela; Maslen, Ben; Sherwin, William (2022), Data from: Weedy and seedy: The rapid evolution of life-history characteristics in an introduced daisy, Dryad, Dataset, </a:t>
            </a:r>
            <a:r>
              <a:rPr lang="en-GB" b="0" i="0" dirty="0">
                <a:solidFill>
                  <a:srgbClr val="00527A"/>
                </a:solidFill>
                <a:effectLst/>
                <a:latin typeface="KievitWeb"/>
                <a:hlinkClick r:id="rId2"/>
              </a:rPr>
              <a:t>https://doi.org/10.5061/dryad.wh70rxwqx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1643DC-0A88-07BD-EFD2-9F487E5115C5}"/>
              </a:ext>
            </a:extLst>
          </p:cNvPr>
          <p:cNvGraphicFramePr>
            <a:graphicFrameLocks noGrp="1"/>
          </p:cNvGraphicFramePr>
          <p:nvPr/>
        </p:nvGraphicFramePr>
        <p:xfrm>
          <a:off x="3144487" y="1056110"/>
          <a:ext cx="3558968" cy="1391285"/>
        </p:xfrm>
        <a:graphic>
          <a:graphicData uri="http://schemas.openxmlformats.org/drawingml/2006/table">
            <a:tbl>
              <a:tblPr/>
              <a:tblGrid>
                <a:gridCol w="889742">
                  <a:extLst>
                    <a:ext uri="{9D8B030D-6E8A-4147-A177-3AD203B41FA5}">
                      <a16:colId xmlns:a16="http://schemas.microsoft.com/office/drawing/2014/main" val="2212624848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129785349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2996872378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23565165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flowernumber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10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6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22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100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077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044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32F4F-FD1E-BBCA-355C-B0BD5D4149B6}"/>
              </a:ext>
            </a:extLst>
          </p:cNvPr>
          <p:cNvGraphicFramePr>
            <a:graphicFrameLocks noGrp="1"/>
          </p:cNvGraphicFramePr>
          <p:nvPr/>
        </p:nvGraphicFramePr>
        <p:xfrm>
          <a:off x="3144487" y="2639644"/>
          <a:ext cx="3302000" cy="1466633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4337291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774647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879376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87582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93282"/>
                  </a:ext>
                </a:extLst>
              </a:tr>
              <a:tr h="2474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330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055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9918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266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43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62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FCA5E8-8FC8-B831-6C15-7055379AC191}"/>
              </a:ext>
            </a:extLst>
          </p:cNvPr>
          <p:cNvGraphicFramePr>
            <a:graphicFrameLocks noGrp="1"/>
          </p:cNvGraphicFramePr>
          <p:nvPr/>
        </p:nvGraphicFramePr>
        <p:xfrm>
          <a:off x="7128493" y="209152"/>
          <a:ext cx="4953000" cy="200088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9028471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755446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195649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74131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1606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963722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germinatedtotal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germinatedviable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084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65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442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099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41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163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81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30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784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630747-C5D5-AFD0-5F15-68C083053197}"/>
              </a:ext>
            </a:extLst>
          </p:cNvPr>
          <p:cNvGraphicFramePr>
            <a:graphicFrameLocks noGrp="1"/>
          </p:cNvGraphicFramePr>
          <p:nvPr/>
        </p:nvGraphicFramePr>
        <p:xfrm>
          <a:off x="216229" y="4426959"/>
          <a:ext cx="5526972" cy="1524000"/>
        </p:xfrm>
        <a:graphic>
          <a:graphicData uri="http://schemas.openxmlformats.org/drawingml/2006/table">
            <a:tbl>
              <a:tblPr/>
              <a:tblGrid>
                <a:gridCol w="1381743">
                  <a:extLst>
                    <a:ext uri="{9D8B030D-6E8A-4147-A177-3AD203B41FA5}">
                      <a16:colId xmlns:a16="http://schemas.microsoft.com/office/drawing/2014/main" val="453128534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3351808774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3652951200"/>
                    </a:ext>
                  </a:extLst>
                </a:gridCol>
                <a:gridCol w="1381743">
                  <a:extLst>
                    <a:ext uri="{9D8B030D-6E8A-4147-A177-3AD203B41FA5}">
                      <a16:colId xmlns:a16="http://schemas.microsoft.com/office/drawing/2014/main" val="2392716739"/>
                    </a:ext>
                  </a:extLst>
                </a:gridCol>
              </a:tblGrid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family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population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country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flowering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97385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06895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71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49152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A14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7214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8478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93020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0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9756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971347"/>
                  </a:ext>
                </a:extLst>
              </a:tr>
              <a:tr h="146737"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A15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arniston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>
                          <a:effectLst/>
                          <a:latin typeface="Helvetica" pitchFamily="2" charset="0"/>
                        </a:rPr>
                        <a:t>SA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25032" marR="25032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1287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1C3E28-2A1E-F1C6-31AF-4D00CFCB1778}"/>
              </a:ext>
            </a:extLst>
          </p:cNvPr>
          <p:cNvSpPr txBox="1"/>
          <p:nvPr/>
        </p:nvSpPr>
        <p:spPr>
          <a:xfrm>
            <a:off x="485900" y="434301"/>
            <a:ext cx="403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Lots of files for each different measure…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BCEE32-3AC8-BFB4-32E9-FCF60EFCD543}"/>
              </a:ext>
            </a:extLst>
          </p:cNvPr>
          <p:cNvGraphicFramePr>
            <a:graphicFrameLocks noGrp="1"/>
          </p:cNvGraphicFramePr>
          <p:nvPr/>
        </p:nvGraphicFramePr>
        <p:xfrm>
          <a:off x="285834" y="1785473"/>
          <a:ext cx="2476500" cy="18288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1886166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6543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596347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709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3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77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343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251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80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35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355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0931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2B2CB7-0974-5F86-238F-603909EDE02F}"/>
              </a:ext>
            </a:extLst>
          </p:cNvPr>
          <p:cNvSpPr txBox="1"/>
          <p:nvPr/>
        </p:nvSpPr>
        <p:spPr>
          <a:xfrm>
            <a:off x="7128493" y="549564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/10.1093/</a:t>
            </a:r>
            <a:r>
              <a:rPr lang="en-US" dirty="0" err="1"/>
              <a:t>aobpla</a:t>
            </a:r>
            <a:r>
              <a:rPr lang="en-US" dirty="0"/>
              <a:t>/plac038</a:t>
            </a:r>
          </a:p>
        </p:txBody>
      </p:sp>
      <p:pic>
        <p:nvPicPr>
          <p:cNvPr id="1026" name="Picture 2" descr="Arctotheca populifolia">
            <a:extLst>
              <a:ext uri="{FF2B5EF4-FFF2-40B4-BE49-F238E27FC236}">
                <a16:creationId xmlns:a16="http://schemas.microsoft.com/office/drawing/2014/main" id="{6B28A80D-FEA3-307C-98F4-D94D871C7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93" y="2665718"/>
            <a:ext cx="3762004" cy="25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C68FD-9701-FAC6-338C-F32AC2E5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41350"/>
            <a:ext cx="7620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9CFD2B-1485-B8DA-0586-317465F9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80" y="1250950"/>
            <a:ext cx="4699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17AFE-D160-6CA8-57AB-EEFD1236AA2B}"/>
              </a:ext>
            </a:extLst>
          </p:cNvPr>
          <p:cNvSpPr txBox="1"/>
          <p:nvPr/>
        </p:nvSpPr>
        <p:spPr>
          <a:xfrm>
            <a:off x="701040" y="21368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frames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effectLst/>
              </a:rPr>
              <a:t>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df2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df3</a:t>
            </a:r>
            <a:r>
              <a:rPr lang="en-GB" b="1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GB" dirty="0">
                <a:solidFill>
                  <a:srgbClr val="8F5902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frames</a:t>
            </a:r>
            <a:r>
              <a:rPr lang="en-GB" b="1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351457-6B93-114F-54CA-D9D84EDF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90" y="966470"/>
            <a:ext cx="51689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8A54C-7093-E059-5B1A-FE56BCB9F7A7}"/>
              </a:ext>
            </a:extLst>
          </p:cNvPr>
          <p:cNvSpPr txBox="1"/>
          <p:nvPr/>
        </p:nvSpPr>
        <p:spPr>
          <a:xfrm>
            <a:off x="650240" y="2065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frames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keys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b="1" dirty="0">
                <a:solidFill>
                  <a:srgbClr val="000000"/>
                </a:solidFill>
                <a:effectLst/>
              </a:rPr>
              <a:t>[</a:t>
            </a:r>
            <a:r>
              <a:rPr lang="en-GB" dirty="0">
                <a:solidFill>
                  <a:srgbClr val="4E9A06"/>
                </a:solidFill>
                <a:effectLst/>
              </a:rPr>
              <a:t>"x"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E9A06"/>
                </a:solidFill>
                <a:effectLst/>
              </a:rPr>
              <a:t>"y"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4E9A06"/>
                </a:solidFill>
                <a:effectLst/>
              </a:rPr>
              <a:t>"z"</a:t>
            </a:r>
            <a:r>
              <a:rPr lang="en-GB" b="1" dirty="0">
                <a:solidFill>
                  <a:srgbClr val="000000"/>
                </a:solidFill>
                <a:effectLst/>
              </a:rPr>
              <a:t>])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8D03C-3FFD-84B7-C8C6-703449D075D2}"/>
              </a:ext>
            </a:extLst>
          </p:cNvPr>
          <p:cNvSpPr txBox="1"/>
          <p:nvPr/>
        </p:nvSpPr>
        <p:spPr>
          <a:xfrm>
            <a:off x="650240" y="853441"/>
            <a:ext cx="40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index to show which bits of the </a:t>
            </a:r>
            <a:r>
              <a:rPr lang="en-US" dirty="0" err="1"/>
              <a:t>dataframe</a:t>
            </a:r>
            <a:r>
              <a:rPr lang="en-US" dirty="0"/>
              <a:t> came from where</a:t>
            </a:r>
          </a:p>
        </p:txBody>
      </p:sp>
    </p:spTree>
    <p:extLst>
      <p:ext uri="{BB962C8B-B14F-4D97-AF65-F5344CB8AC3E}">
        <p14:creationId xmlns:p14="http://schemas.microsoft.com/office/powerpoint/2010/main" val="315066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4AD7E25-E5F5-5B64-E9DF-44AC9FA7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70" y="2317750"/>
            <a:ext cx="79883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B28E8-3421-8B0B-37F2-1CD386740B1D}"/>
              </a:ext>
            </a:extLst>
          </p:cNvPr>
          <p:cNvSpPr txBox="1"/>
          <p:nvPr/>
        </p:nvSpPr>
        <p:spPr>
          <a:xfrm>
            <a:off x="608330" y="454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df4</a:t>
            </a:r>
            <a:r>
              <a:rPr lang="en-GB" b="1" dirty="0">
                <a:solidFill>
                  <a:srgbClr val="000000"/>
                </a:solidFill>
                <a:effectLst/>
              </a:rPr>
              <a:t>])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BDA4-ECE5-3D27-2FC9-9288A35A0B7D}"/>
              </a:ext>
            </a:extLst>
          </p:cNvPr>
          <p:cNvSpPr txBox="1"/>
          <p:nvPr/>
        </p:nvSpPr>
        <p:spPr>
          <a:xfrm>
            <a:off x="608330" y="936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Outer join (Default)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1A56-5F53-5CF7-8582-9169577626D0}"/>
              </a:ext>
            </a:extLst>
          </p:cNvPr>
          <p:cNvSpPr txBox="1"/>
          <p:nvPr/>
        </p:nvSpPr>
        <p:spPr>
          <a:xfrm>
            <a:off x="608330" y="5090160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in.</a:t>
            </a:r>
          </a:p>
          <a:p>
            <a:r>
              <a:rPr lang="en-US" dirty="0" err="1"/>
              <a:t>NaN</a:t>
            </a:r>
            <a:r>
              <a:rPr lang="en-US" dirty="0"/>
              <a:t> added where values missing</a:t>
            </a:r>
          </a:p>
        </p:txBody>
      </p:sp>
    </p:spTree>
    <p:extLst>
      <p:ext uri="{BB962C8B-B14F-4D97-AF65-F5344CB8AC3E}">
        <p14:creationId xmlns:p14="http://schemas.microsoft.com/office/powerpoint/2010/main" val="3818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9DA2FE-F147-0985-0273-C65645F4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770" y="2533650"/>
            <a:ext cx="79883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405BF-6293-83C4-E52E-4F9841D8E8A7}"/>
              </a:ext>
            </a:extLst>
          </p:cNvPr>
          <p:cNvSpPr txBox="1"/>
          <p:nvPr/>
        </p:nvSpPr>
        <p:spPr>
          <a:xfrm>
            <a:off x="608330" y="454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result</a:t>
            </a:r>
            <a:r>
              <a:rPr lang="en-GB" dirty="0"/>
              <a:t> 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pd</a:t>
            </a:r>
            <a:r>
              <a:rPr lang="en-GB" b="1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concat</a:t>
            </a:r>
            <a:r>
              <a:rPr lang="en-GB" b="1" dirty="0">
                <a:solidFill>
                  <a:srgbClr val="000000"/>
                </a:solidFill>
                <a:effectLst/>
              </a:rPr>
              <a:t>([</a:t>
            </a:r>
            <a:r>
              <a:rPr lang="en-GB" dirty="0">
                <a:solidFill>
                  <a:srgbClr val="000000"/>
                </a:solidFill>
                <a:effectLst/>
              </a:rPr>
              <a:t>df1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df4</a:t>
            </a:r>
            <a:r>
              <a:rPr lang="en-GB" b="1" dirty="0">
                <a:solidFill>
                  <a:srgbClr val="000000"/>
                </a:solidFill>
                <a:effectLst/>
              </a:rPr>
              <a:t>],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axis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b="1" dirty="0">
                <a:solidFill>
                  <a:srgbClr val="0000CF"/>
                </a:solidFill>
                <a:effectLst/>
              </a:rPr>
              <a:t>1</a:t>
            </a:r>
            <a:r>
              <a:rPr lang="en-GB" b="1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join</a:t>
            </a:r>
            <a:r>
              <a:rPr lang="en-GB" b="1" dirty="0">
                <a:solidFill>
                  <a:srgbClr val="CE5C00"/>
                </a:solidFill>
                <a:effectLst/>
              </a:rPr>
              <a:t>=</a:t>
            </a:r>
            <a:r>
              <a:rPr lang="en-GB" dirty="0">
                <a:solidFill>
                  <a:srgbClr val="4E9A06"/>
                </a:solidFill>
                <a:effectLst/>
              </a:rPr>
              <a:t>"inner"</a:t>
            </a:r>
            <a:r>
              <a:rPr lang="en-GB" b="1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7C6A5-BD0C-469A-8AF4-852A4BD8694C}"/>
              </a:ext>
            </a:extLst>
          </p:cNvPr>
          <p:cNvSpPr txBox="1"/>
          <p:nvPr/>
        </p:nvSpPr>
        <p:spPr>
          <a:xfrm>
            <a:off x="801370" y="1302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23232"/>
                </a:solidFill>
                <a:effectLst/>
                <a:latin typeface="-apple-system"/>
              </a:rPr>
              <a:t>Inner join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6E64-5D5E-4041-595A-8EB963320590}"/>
              </a:ext>
            </a:extLst>
          </p:cNvPr>
          <p:cNvSpPr txBox="1"/>
          <p:nvPr/>
        </p:nvSpPr>
        <p:spPr>
          <a:xfrm>
            <a:off x="608330" y="5090160"/>
            <a:ext cx="110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 all the columns (axis =1) from both </a:t>
            </a:r>
            <a:r>
              <a:rPr lang="en-US" dirty="0" err="1"/>
              <a:t>dataframes</a:t>
            </a:r>
            <a:r>
              <a:rPr lang="en-US" dirty="0"/>
              <a:t>, but only rows where there are values in BOTH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8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360</Words>
  <Application>Microsoft Macintosh PowerPoint</Application>
  <PresentationFormat>Widescreen</PresentationFormat>
  <Paragraphs>188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</vt:lpstr>
      <vt:lpstr>KievitWeb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2023-05-23T10:57:47Z</dcterms:created>
  <dcterms:modified xsi:type="dcterms:W3CDTF">2023-05-23T11:11:27Z</dcterms:modified>
</cp:coreProperties>
</file>