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1"/>
    <p:restoredTop sz="96281"/>
  </p:normalViewPr>
  <p:slideViewPr>
    <p:cSldViewPr snapToGrid="0">
      <p:cViewPr varScale="1">
        <p:scale>
          <a:sx n="87" d="100"/>
          <a:sy n="87" d="100"/>
        </p:scale>
        <p:origin x="208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erine Kidner" userId="05772faa-c547-42bd-a4f8-01ff9d39ffcc" providerId="ADAL" clId="{6778AAA8-E08E-944C-95A7-CFC16C5B31A9}"/>
    <pc:docChg chg="modSld">
      <pc:chgData name="Catherine Kidner" userId="05772faa-c547-42bd-a4f8-01ff9d39ffcc" providerId="ADAL" clId="{6778AAA8-E08E-944C-95A7-CFC16C5B31A9}" dt="2022-11-10T12:01:34.050" v="4" actId="1076"/>
      <pc:docMkLst>
        <pc:docMk/>
      </pc:docMkLst>
      <pc:sldChg chg="addSp modSp">
        <pc:chgData name="Catherine Kidner" userId="05772faa-c547-42bd-a4f8-01ff9d39ffcc" providerId="ADAL" clId="{6778AAA8-E08E-944C-95A7-CFC16C5B31A9}" dt="2022-11-10T12:01:34.050" v="4" actId="1076"/>
        <pc:sldMkLst>
          <pc:docMk/>
          <pc:sldMk cId="1462067926" sldId="257"/>
        </pc:sldMkLst>
        <pc:picChg chg="add mod">
          <ac:chgData name="Catherine Kidner" userId="05772faa-c547-42bd-a4f8-01ff9d39ffcc" providerId="ADAL" clId="{6778AAA8-E08E-944C-95A7-CFC16C5B31A9}" dt="2022-11-10T12:01:34.050" v="4" actId="1076"/>
          <ac:picMkLst>
            <pc:docMk/>
            <pc:sldMk cId="1462067926" sldId="257"/>
            <ac:picMk id="2" creationId="{D817828C-3BCC-886A-7B89-5D4EDF18EE86}"/>
          </ac:picMkLst>
        </pc:picChg>
        <pc:picChg chg="mod">
          <ac:chgData name="Catherine Kidner" userId="05772faa-c547-42bd-a4f8-01ff9d39ffcc" providerId="ADAL" clId="{6778AAA8-E08E-944C-95A7-CFC16C5B31A9}" dt="2022-11-10T12:01:30.935" v="3" actId="1076"/>
          <ac:picMkLst>
            <pc:docMk/>
            <pc:sldMk cId="1462067926" sldId="257"/>
            <ac:picMk id="1028" creationId="{3C74082D-35E3-CDBE-A351-48A191E1BFE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C997-DB75-E19B-C0E2-AF6E37652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C1ED0-0736-FEA3-1B2F-9615CEA13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8B14A-C4B9-D77A-32F6-FB69019D8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776F-9BA3-C446-BC76-1E7B0EDEC55C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77047-E5D5-C339-BE11-9C49DB76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5877E-C337-83AB-1397-0BFE52BE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599-C280-694E-A40A-E9E7571B3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9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6C25-5118-11F8-B496-7353DEF4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4D663-FCF1-D44A-D040-217F19AA9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0320C-B2CF-B666-7C13-0AFD9622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776F-9BA3-C446-BC76-1E7B0EDEC55C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D0176-7284-D27F-AD69-51F372231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51D56-A792-15EC-C0DE-DCB3AF43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599-C280-694E-A40A-E9E7571B3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1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1545D3-3638-E2AC-90F9-D76A6E675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0EA04-B468-77D0-7A95-0F3531ACC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238EC-5A3F-ACEC-C656-C9768C00B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776F-9BA3-C446-BC76-1E7B0EDEC55C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5A29C-E979-CE40-D3CE-E0813B55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05CF1-F561-2C8A-0C6D-39504021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599-C280-694E-A40A-E9E7571B3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3B68-C2F3-9099-C094-AE63D416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FDA01-9B71-688A-D7C3-C3EE0DA0B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EFFE1-C9ED-28BC-9006-8FD3161F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776F-9BA3-C446-BC76-1E7B0EDEC55C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48CD9-2555-31C9-8A55-E4FEC203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96682-BCDC-A58C-818E-E65D90AB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599-C280-694E-A40A-E9E7571B3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0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C45A-DEDB-75B1-1500-66B909CE5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C614A-5D4C-3C3C-277E-6F2ACC8B9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C1241-386E-4A04-6CE8-64B1EC41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776F-9BA3-C446-BC76-1E7B0EDEC55C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AC10D-A89C-41FA-609A-7601391D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9CBAC-A380-C7EE-B5F5-41AEA64BB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599-C280-694E-A40A-E9E7571B3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2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0122-5CF3-88A7-6264-C828E835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816B-B1A7-F875-5730-C109903C1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AE7B-FCD3-8B91-391E-A0DC67871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F16C7-ABF2-4E36-154A-65D2C14D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776F-9BA3-C446-BC76-1E7B0EDEC55C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CDB8A-D095-2109-76FA-0968C5DD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849EC-6888-0B8B-5DA5-2E07B850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599-C280-694E-A40A-E9E7571B3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1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9B12-D14F-C9BE-3835-E4F34F2C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2013B-38D7-BF68-B5C1-1DBBFC1A2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0F296-C8E8-29E0-9A6A-71DCA782C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A3437-238C-59C8-89C1-3B9817F1F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7667F9-6044-1CB7-6E66-8988EF202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44CEB2-CB6C-9A62-AE56-BFE732D4C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776F-9BA3-C446-BC76-1E7B0EDEC55C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EE5EE0-88F8-E7BC-9837-C9B915D0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A75FE-99CB-02CE-E026-A01BF8B4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599-C280-694E-A40A-E9E7571B3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6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2252-9C5B-4DF4-F559-D6AA7AC7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4E3D5-B5F4-F22E-415F-17E0DEC3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776F-9BA3-C446-BC76-1E7B0EDEC55C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7E7F2-9A9D-6D7F-287E-80DCD878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69FB6-6249-F3D2-6801-6996B85BD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599-C280-694E-A40A-E9E7571B3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1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8A242-D424-ECAD-4C7E-2EE7205E3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776F-9BA3-C446-BC76-1E7B0EDEC55C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0F49E-6C96-C254-AEFB-3252ED02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77824-03DC-A2B2-F4B2-D217433B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599-C280-694E-A40A-E9E7571B3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5881-CCCF-8B9E-4215-75F526544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5C27-A237-70BF-A3B6-97CF4644C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10EF2-9C43-7543-BB91-581AB66B2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39A98-295F-6CA6-B3A6-272E571D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776F-9BA3-C446-BC76-1E7B0EDEC55C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2E876-19BD-6C5D-8D34-778A52C9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D3241-C4A3-5451-AF95-6957BB3D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599-C280-694E-A40A-E9E7571B3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4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6E4C-7B63-A830-138A-B0351791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25CE9-BC80-F6E8-D5A5-FA6145131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E4719-0E06-3669-260E-6D86742A8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88149-E61B-E09E-D356-8696EC54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776F-9BA3-C446-BC76-1E7B0EDEC55C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0BF44-3C4E-4260-3CBB-C878A159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5C010-CEB0-C337-DD4A-6752E916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599-C280-694E-A40A-E9E7571B3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9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88AEA3-DA76-C521-6CE5-02E473977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1296F-20AA-4CD7-6B92-2BDE6675C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23E9F-8AC2-1492-4052-03E6D1445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9776F-9BA3-C446-BC76-1E7B0EDEC55C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150B6-5928-5C22-1E93-D8040B860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AE65B-6399-9B12-6E54-C3F5422A9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55599-C280-694E-A40A-E9E7571B3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2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vita.had.co.nz/papers/tidy-data.pd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3395A9-F558-0CB0-60EB-C3D84DC4591E}"/>
              </a:ext>
            </a:extLst>
          </p:cNvPr>
          <p:cNvSpPr txBox="1"/>
          <p:nvPr/>
        </p:nvSpPr>
        <p:spPr>
          <a:xfrm>
            <a:off x="1055914" y="566057"/>
            <a:ext cx="1594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Tidy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EC619D-1511-56AB-0B54-844F0D9BD2D2}"/>
              </a:ext>
            </a:extLst>
          </p:cNvPr>
          <p:cNvSpPr txBox="1"/>
          <p:nvPr/>
        </p:nvSpPr>
        <p:spPr>
          <a:xfrm>
            <a:off x="4495800" y="64851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GB" dirty="0"/>
              <a:t>"Tidy data" is a standardised format for </a:t>
            </a:r>
            <a:r>
              <a:rPr lang="en-GB" dirty="0" err="1"/>
              <a:t>dataframes</a:t>
            </a:r>
            <a:r>
              <a:rPr lang="en-GB" dirty="0"/>
              <a:t> which makes them easy to manage with standard approaches, and reduces the need to wrangle data into a new form for </a:t>
            </a:r>
            <a:r>
              <a:rPr lang="en-GB" dirty="0" err="1"/>
              <a:t>eaach</a:t>
            </a:r>
            <a:r>
              <a:rPr lang="en-GB" dirty="0"/>
              <a:t> new analysis/graph. </a:t>
            </a:r>
          </a:p>
          <a:p>
            <a:pPr rtl="0"/>
            <a:r>
              <a:rPr lang="en-GB" dirty="0"/>
              <a:t>Wickham, Hadley. (August, 2014). “Tidy Data.” Journal of Statistical Software, 10(59). </a:t>
            </a:r>
            <a:r>
              <a:rPr lang="en-GB" dirty="0">
                <a:hlinkClick r:id="rId2"/>
              </a:rPr>
              <a:t>https://vita.had.co.nz/papers/tidy-data.pdf</a:t>
            </a:r>
            <a:r>
              <a:rPr lang="en-GB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35E38-DA10-DF4A-3520-DE39579BAA0F}"/>
              </a:ext>
            </a:extLst>
          </p:cNvPr>
          <p:cNvSpPr txBox="1"/>
          <p:nvPr/>
        </p:nvSpPr>
        <p:spPr>
          <a:xfrm>
            <a:off x="1284514" y="3105834"/>
            <a:ext cx="7924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“Tidy datasets are all alike, but every messy dataset is messy in its own way.” –– Hadley Wickham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8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sample datasheet for field work and tissue collection | Download  Scientific Diagram">
            <a:extLst>
              <a:ext uri="{FF2B5EF4-FFF2-40B4-BE49-F238E27FC236}">
                <a16:creationId xmlns:a16="http://schemas.microsoft.com/office/drawing/2014/main" id="{6F2D5A9B-AA33-7774-532D-4CA312176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65" y="241300"/>
            <a:ext cx="8775700" cy="31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74082D-35E3-CDBE-A351-48A191E1B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035" y="969248"/>
            <a:ext cx="6388100" cy="384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VS SNP Genome-Wide Association Study (GWAS) Tutorial – Golden Helix  Tutorials">
            <a:extLst>
              <a:ext uri="{FF2B5EF4-FFF2-40B4-BE49-F238E27FC236}">
                <a16:creationId xmlns:a16="http://schemas.microsoft.com/office/drawing/2014/main" id="{8E8A69E6-6348-3261-82D3-C5DF8638E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65" y="2761246"/>
            <a:ext cx="6495369" cy="385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xkcd: .NORM Normal File Format">
            <a:extLst>
              <a:ext uri="{FF2B5EF4-FFF2-40B4-BE49-F238E27FC236}">
                <a16:creationId xmlns:a16="http://schemas.microsoft.com/office/drawing/2014/main" id="{D817828C-3BCC-886A-7B89-5D4EDF18E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321" y="2640596"/>
            <a:ext cx="2621164" cy="409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06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ECD741-488F-3188-5DCE-B47FF2B85E56}"/>
              </a:ext>
            </a:extLst>
          </p:cNvPr>
          <p:cNvSpPr txBox="1"/>
          <p:nvPr/>
        </p:nvSpPr>
        <p:spPr>
          <a:xfrm>
            <a:off x="936171" y="304800"/>
            <a:ext cx="87194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 dataset is a collection of </a:t>
            </a:r>
          </a:p>
          <a:p>
            <a:r>
              <a:rPr lang="en-GB" b="1" dirty="0"/>
              <a:t>values</a:t>
            </a:r>
            <a:r>
              <a:rPr lang="en-GB" dirty="0"/>
              <a:t>, usually either numbers (if quantitative) or strings (if qualitative). Values are organised in two ways. </a:t>
            </a:r>
          </a:p>
          <a:p>
            <a:endParaRPr lang="en-GB" dirty="0"/>
          </a:p>
          <a:p>
            <a:r>
              <a:rPr lang="en-GB" dirty="0"/>
              <a:t>Every value belongs to a </a:t>
            </a:r>
            <a:r>
              <a:rPr lang="en-GB" b="1" dirty="0"/>
              <a:t>variable</a:t>
            </a:r>
            <a:r>
              <a:rPr lang="en-GB" dirty="0"/>
              <a:t> and an </a:t>
            </a:r>
            <a:r>
              <a:rPr lang="en-GB" b="1" dirty="0"/>
              <a:t>observation</a:t>
            </a:r>
            <a:r>
              <a:rPr lang="en-GB" dirty="0"/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F8BC1-C33E-81D9-E92F-C6C896B44798}"/>
              </a:ext>
            </a:extLst>
          </p:cNvPr>
          <p:cNvSpPr txBox="1"/>
          <p:nvPr/>
        </p:nvSpPr>
        <p:spPr>
          <a:xfrm>
            <a:off x="936171" y="227483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GB" dirty="0"/>
              <a:t>A value is a single piece of data (name of a gene, number of introns in a gene, expression level </a:t>
            </a:r>
            <a:r>
              <a:rPr lang="en-GB" dirty="0" err="1"/>
              <a:t>ina</a:t>
            </a:r>
            <a:r>
              <a:rPr lang="en-GB" dirty="0"/>
              <a:t>. specific experiment).</a:t>
            </a:r>
            <a:br>
              <a:rPr lang="en-GB" dirty="0"/>
            </a:br>
            <a:endParaRPr lang="en-GB" dirty="0"/>
          </a:p>
          <a:p>
            <a:pPr rtl="0"/>
            <a:r>
              <a:rPr lang="en-GB" dirty="0"/>
              <a:t>A variable contains all values that measure the same underlying attribute (like height, temperature, duration) across units.</a:t>
            </a:r>
            <a:br>
              <a:rPr lang="en-GB" dirty="0"/>
            </a:br>
            <a:endParaRPr lang="en-GB" dirty="0"/>
          </a:p>
          <a:p>
            <a:pPr rtl="0"/>
            <a:r>
              <a:rPr lang="en-GB" dirty="0"/>
              <a:t>An observation contains all values measured on the same unit (like a person, or a day, or a city) across attributes. </a:t>
            </a:r>
          </a:p>
        </p:txBody>
      </p:sp>
    </p:spTree>
    <p:extLst>
      <p:ext uri="{BB962C8B-B14F-4D97-AF65-F5344CB8AC3E}">
        <p14:creationId xmlns:p14="http://schemas.microsoft.com/office/powerpoint/2010/main" val="257952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0937C0B-3F86-1ADB-682D-C7C46126007C}"/>
              </a:ext>
            </a:extLst>
          </p:cNvPr>
          <p:cNvSpPr txBox="1"/>
          <p:nvPr/>
        </p:nvSpPr>
        <p:spPr>
          <a:xfrm>
            <a:off x="2155370" y="400320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Each variable must have its own column.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Each observation must have its own row.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Each value must have its own cell.</a:t>
            </a:r>
          </a:p>
        </p:txBody>
      </p:sp>
      <p:pic>
        <p:nvPicPr>
          <p:cNvPr id="2050" name="Picture 2" descr="Following three rules makes a dataset tidy: variables are in columns, observations are in rows, and values are in cells.">
            <a:extLst>
              <a:ext uri="{FF2B5EF4-FFF2-40B4-BE49-F238E27FC236}">
                <a16:creationId xmlns:a16="http://schemas.microsoft.com/office/drawing/2014/main" id="{1FCEB629-DF02-7DFA-D8D6-DE53A5AC4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5057"/>
            <a:ext cx="12192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205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236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Kidner</dc:creator>
  <cp:lastModifiedBy>Catherine Kidner</cp:lastModifiedBy>
  <cp:revision>1</cp:revision>
  <dcterms:created xsi:type="dcterms:W3CDTF">2022-11-10T10:41:40Z</dcterms:created>
  <dcterms:modified xsi:type="dcterms:W3CDTF">2022-11-10T12:01:36Z</dcterms:modified>
</cp:coreProperties>
</file>