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58" r:id="rId4"/>
    <p:sldId id="277" r:id="rId5"/>
    <p:sldId id="275" r:id="rId6"/>
    <p:sldId id="263" r:id="rId7"/>
    <p:sldId id="279" r:id="rId8"/>
    <p:sldId id="281" r:id="rId9"/>
    <p:sldId id="280" r:id="rId10"/>
    <p:sldId id="282" r:id="rId11"/>
    <p:sldId id="276" r:id="rId12"/>
    <p:sldId id="285" r:id="rId13"/>
    <p:sldId id="274" r:id="rId14"/>
    <p:sldId id="284" r:id="rId15"/>
    <p:sldId id="261" r:id="rId16"/>
    <p:sldId id="278" r:id="rId17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163"/>
    <a:srgbClr val="FF9900"/>
    <a:srgbClr val="3366CC"/>
    <a:srgbClr val="CC6600"/>
    <a:srgbClr val="2C3E62"/>
    <a:srgbClr val="3B5A24"/>
    <a:srgbClr val="689F40"/>
    <a:srgbClr val="5D963F"/>
    <a:srgbClr val="8AA73E"/>
    <a:srgbClr val="093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6557" autoAdjust="0"/>
  </p:normalViewPr>
  <p:slideViewPr>
    <p:cSldViewPr>
      <p:cViewPr>
        <p:scale>
          <a:sx n="100" d="100"/>
          <a:sy n="100" d="100"/>
        </p:scale>
        <p:origin x="-6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822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142"/>
            <a:ext cx="2946255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30142"/>
            <a:ext cx="2946254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3758AA-45AA-4558-A301-58CDCE22AA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0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6663"/>
            <a:ext cx="5439115" cy="44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142"/>
            <a:ext cx="2946255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30142"/>
            <a:ext cx="2946254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DB50CC0-D55C-4033-8CB8-020C5B3AE8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  <a:lvl2pPr marL="751048" indent="-288865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2pPr>
            <a:lvl3pPr marL="1155459" indent="-231092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3pPr>
            <a:lvl4pPr marL="1617642" indent="-231092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4pPr>
            <a:lvl5pPr marL="2079826" indent="-231092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5pPr>
            <a:lvl6pPr marL="2542009" indent="-231092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6pPr>
            <a:lvl7pPr marL="3004193" indent="-231092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7pPr>
            <a:lvl8pPr marL="3466376" indent="-231092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8pPr>
            <a:lvl9pPr marL="3928560" indent="-231092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fld id="{7A8A30BF-3046-4BBD-BD5A-C9B649857217}" type="slidenum">
              <a:rPr lang="en-GB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7287" cy="37242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9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11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06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0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9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9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0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3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11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08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9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9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9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CC0-D55C-4033-8CB8-020C5B3AE81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rgbClr val="2C3E6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2C3E6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3E3FD-0760-4D55-9D77-0CCBBB5AB2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44ECB-092B-4514-A4A8-96185B6EE1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7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9300" y="0"/>
            <a:ext cx="19431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5676900" cy="50292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1173-DE76-402F-B06B-1E0C3AF047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5A31-650E-4285-9FA5-F15E5AEAEF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65459-7F87-4D0E-BF7D-B085A17ABE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2552700" cy="41148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914400"/>
            <a:ext cx="2552700" cy="41148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B0AF1-1A3B-4685-9FE7-E3072DE8C1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C83BB-4E46-434D-A154-4AC8B4010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E166-CC1C-4056-B08C-D407642A3C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F3131-1B41-4EAD-938E-54005833B5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5F453-010B-4598-B585-C98DE04BE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C5C5-66A8-4ED6-9C69-68AEBFDEB4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48680"/>
          </a:xfrm>
          <a:prstGeom prst="rect">
            <a:avLst/>
          </a:prstGeom>
          <a:solidFill>
            <a:srgbClr val="2C3E6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C3E62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aseline="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5589"/>
            <a:ext cx="19050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Calibri" pitchFamily="34" charset="0"/>
              </a:defRPr>
            </a:lvl1pPr>
          </a:lstStyle>
          <a:p>
            <a:pPr>
              <a:defRPr/>
            </a:pPr>
            <a:fld id="{F40C97EF-D79D-4E0E-B26D-2D36F73BAD9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" y="6088702"/>
            <a:ext cx="216024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aseline="0">
          <a:solidFill>
            <a:srgbClr val="2C3E6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aseline="0">
          <a:solidFill>
            <a:srgbClr val="2C3E62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aseline="0">
          <a:solidFill>
            <a:srgbClr val="2C3E62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2C3E62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rgbClr val="2C3E62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emo%20Pages/ex1/4_Glasgow_campus_with_2_imag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dina@ed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nlock.edina.ac.uk/places/queri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lock.edina.ac.uk/texts/introduc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geo.blogs.edina.ac.u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here.net/en_GB" TargetMode="External"/><Relationship Id="rId4" Type="http://schemas.openxmlformats.org/officeDocument/2006/relationships/hyperlink" Target="http://www.microsoft.com/maps/developers/web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%20Pages/leaflet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emo%20Pages/leafle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%20Pages/ex2/Glasgow_campus_with_markers_popu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08051"/>
            <a:ext cx="9144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7200" dirty="0" smtClean="0">
                <a:solidFill>
                  <a:srgbClr val="2C3E62"/>
                </a:solidFill>
                <a:latin typeface="Calibri" pitchFamily="34" charset="0"/>
              </a:rPr>
              <a:t>Geo APIs</a:t>
            </a:r>
            <a:endParaRPr lang="en-GB" sz="7200" dirty="0">
              <a:solidFill>
                <a:srgbClr val="2C3E62"/>
              </a:solidFill>
              <a:latin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47815" y="2708275"/>
            <a:ext cx="583247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GB" sz="2800" b="0" dirty="0" smtClean="0">
                <a:solidFill>
                  <a:srgbClr val="2C3E62"/>
                </a:solidFill>
                <a:latin typeface="Calibri" pitchFamily="34" charset="0"/>
              </a:rPr>
              <a:t>February </a:t>
            </a:r>
            <a:r>
              <a:rPr lang="en-GB" sz="2800" b="0" dirty="0" smtClean="0">
                <a:solidFill>
                  <a:srgbClr val="2C3E62"/>
                </a:solidFill>
                <a:latin typeface="Calibri" pitchFamily="34" charset="0"/>
              </a:rPr>
              <a:t>18</a:t>
            </a:r>
            <a:r>
              <a:rPr lang="en-GB" sz="2800" b="0" baseline="30000" dirty="0" smtClean="0">
                <a:solidFill>
                  <a:srgbClr val="2C3E62"/>
                </a:solidFill>
                <a:latin typeface="Calibri" pitchFamily="34" charset="0"/>
              </a:rPr>
              <a:t>th</a:t>
            </a:r>
            <a:r>
              <a:rPr lang="en-GB" sz="2800" b="0" dirty="0" smtClean="0">
                <a:solidFill>
                  <a:srgbClr val="2C3E62"/>
                </a:solidFill>
                <a:latin typeface="Calibri" pitchFamily="34" charset="0"/>
              </a:rPr>
              <a:t> </a:t>
            </a:r>
            <a:r>
              <a:rPr lang="en-GB" sz="2800" b="0" dirty="0" smtClean="0">
                <a:solidFill>
                  <a:srgbClr val="2C3E62"/>
                </a:solidFill>
                <a:latin typeface="Calibri" pitchFamily="34" charset="0"/>
              </a:rPr>
              <a:t>2013</a:t>
            </a:r>
            <a:endParaRPr lang="en-GB" sz="2800" b="0" dirty="0">
              <a:solidFill>
                <a:srgbClr val="2C3E62"/>
              </a:solidFill>
              <a:latin typeface="Calibri" pitchFamily="34" charset="0"/>
            </a:endParaRPr>
          </a:p>
          <a:p>
            <a:pPr eaLnBrk="1" hangingPunct="1"/>
            <a:endParaRPr lang="en-GB" sz="2800" b="0" dirty="0">
              <a:solidFill>
                <a:srgbClr val="2C3E62"/>
              </a:solidFill>
              <a:latin typeface="Calibri" pitchFamily="34" charset="0"/>
            </a:endParaRPr>
          </a:p>
          <a:p>
            <a:pPr algn="ctr" eaLnBrk="1" hangingPunct="1"/>
            <a:r>
              <a:rPr lang="en-GB" sz="3600" dirty="0" smtClean="0">
                <a:solidFill>
                  <a:srgbClr val="2C3E62"/>
                </a:solidFill>
                <a:latin typeface="Calibri" pitchFamily="34" charset="0"/>
              </a:rPr>
              <a:t>Smart Data Hack</a:t>
            </a:r>
            <a:endParaRPr lang="en-GB" sz="3200" dirty="0">
              <a:solidFill>
                <a:srgbClr val="2C3E62"/>
              </a:solidFill>
              <a:latin typeface="Calibri" pitchFamily="34" charset="0"/>
            </a:endParaRPr>
          </a:p>
          <a:p>
            <a:pPr algn="ctr" eaLnBrk="1" hangingPunct="1"/>
            <a:endParaRPr lang="en-GB" sz="2400" b="0" dirty="0">
              <a:solidFill>
                <a:srgbClr val="093462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 eaLnBrk="1" hangingPunct="1"/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err="1"/>
              <a:t>OpenLayers</a:t>
            </a:r>
            <a:r>
              <a:rPr lang="en-GB" sz="3200" dirty="0"/>
              <a:t>: http://openlayers.org/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pic>
        <p:nvPicPr>
          <p:cNvPr id="3" name="Picture 2" descr="Mozilla Firefox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54375" b="47084"/>
          <a:stretch/>
        </p:blipFill>
        <p:spPr>
          <a:xfrm>
            <a:off x="-1" y="908720"/>
            <a:ext cx="901128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Considerations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9047" y="764704"/>
            <a:ext cx="871296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b="1" kern="0" dirty="0" smtClean="0">
                <a:solidFill>
                  <a:srgbClr val="2C3E62"/>
                </a:solidFill>
              </a:rPr>
              <a:t>Traffic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b="1" kern="0" dirty="0" smtClean="0">
                <a:solidFill>
                  <a:srgbClr val="2C3E62"/>
                </a:solidFill>
              </a:rPr>
              <a:t>Google etc. have caps above which they charge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</a:rPr>
              <a:t>Hosted or Download?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b="1" kern="0" dirty="0" smtClean="0">
                <a:solidFill>
                  <a:srgbClr val="2C3E62"/>
                </a:solidFill>
              </a:rPr>
              <a:t>Easier to use hosted but can be more stable to download the code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</a:rPr>
              <a:t>Projection and conversion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2C3E62"/>
                </a:solidFill>
              </a:rPr>
              <a:t>Different datasets can be in different projections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APIs tend to use Web Mercator</a:t>
            </a:r>
            <a:endParaRPr lang="en-US" b="1" kern="0" dirty="0" smtClean="0">
              <a:solidFill>
                <a:srgbClr val="2C3E62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Different conversions have different accuracies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Default is usually poor! Ask </a:t>
            </a:r>
            <a:r>
              <a:rPr lang="en-US" kern="0" dirty="0" smtClean="0">
                <a:solidFill>
                  <a:srgbClr val="2C3E62"/>
                </a:solidFill>
                <a:hlinkClick r:id="rId3"/>
              </a:rPr>
              <a:t>edina@ed.ac.uk</a:t>
            </a:r>
            <a:r>
              <a:rPr lang="en-US" kern="0" dirty="0" smtClean="0">
                <a:solidFill>
                  <a:srgbClr val="2C3E62"/>
                </a:solidFill>
              </a:rPr>
              <a:t> for advice</a:t>
            </a:r>
            <a:endParaRPr lang="en-US" b="1" kern="0" dirty="0" smtClean="0">
              <a:solidFill>
                <a:srgbClr val="2C3E62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3600" b="1" kern="0" dirty="0" smtClean="0">
              <a:solidFill>
                <a:srgbClr val="2C3E6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5512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60848"/>
            <a:ext cx="91607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7200" cap="none" spc="0" dirty="0" smtClean="0">
                <a:ln>
                  <a:prstDash val="solid"/>
                </a:ln>
                <a:solidFill>
                  <a:srgbClr val="2C3E6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Other ways to represent spatial data</a:t>
            </a:r>
            <a:endParaRPr lang="en-US" sz="7200" cap="none" spc="0" dirty="0">
              <a:ln>
                <a:prstDash val="solid"/>
              </a:ln>
              <a:solidFill>
                <a:srgbClr val="2C3E62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Spatial data without maps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285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Geospatial data: it isn’t just all about maps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520" y="836712"/>
            <a:ext cx="864096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2C3E62"/>
                </a:solidFill>
              </a:rPr>
              <a:t>Most data has an element that is geospatial or can be </a:t>
            </a:r>
            <a:r>
              <a:rPr lang="en-US" sz="3600" kern="0" dirty="0" err="1">
                <a:solidFill>
                  <a:srgbClr val="2C3E62"/>
                </a:solidFill>
              </a:rPr>
              <a:t>georeferenced</a:t>
            </a:r>
            <a:endParaRPr lang="en-US" sz="3600" kern="0" dirty="0">
              <a:solidFill>
                <a:srgbClr val="2C3E62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kern="0" dirty="0">
                <a:solidFill>
                  <a:srgbClr val="2C3E62"/>
                </a:solidFill>
              </a:rPr>
              <a:t>Postcode, Place name, Location Stamp, IP </a:t>
            </a:r>
            <a:r>
              <a:rPr lang="en-US" kern="0" dirty="0" smtClean="0">
                <a:solidFill>
                  <a:srgbClr val="2C3E62"/>
                </a:solidFill>
              </a:rPr>
              <a:t>Address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</a:rPr>
              <a:t>Get data with coordinates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kern="0" dirty="0">
                <a:solidFill>
                  <a:srgbClr val="2C3E62"/>
                </a:solidFill>
              </a:rPr>
              <a:t>http://poi.gps-data-team.com/</a:t>
            </a:r>
            <a:endParaRPr lang="en-US" kern="0" dirty="0" smtClean="0">
              <a:solidFill>
                <a:srgbClr val="2C3E62"/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</a:rPr>
              <a:t>Use a “Gazetteer Service” to add coordinates to your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Unlock Places, Here Places</a:t>
            </a:r>
            <a:endParaRPr lang="en-US" b="1" kern="0" dirty="0" smtClean="0">
              <a:solidFill>
                <a:srgbClr val="2C3E6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398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/>
              <a:t>Unlock: http://unlock.edina.ac.uk/home/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520" y="764704"/>
            <a:ext cx="864096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  <a:hlinkClick r:id="rId3"/>
              </a:rPr>
              <a:t>Unlock Places</a:t>
            </a:r>
            <a:endParaRPr lang="en-US" sz="3600" kern="0" dirty="0" smtClean="0">
              <a:solidFill>
                <a:srgbClr val="2C3E62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Build spatial queries from user or sensor inputs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Return results in several different formats: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kern="0" dirty="0" err="1" smtClean="0">
                <a:solidFill>
                  <a:srgbClr val="2C3E62"/>
                </a:solidFill>
              </a:rPr>
              <a:t>kml</a:t>
            </a:r>
            <a:r>
              <a:rPr lang="en-US" kern="0" dirty="0" smtClean="0">
                <a:solidFill>
                  <a:srgbClr val="2C3E62"/>
                </a:solidFill>
              </a:rPr>
              <a:t>, </a:t>
            </a:r>
            <a:r>
              <a:rPr lang="en-US" kern="0" dirty="0" err="1" smtClean="0">
                <a:solidFill>
                  <a:srgbClr val="2C3E62"/>
                </a:solidFill>
              </a:rPr>
              <a:t>json</a:t>
            </a:r>
            <a:r>
              <a:rPr lang="en-US" kern="0" dirty="0" smtClean="0">
                <a:solidFill>
                  <a:srgbClr val="2C3E62"/>
                </a:solidFill>
              </a:rPr>
              <a:t>, xml, txt, </a:t>
            </a:r>
            <a:r>
              <a:rPr lang="en-US" kern="0" dirty="0" err="1" smtClean="0">
                <a:solidFill>
                  <a:srgbClr val="2C3E62"/>
                </a:solidFill>
              </a:rPr>
              <a:t>georss</a:t>
            </a:r>
            <a:r>
              <a:rPr lang="en-US" kern="0" dirty="0" smtClean="0">
                <a:solidFill>
                  <a:srgbClr val="2C3E62"/>
                </a:solidFill>
              </a:rPr>
              <a:t>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Returns, points, bounding boxes, footprints…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600" kern="0" dirty="0" smtClean="0">
                <a:solidFill>
                  <a:srgbClr val="2C3E62"/>
                </a:solidFill>
                <a:hlinkClick r:id="rId4"/>
              </a:rPr>
              <a:t>Unlock </a:t>
            </a:r>
            <a:r>
              <a:rPr lang="en-US" sz="3600" kern="0" dirty="0">
                <a:solidFill>
                  <a:srgbClr val="2C3E62"/>
                </a:solidFill>
                <a:hlinkClick r:id="rId4"/>
              </a:rPr>
              <a:t>Text </a:t>
            </a:r>
            <a:endParaRPr lang="en-US" sz="3600" kern="0" dirty="0" smtClean="0">
              <a:solidFill>
                <a:srgbClr val="2C3E62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2C3E62"/>
                </a:solidFill>
              </a:rPr>
              <a:t>generates a list of places from a txt or html file</a:t>
            </a:r>
            <a:endParaRPr lang="en-US" kern="0" dirty="0">
              <a:solidFill>
                <a:srgbClr val="2C3E62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2C3E62"/>
                </a:solidFill>
              </a:rPr>
              <a:t>RESTful</a:t>
            </a:r>
            <a:r>
              <a:rPr lang="en-US" kern="0" dirty="0">
                <a:solidFill>
                  <a:srgbClr val="2C3E62"/>
                </a:solidFill>
              </a:rPr>
              <a:t> Client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2C3E62"/>
                </a:solidFill>
              </a:rPr>
              <a:t>Geoparser</a:t>
            </a:r>
            <a:r>
              <a:rPr lang="en-US" kern="0" dirty="0">
                <a:solidFill>
                  <a:srgbClr val="2C3E62"/>
                </a:solidFill>
              </a:rPr>
              <a:t> made by the LTG </a:t>
            </a:r>
            <a:r>
              <a:rPr lang="en-US" kern="0" dirty="0" smtClean="0">
                <a:solidFill>
                  <a:srgbClr val="2C3E62"/>
                </a:solidFill>
              </a:rPr>
              <a:t>here </a:t>
            </a:r>
            <a:r>
              <a:rPr lang="en-US" kern="0" dirty="0">
                <a:solidFill>
                  <a:srgbClr val="2C3E62"/>
                </a:solidFill>
              </a:rPr>
              <a:t>in </a:t>
            </a:r>
            <a:r>
              <a:rPr lang="en-US" kern="0" dirty="0" smtClean="0">
                <a:solidFill>
                  <a:srgbClr val="2C3E62"/>
                </a:solidFill>
              </a:rPr>
              <a:t>Informatics</a:t>
            </a:r>
            <a:endParaRPr lang="en-US" kern="0" dirty="0">
              <a:solidFill>
                <a:srgbClr val="2C3E6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6250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2296770" y="2370701"/>
            <a:ext cx="2160240" cy="2068181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App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Where’s the nearest Hotel?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35742"/>
            <a:ext cx="83280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Enter Location</a:t>
            </a:r>
            <a:endParaRPr lang="en-GB" dirty="0">
              <a:solidFill>
                <a:srgbClr val="314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907706"/>
            <a:ext cx="169689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Get Location from device’s GPS</a:t>
            </a:r>
            <a:endParaRPr lang="en-GB" dirty="0">
              <a:solidFill>
                <a:srgbClr val="31416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900" y="1566703"/>
            <a:ext cx="83280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Unlock Places</a:t>
            </a:r>
            <a:endParaRPr lang="en-GB" dirty="0">
              <a:solidFill>
                <a:srgbClr val="31416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6830" y="2722685"/>
            <a:ext cx="10801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Coordinates</a:t>
            </a:r>
            <a:endParaRPr lang="en-GB" dirty="0">
              <a:solidFill>
                <a:srgbClr val="31416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21" y="5238885"/>
            <a:ext cx="1249204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314163"/>
                </a:solidFill>
              </a:rPr>
              <a:t>Geonames</a:t>
            </a:r>
            <a:r>
              <a:rPr lang="en-GB" dirty="0" smtClean="0">
                <a:solidFill>
                  <a:srgbClr val="314163"/>
                </a:solidFill>
              </a:rPr>
              <a:t> feature type: Hotel</a:t>
            </a:r>
            <a:endParaRPr lang="en-GB" dirty="0">
              <a:solidFill>
                <a:srgbClr val="314163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 bwMode="auto">
          <a:xfrm>
            <a:off x="1084323" y="1135797"/>
            <a:ext cx="1452979" cy="430906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5400000">
            <a:off x="3007160" y="1677546"/>
            <a:ext cx="1414869" cy="67540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8" idx="0"/>
          </p:cNvCxnSpPr>
          <p:nvPr/>
        </p:nvCxnSpPr>
        <p:spPr bwMode="auto">
          <a:xfrm rot="16200000" flipH="1">
            <a:off x="2579160" y="1924955"/>
            <a:ext cx="755872" cy="83958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6830" y="3870566"/>
            <a:ext cx="10801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Coordinates</a:t>
            </a:r>
            <a:endParaRPr lang="en-GB" dirty="0">
              <a:solidFill>
                <a:srgbClr val="314163"/>
              </a:solidFill>
            </a:endParaRPr>
          </a:p>
        </p:txBody>
      </p:sp>
      <p:cxnSp>
        <p:nvCxnSpPr>
          <p:cNvPr id="18" name="Elbow Connector 17"/>
          <p:cNvCxnSpPr>
            <a:endCxn id="21" idx="1"/>
          </p:cNvCxnSpPr>
          <p:nvPr/>
        </p:nvCxnSpPr>
        <p:spPr bwMode="auto">
          <a:xfrm flipV="1">
            <a:off x="1496820" y="5238885"/>
            <a:ext cx="670574" cy="27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67394" y="5038830"/>
            <a:ext cx="83280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314163"/>
                </a:solidFill>
              </a:rPr>
              <a:t>Unlock Places</a:t>
            </a:r>
            <a:endParaRPr lang="en-GB" dirty="0">
              <a:solidFill>
                <a:srgbClr val="314163"/>
              </a:solidFill>
            </a:endParaRPr>
          </a:p>
        </p:txBody>
      </p:sp>
      <p:cxnSp>
        <p:nvCxnSpPr>
          <p:cNvPr id="36" name="Elbow Connector 35"/>
          <p:cNvCxnSpPr>
            <a:stCxn id="21" idx="0"/>
            <a:endCxn id="16" idx="2"/>
          </p:cNvCxnSpPr>
          <p:nvPr/>
        </p:nvCxnSpPr>
        <p:spPr bwMode="auto">
          <a:xfrm rot="5400000" flipH="1" flipV="1">
            <a:off x="2519322" y="4181262"/>
            <a:ext cx="922043" cy="79309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3" t="9937" r="36588" b="47500"/>
          <a:stretch/>
        </p:blipFill>
        <p:spPr bwMode="auto">
          <a:xfrm>
            <a:off x="5738520" y="3123105"/>
            <a:ext cx="2809567" cy="27972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3" name="TextBox 72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sp>
        <p:nvSpPr>
          <p:cNvPr id="72" name="TextBox 71"/>
          <p:cNvSpPr txBox="1"/>
          <p:nvPr/>
        </p:nvSpPr>
        <p:spPr>
          <a:xfrm>
            <a:off x="5738520" y="1107761"/>
            <a:ext cx="1569784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Hilton Edinburgh Grosvenor: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0.2 miles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Edinburgh residence: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0.4 miles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Holiday Inn Edinburgh North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: 1.2 miles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5" name="Elbow Connector 74"/>
          <p:cNvCxnSpPr>
            <a:stCxn id="58" idx="3"/>
            <a:endCxn id="72" idx="1"/>
          </p:cNvCxnSpPr>
          <p:nvPr/>
        </p:nvCxnSpPr>
        <p:spPr bwMode="auto">
          <a:xfrm flipV="1">
            <a:off x="4457010" y="2000313"/>
            <a:ext cx="1281510" cy="140447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8" idx="3"/>
            <a:endCxn id="1026" idx="1"/>
          </p:cNvCxnSpPr>
          <p:nvPr/>
        </p:nvCxnSpPr>
        <p:spPr bwMode="auto">
          <a:xfrm>
            <a:off x="4457010" y="3404792"/>
            <a:ext cx="1281510" cy="111695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426002" y="1110622"/>
            <a:ext cx="1569784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100 metres </a:t>
            </a:r>
            <a:r>
              <a:rPr lang="en-GB" dirty="0" smtClean="0"/>
              <a:t>turn right into Princes Street</a:t>
            </a:r>
            <a:endParaRPr lang="en-GB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500 metres </a:t>
            </a:r>
            <a:r>
              <a:rPr lang="en-GB" dirty="0" smtClean="0"/>
              <a:t>turn left onto Hanover street 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50 metres </a:t>
            </a:r>
            <a:r>
              <a:rPr lang="en-GB" dirty="0" smtClean="0">
                <a:solidFill>
                  <a:schemeClr val="tx1"/>
                </a:solidFill>
              </a:rPr>
              <a:t>turn left onto George Street</a:t>
            </a:r>
          </a:p>
        </p:txBody>
      </p:sp>
    </p:spTree>
    <p:extLst>
      <p:ext uri="{BB962C8B-B14F-4D97-AF65-F5344CB8AC3E}">
        <p14:creationId xmlns:p14="http://schemas.microsoft.com/office/powerpoint/2010/main" val="1223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8" y="2492896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7200" cap="none" spc="0" dirty="0" smtClean="0">
                <a:ln>
                  <a:prstDash val="solid"/>
                </a:ln>
                <a:solidFill>
                  <a:srgbClr val="2C3E6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Questions?</a:t>
            </a:r>
            <a:endParaRPr lang="en-US" sz="7200" cap="none" spc="0" dirty="0">
              <a:ln>
                <a:prstDash val="solid"/>
              </a:ln>
              <a:solidFill>
                <a:srgbClr val="2C3E62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  <a:hlinkClick r:id="rId3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  <a:hlinkClick r:id="rId3"/>
              </a:rPr>
              <a:t>gogeo.blogs.edina.ac.uk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7533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Overview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11256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4400" b="1" dirty="0" smtClean="0">
              <a:solidFill>
                <a:srgbClr val="2C3E6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2C3E62"/>
                </a:solidFill>
              </a:rPr>
              <a:t>Maps in your apps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2C3E62"/>
                </a:solidFill>
              </a:rPr>
              <a:t>Going beyond just showing maps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4400" b="1" dirty="0">
                <a:solidFill>
                  <a:srgbClr val="2C3E62"/>
                </a:solidFill>
              </a:rPr>
              <a:t>Geospatial data: it isn’t just maps</a:t>
            </a:r>
            <a:endParaRPr lang="en-US" sz="4400" b="1" dirty="0" smtClean="0">
              <a:solidFill>
                <a:srgbClr val="2C3E6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0162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eaLnBrk="1" hangingPunct="1"/>
            <a:r>
              <a:rPr lang="en-GB" sz="3200" dirty="0" smtClean="0"/>
              <a:t>Back to Google, Bing and Here (Nokia)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7" y="836613"/>
            <a:ext cx="8641653" cy="482463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2C3E62"/>
                </a:solidFill>
              </a:rPr>
              <a:t>These don’t just offer map data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2C3E62"/>
                </a:solidFill>
              </a:rPr>
              <a:t>Each service has a suite of APIs for JavaScript, </a:t>
            </a:r>
            <a:r>
              <a:rPr lang="en-US" b="1" dirty="0" err="1" smtClean="0">
                <a:solidFill>
                  <a:srgbClr val="2C3E62"/>
                </a:solidFill>
              </a:rPr>
              <a:t>iOS</a:t>
            </a:r>
            <a:r>
              <a:rPr lang="en-US" b="1" dirty="0" smtClean="0">
                <a:solidFill>
                  <a:srgbClr val="2C3E62"/>
                </a:solidFill>
              </a:rPr>
              <a:t>, Android, HTML5 etc.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hlinkClick r:id="rId3"/>
              </a:rPr>
              <a:t>https://developers.google.com/maps</a:t>
            </a:r>
            <a:r>
              <a:rPr lang="en-US" b="1" dirty="0" smtClean="0">
                <a:solidFill>
                  <a:srgbClr val="C00000"/>
                </a:solidFill>
                <a:hlinkClick r:id="rId3"/>
              </a:rPr>
              <a:t>/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2C3E62"/>
                </a:solidFill>
                <a:hlinkClick r:id="rId4"/>
              </a:rPr>
              <a:t>http://</a:t>
            </a:r>
            <a:r>
              <a:rPr lang="en-US" b="1" dirty="0" smtClean="0">
                <a:solidFill>
                  <a:srgbClr val="2C3E62"/>
                </a:solidFill>
                <a:hlinkClick r:id="rId4"/>
              </a:rPr>
              <a:t>www.microsoft.com/maps/developers/web.aspx</a:t>
            </a:r>
            <a:endParaRPr lang="en-US" b="1" dirty="0" smtClean="0">
              <a:solidFill>
                <a:srgbClr val="2C3E62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2C3E62"/>
                </a:solidFill>
                <a:hlinkClick r:id="rId5"/>
              </a:rPr>
              <a:t>http://</a:t>
            </a:r>
            <a:r>
              <a:rPr lang="en-US" b="1" dirty="0" smtClean="0">
                <a:solidFill>
                  <a:srgbClr val="2C3E62"/>
                </a:solidFill>
                <a:hlinkClick r:id="rId5"/>
              </a:rPr>
              <a:t>developer.here.net/en_GB</a:t>
            </a:r>
            <a:endParaRPr lang="en-US" b="1" dirty="0" smtClean="0">
              <a:solidFill>
                <a:srgbClr val="2C3E62"/>
              </a:solidFill>
            </a:endParaRPr>
          </a:p>
          <a:p>
            <a:pPr marL="4572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b="1" dirty="0" smtClean="0">
              <a:solidFill>
                <a:srgbClr val="2C3E6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60848"/>
            <a:ext cx="91607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7200" cap="none" spc="0" dirty="0" smtClean="0">
                <a:ln>
                  <a:prstDash val="solid"/>
                </a:ln>
                <a:solidFill>
                  <a:srgbClr val="2C3E6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Adding other Layers</a:t>
            </a:r>
            <a:endParaRPr lang="en-US" sz="7200" cap="none" spc="0" dirty="0">
              <a:ln>
                <a:prstDash val="solid"/>
              </a:ln>
              <a:solidFill>
                <a:srgbClr val="2C3E62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smtClean="0"/>
              <a:t>Going beyond just showing maps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376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/>
              <a:t>Leaflet: http://leafletjs.com/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sp>
        <p:nvSpPr>
          <p:cNvPr id="7" name="Rectangle 6"/>
          <p:cNvSpPr/>
          <p:nvPr/>
        </p:nvSpPr>
        <p:spPr>
          <a:xfrm>
            <a:off x="311349" y="836712"/>
            <a:ext cx="864096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>
                <a:solidFill>
                  <a:srgbClr val="2C3E62"/>
                </a:solidFill>
                <a:latin typeface="Calibri" pitchFamily="34" charset="0"/>
              </a:rPr>
              <a:t>Easy to </a:t>
            </a: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use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Nice default graphics</a:t>
            </a:r>
            <a:endParaRPr lang="en-US" sz="3200" kern="0" dirty="0">
              <a:solidFill>
                <a:srgbClr val="2C3E62"/>
              </a:solidFill>
              <a:latin typeface="Calibri" pitchFamily="34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>
                <a:solidFill>
                  <a:srgbClr val="2C3E62"/>
                </a:solidFill>
                <a:latin typeface="Calibri" pitchFamily="34" charset="0"/>
              </a:rPr>
              <a:t>Very light </a:t>
            </a: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weight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>
                <a:solidFill>
                  <a:srgbClr val="C00000"/>
                </a:solidFill>
                <a:latin typeface="Calibri" pitchFamily="34" charset="0"/>
              </a:rPr>
              <a:t>Not very flexible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Tx/>
              <a:buChar char="–"/>
            </a:pPr>
            <a:r>
              <a:rPr lang="en-US" sz="2800" kern="0" dirty="0" smtClean="0">
                <a:solidFill>
                  <a:srgbClr val="C00000"/>
                </a:solidFill>
                <a:latin typeface="Calibri" pitchFamily="34" charset="0"/>
              </a:rPr>
              <a:t>Only uses </a:t>
            </a:r>
            <a:r>
              <a:rPr lang="en-US" sz="2800" kern="0" dirty="0" err="1" smtClean="0">
                <a:solidFill>
                  <a:srgbClr val="C00000"/>
                </a:solidFill>
                <a:latin typeface="Calibri" pitchFamily="34" charset="0"/>
              </a:rPr>
              <a:t>GeoJSON</a:t>
            </a:r>
            <a:r>
              <a:rPr lang="en-US" sz="2800" kern="0" dirty="0" smtClean="0">
                <a:solidFill>
                  <a:srgbClr val="C00000"/>
                </a:solidFill>
                <a:latin typeface="Calibri" pitchFamily="34" charset="0"/>
              </a:rPr>
              <a:t> or Native layers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Tx/>
              <a:buChar char="–"/>
            </a:pPr>
            <a:r>
              <a:rPr lang="en-US" sz="2800" kern="0" dirty="0" smtClean="0">
                <a:solidFill>
                  <a:srgbClr val="C00000"/>
                </a:solidFill>
                <a:latin typeface="Calibri" pitchFamily="34" charset="0"/>
              </a:rPr>
              <a:t>You may need to parse your data before it will work</a:t>
            </a:r>
            <a:endParaRPr lang="en-US" sz="2800" kern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60" y="0"/>
            <a:ext cx="9144000" cy="620688"/>
          </a:xfrm>
        </p:spPr>
        <p:txBody>
          <a:bodyPr/>
          <a:lstStyle/>
          <a:p>
            <a:r>
              <a:rPr lang="en-GB" sz="3200" dirty="0"/>
              <a:t>Leaflet: http://leafletjs.com/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3" t="9937" r="36588" b="47500"/>
          <a:stretch/>
        </p:blipFill>
        <p:spPr bwMode="auto">
          <a:xfrm>
            <a:off x="4861782" y="1000736"/>
            <a:ext cx="4174714" cy="41564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 descr="TextPad - C:\Users\Tom\Desktop\leaflet2.html">
            <a:hlinkClick r:id="rId3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2" y="1000734"/>
            <a:ext cx="4524246" cy="41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/>
              <a:t>Leaflet: http://leafletjs.com/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pic>
        <p:nvPicPr>
          <p:cNvPr id="3" name="Picture 2" descr="Mozilla Firefox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8" r="57187" b="46057"/>
          <a:stretch/>
        </p:blipFill>
        <p:spPr>
          <a:xfrm>
            <a:off x="251520" y="880120"/>
            <a:ext cx="8568952" cy="52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err="1" smtClean="0"/>
              <a:t>OpenLayers</a:t>
            </a:r>
            <a:r>
              <a:rPr lang="en-GB" sz="3200" dirty="0"/>
              <a:t>: http://openlayers.org/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sp>
        <p:nvSpPr>
          <p:cNvPr id="4" name="Rectangle 3"/>
          <p:cNvSpPr/>
          <p:nvPr/>
        </p:nvSpPr>
        <p:spPr>
          <a:xfrm>
            <a:off x="338014" y="849296"/>
            <a:ext cx="864096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Very Powerful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Open Source with a huge user community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2C3E62"/>
                </a:solidFill>
                <a:latin typeface="Calibri" pitchFamily="34" charset="0"/>
              </a:rPr>
              <a:t>Much more flexible for reading in different datasets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>
                <a:solidFill>
                  <a:srgbClr val="C00000"/>
                </a:solidFill>
                <a:latin typeface="Calibri" pitchFamily="34" charset="0"/>
              </a:rPr>
              <a:t>Not </a:t>
            </a:r>
            <a:r>
              <a:rPr lang="en-US" sz="3200" kern="0" dirty="0" smtClean="0">
                <a:solidFill>
                  <a:srgbClr val="C00000"/>
                </a:solidFill>
                <a:latin typeface="Calibri" pitchFamily="34" charset="0"/>
              </a:rPr>
              <a:t>as easy to use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C00000"/>
                </a:solidFill>
                <a:latin typeface="Calibri" pitchFamily="34" charset="0"/>
              </a:rPr>
              <a:t>Defaults settings and visuals are a little ugly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3200" kern="0" dirty="0" smtClean="0">
                <a:solidFill>
                  <a:srgbClr val="C00000"/>
                </a:solidFill>
                <a:latin typeface="Calibri" pitchFamily="34" charset="0"/>
              </a:rPr>
              <a:t>Larger Codebase, harder to streamline for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042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sz="3200" dirty="0" err="1"/>
              <a:t>OpenLayers</a:t>
            </a:r>
            <a:r>
              <a:rPr lang="en-GB" sz="3200" dirty="0"/>
              <a:t>: http://openlayers.org/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6015487"/>
            <a:ext cx="5940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rgbClr val="314163"/>
                </a:solidFill>
                <a:latin typeface="Calibri" pitchFamily="34" charset="0"/>
              </a:rPr>
              <a:t>http://</a:t>
            </a:r>
            <a:r>
              <a:rPr lang="en-GB" sz="3500" dirty="0" smtClean="0">
                <a:solidFill>
                  <a:srgbClr val="314163"/>
                </a:solidFill>
                <a:latin typeface="Calibri" pitchFamily="34" charset="0"/>
              </a:rPr>
              <a:t>gogeo.blogs.edina.ac.uk</a:t>
            </a:r>
            <a:endParaRPr lang="en-GB" sz="3500" dirty="0"/>
          </a:p>
        </p:txBody>
      </p:sp>
      <p:pic>
        <p:nvPicPr>
          <p:cNvPr id="4" name="Picture 3" descr="Mozilla Firefox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11170" r="48125" b="36259"/>
          <a:stretch/>
        </p:blipFill>
        <p:spPr>
          <a:xfrm>
            <a:off x="179512" y="764704"/>
            <a:ext cx="8202488" cy="51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bweb-templa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C000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cobweb-template</Template>
  <TotalTime>7360</TotalTime>
  <Words>492</Words>
  <Application>Microsoft Office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cobweb-template</vt:lpstr>
      <vt:lpstr>PowerPoint Presentation</vt:lpstr>
      <vt:lpstr>Overview</vt:lpstr>
      <vt:lpstr>Back to Google, Bing and Here (Nokia)</vt:lpstr>
      <vt:lpstr>Going beyond just showing maps</vt:lpstr>
      <vt:lpstr>Leaflet: http://leafletjs.com/</vt:lpstr>
      <vt:lpstr>Leaflet: http://leafletjs.com/</vt:lpstr>
      <vt:lpstr>Leaflet: http://leafletjs.com/</vt:lpstr>
      <vt:lpstr>OpenLayers: http://openlayers.org/</vt:lpstr>
      <vt:lpstr>OpenLayers: http://openlayers.org/</vt:lpstr>
      <vt:lpstr>OpenLayers: http://openlayers.org/</vt:lpstr>
      <vt:lpstr>Considerations</vt:lpstr>
      <vt:lpstr>Spatial data without maps</vt:lpstr>
      <vt:lpstr>Geospatial data: it isn’t just all about maps</vt:lpstr>
      <vt:lpstr>Unlock: http://unlock.edina.ac.uk/home/</vt:lpstr>
      <vt:lpstr>Where’s the nearest Hotel?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Jackie</dc:creator>
  <cp:lastModifiedBy>Guy</cp:lastModifiedBy>
  <cp:revision>97</cp:revision>
  <cp:lastPrinted>2013-01-15T14:08:43Z</cp:lastPrinted>
  <dcterms:created xsi:type="dcterms:W3CDTF">2012-11-29T09:38:08Z</dcterms:created>
  <dcterms:modified xsi:type="dcterms:W3CDTF">2013-02-18T12:03:30Z</dcterms:modified>
</cp:coreProperties>
</file>