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54" autoAdjust="0"/>
  </p:normalViewPr>
  <p:slideViewPr>
    <p:cSldViewPr snapToGrid="0" snapToObjects="1">
      <p:cViewPr>
        <p:scale>
          <a:sx n="100" d="100"/>
          <a:sy n="100" d="100"/>
        </p:scale>
        <p:origin x="-125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5B1-51A3-E94B-AE86-EBECCAB902D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DEC9-F4B0-F645-96D9-FC0E4840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9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5B1-51A3-E94B-AE86-EBECCAB902D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DEC9-F4B0-F645-96D9-FC0E4840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5B1-51A3-E94B-AE86-EBECCAB902D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DEC9-F4B0-F645-96D9-FC0E4840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5B1-51A3-E94B-AE86-EBECCAB902D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DEC9-F4B0-F645-96D9-FC0E4840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3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5B1-51A3-E94B-AE86-EBECCAB902D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DEC9-F4B0-F645-96D9-FC0E4840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5B1-51A3-E94B-AE86-EBECCAB902D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DEC9-F4B0-F645-96D9-FC0E4840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5B1-51A3-E94B-AE86-EBECCAB902D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DEC9-F4B0-F645-96D9-FC0E4840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5B1-51A3-E94B-AE86-EBECCAB902D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DEC9-F4B0-F645-96D9-FC0E4840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5B1-51A3-E94B-AE86-EBECCAB902D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DEC9-F4B0-F645-96D9-FC0E4840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5B1-51A3-E94B-AE86-EBECCAB902D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DEC9-F4B0-F645-96D9-FC0E4840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5B1-51A3-E94B-AE86-EBECCAB902D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DEC9-F4B0-F645-96D9-FC0E4840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85B1-51A3-E94B-AE86-EBECCAB902DD}" type="datetimeFigureOut">
              <a:rPr lang="en-US" smtClean="0"/>
              <a:t>10/1/15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DEC9-F4B0-F645-96D9-FC0E48400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8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8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6276120" y="4647623"/>
            <a:ext cx="2133600" cy="365125"/>
          </a:xfrm>
        </p:spPr>
        <p:txBody>
          <a:bodyPr/>
          <a:lstStyle/>
          <a:p>
            <a:fld id="{05288563-D445-BB4E-99D4-C9E66ECDAC32}" type="slidenum">
              <a:rPr lang="en-US" smtClean="0"/>
              <a:t>2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40017" y="1509536"/>
            <a:ext cx="27432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Simulate turbine w/o feed forward control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4556" y="2851378"/>
            <a:ext cx="1371600" cy="914400"/>
          </a:xfrm>
          <a:prstGeom prst="rect">
            <a:avLst/>
          </a:prstGeom>
          <a:solidFill>
            <a:srgbClr val="C6D9F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Simulated wind field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82156" y="1509535"/>
            <a:ext cx="2743200" cy="914400"/>
          </a:xfrm>
          <a:prstGeom prst="rect">
            <a:avLst/>
          </a:prstGeom>
          <a:solidFill>
            <a:srgbClr val="C6D9F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Record simulation results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56514" y="2851378"/>
            <a:ext cx="2743200" cy="914400"/>
          </a:xfrm>
          <a:prstGeom prst="rect">
            <a:avLst/>
          </a:prstGeom>
          <a:solidFill>
            <a:srgbClr val="C6D9F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Post-process simulation results to generate feed forward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40017" y="4190423"/>
            <a:ext cx="2743200" cy="914400"/>
          </a:xfrm>
          <a:prstGeom prst="rect">
            <a:avLst/>
          </a:prstGeom>
          <a:solidFill>
            <a:srgbClr val="C6D9F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Simulate turbine with feed forward pitch control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82156" y="4189711"/>
            <a:ext cx="2743200" cy="914400"/>
          </a:xfrm>
          <a:prstGeom prst="rect">
            <a:avLst/>
          </a:prstGeom>
          <a:solidFill>
            <a:srgbClr val="C6D9F1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Record simulation results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03285" y="1966736"/>
            <a:ext cx="478871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8" idx="3"/>
            <a:endCxn id="26" idx="1"/>
          </p:cNvCxnSpPr>
          <p:nvPr/>
        </p:nvCxnSpPr>
        <p:spPr>
          <a:xfrm flipV="1">
            <a:off x="1516156" y="1966736"/>
            <a:ext cx="1023861" cy="1341842"/>
          </a:xfrm>
          <a:prstGeom prst="bentConnector3">
            <a:avLst>
              <a:gd name="adj1" fmla="val 28575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8" idx="3"/>
            <a:endCxn id="31" idx="1"/>
          </p:cNvCxnSpPr>
          <p:nvPr/>
        </p:nvCxnSpPr>
        <p:spPr>
          <a:xfrm>
            <a:off x="1516156" y="3308578"/>
            <a:ext cx="1023861" cy="1339045"/>
          </a:xfrm>
          <a:prstGeom prst="bentConnector3">
            <a:avLst>
              <a:gd name="adj1" fmla="val 28575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03285" y="4647623"/>
            <a:ext cx="478871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9" idx="3"/>
            <a:endCxn id="30" idx="3"/>
          </p:cNvCxnSpPr>
          <p:nvPr/>
        </p:nvCxnSpPr>
        <p:spPr>
          <a:xfrm flipH="1">
            <a:off x="6899714" y="1966735"/>
            <a:ext cx="1625642" cy="1341843"/>
          </a:xfrm>
          <a:prstGeom prst="bentConnector3">
            <a:avLst>
              <a:gd name="adj1" fmla="val -53124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0" idx="1"/>
          </p:cNvCxnSpPr>
          <p:nvPr/>
        </p:nvCxnSpPr>
        <p:spPr>
          <a:xfrm rot="10800000" flipV="1">
            <a:off x="2540018" y="3308578"/>
            <a:ext cx="1616497" cy="1090240"/>
          </a:xfrm>
          <a:prstGeom prst="bentConnector3">
            <a:avLst>
              <a:gd name="adj1" fmla="val 134993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147456" y="1314112"/>
            <a:ext cx="6661726" cy="13052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40017" y="959808"/>
            <a:ext cx="59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FAST simulation of upwind turbine (carried out first)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47456" y="3995000"/>
            <a:ext cx="6661726" cy="13052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40017" y="5300245"/>
            <a:ext cx="58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FAST simulation of downwind turbine (carried out second)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355631"/>
            <a:ext cx="6261100" cy="264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Information to Improve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699"/>
            <a:ext cx="8229600" cy="2138363"/>
          </a:xfrm>
        </p:spPr>
        <p:txBody>
          <a:bodyPr/>
          <a:lstStyle/>
          <a:p>
            <a:r>
              <a:rPr lang="en-US" dirty="0" smtClean="0"/>
              <a:t>Baseline controller</a:t>
            </a:r>
          </a:p>
          <a:p>
            <a:pPr lvl="1"/>
            <a:r>
              <a:rPr lang="en-US" dirty="0" smtClean="0"/>
              <a:t>Not ideal</a:t>
            </a:r>
          </a:p>
          <a:p>
            <a:pPr lvl="1"/>
            <a:r>
              <a:rPr lang="en-US" dirty="0" smtClean="0"/>
              <a:t>Simple, robust, tested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8563-D445-BB4E-99D4-C9E66ECDAC32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74930" y="2394178"/>
            <a:ext cx="1871569" cy="91440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Closed loop controller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81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2509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Information to Improve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23175"/>
            <a:ext cx="8229600" cy="22868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Feed forward controller</a:t>
            </a:r>
          </a:p>
          <a:p>
            <a:pPr lvl="1"/>
            <a:r>
              <a:rPr lang="en-US" dirty="0" smtClean="0"/>
              <a:t>Baseline control loop remains intact.</a:t>
            </a:r>
          </a:p>
          <a:p>
            <a:pPr lvl="1"/>
            <a:r>
              <a:rPr lang="en-US" dirty="0" smtClean="0"/>
              <a:t>Feed forward controller is severable.</a:t>
            </a:r>
          </a:p>
          <a:p>
            <a:pPr lvl="1"/>
            <a:r>
              <a:rPr lang="en-US" dirty="0" smtClean="0"/>
              <a:t>Similar control system has shown success with feed forward signal from LIDAR.</a:t>
            </a:r>
          </a:p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8563-D445-BB4E-99D4-C9E66ECDAC32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56055" y="2441803"/>
            <a:ext cx="1871569" cy="91440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Closed loop controller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98498" y="2441803"/>
            <a:ext cx="190500" cy="190500"/>
            <a:chOff x="6261100" y="2594203"/>
            <a:chExt cx="190500" cy="190500"/>
          </a:xfrm>
        </p:grpSpPr>
        <p:sp>
          <p:nvSpPr>
            <p:cNvPr id="4" name="Oval 3"/>
            <p:cNvSpPr/>
            <p:nvPr/>
          </p:nvSpPr>
          <p:spPr>
            <a:xfrm>
              <a:off x="6261100" y="2594203"/>
              <a:ext cx="190500" cy="190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4" idx="3"/>
              <a:endCxn id="4" idx="7"/>
            </p:cNvCxnSpPr>
            <p:nvPr/>
          </p:nvCxnSpPr>
          <p:spPr>
            <a:xfrm flipV="1">
              <a:off x="6288998" y="2622101"/>
              <a:ext cx="134704" cy="13470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1"/>
              <a:endCxn id="4" idx="5"/>
            </p:cNvCxnSpPr>
            <p:nvPr/>
          </p:nvCxnSpPr>
          <p:spPr>
            <a:xfrm>
              <a:off x="6288998" y="2622101"/>
              <a:ext cx="134704" cy="13470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634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8456" y="3030126"/>
            <a:ext cx="1871569" cy="91440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CL pitch controller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8456" y="4271188"/>
            <a:ext cx="1871569" cy="91440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CL torque controller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53295" y="5662464"/>
            <a:ext cx="2272702" cy="91440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Measurement Filter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19849" y="3030126"/>
            <a:ext cx="1871569" cy="91440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Pitch Actuator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02938" y="3265294"/>
            <a:ext cx="2415132" cy="171682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FAST Model of NREL 5-MW Turbine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17" name="Elbow Connector 16"/>
          <p:cNvCxnSpPr>
            <a:stCxn id="12" idx="3"/>
            <a:endCxn id="10" idx="3"/>
          </p:cNvCxnSpPr>
          <p:nvPr/>
        </p:nvCxnSpPr>
        <p:spPr>
          <a:xfrm flipH="1">
            <a:off x="3825997" y="4123704"/>
            <a:ext cx="5892073" cy="1995960"/>
          </a:xfrm>
          <a:prstGeom prst="bentConnector3">
            <a:avLst>
              <a:gd name="adj1" fmla="val -388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1"/>
            <a:endCxn id="9" idx="1"/>
          </p:cNvCxnSpPr>
          <p:nvPr/>
        </p:nvCxnSpPr>
        <p:spPr>
          <a:xfrm rot="10800000">
            <a:off x="398457" y="4728388"/>
            <a:ext cx="1154839" cy="1391276"/>
          </a:xfrm>
          <a:prstGeom prst="bentConnector3">
            <a:avLst>
              <a:gd name="adj1" fmla="val 12655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1"/>
            <a:endCxn id="7" idx="1"/>
          </p:cNvCxnSpPr>
          <p:nvPr/>
        </p:nvCxnSpPr>
        <p:spPr>
          <a:xfrm rot="10800000">
            <a:off x="398457" y="3487326"/>
            <a:ext cx="1154839" cy="2632338"/>
          </a:xfrm>
          <a:prstGeom prst="bentConnector3">
            <a:avLst>
              <a:gd name="adj1" fmla="val 12666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1" idx="1"/>
          </p:cNvCxnSpPr>
          <p:nvPr/>
        </p:nvCxnSpPr>
        <p:spPr>
          <a:xfrm>
            <a:off x="2270025" y="3487326"/>
            <a:ext cx="22498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3"/>
          </p:cNvCxnSpPr>
          <p:nvPr/>
        </p:nvCxnSpPr>
        <p:spPr>
          <a:xfrm>
            <a:off x="6391418" y="3487326"/>
            <a:ext cx="911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87013" y="1565603"/>
            <a:ext cx="149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Wind (U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60" name="Straight Arrow Connector 59"/>
          <p:cNvCxnSpPr>
            <a:stCxn id="9" idx="3"/>
          </p:cNvCxnSpPr>
          <p:nvPr/>
        </p:nvCxnSpPr>
        <p:spPr>
          <a:xfrm flipV="1">
            <a:off x="2270025" y="4716076"/>
            <a:ext cx="5032913" cy="1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24928" y="5596443"/>
            <a:ext cx="819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Ω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Gen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07786" y="2993364"/>
            <a:ext cx="375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θ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9795" y="5585104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Ω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GenFilt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97042" y="297342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θ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c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27144" y="2801035"/>
            <a:ext cx="4064056" cy="386992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4242" y="2431703"/>
            <a:ext cx="29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Closed loop controller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-356010" y="2279386"/>
            <a:ext cx="6949496" cy="4560912"/>
          </a:xfrm>
          <a:prstGeom prst="rect">
            <a:avLst/>
          </a:prstGeom>
          <a:noFill/>
          <a:ln w="28575" cmpd="sng">
            <a:solidFill>
              <a:srgbClr val="008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4686" y="1955415"/>
            <a:ext cx="43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Simulink model of closed loop controller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2" name="Straight Arrow Connector 91"/>
          <p:cNvCxnSpPr>
            <a:stCxn id="58" idx="2"/>
            <a:endCxn id="12" idx="0"/>
          </p:cNvCxnSpPr>
          <p:nvPr/>
        </p:nvCxnSpPr>
        <p:spPr>
          <a:xfrm flipH="1">
            <a:off x="8510504" y="2088823"/>
            <a:ext cx="23080" cy="1176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0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8456" y="3030126"/>
            <a:ext cx="1871569" cy="91440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CL pitch controller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8456" y="4271188"/>
            <a:ext cx="1871569" cy="91440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CL torque controller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0895" y="5662464"/>
            <a:ext cx="2272702" cy="91440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Measurement Filter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6849" y="3030126"/>
            <a:ext cx="1871569" cy="91440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Pitch Actuator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02938" y="3265294"/>
            <a:ext cx="2415132" cy="171682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FAST Model of NREL 5-MW Turbine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17" name="Elbow Connector 16"/>
          <p:cNvCxnSpPr>
            <a:stCxn id="12" idx="3"/>
            <a:endCxn id="10" idx="3"/>
          </p:cNvCxnSpPr>
          <p:nvPr/>
        </p:nvCxnSpPr>
        <p:spPr>
          <a:xfrm flipH="1">
            <a:off x="3673597" y="4123704"/>
            <a:ext cx="6044473" cy="1995960"/>
          </a:xfrm>
          <a:prstGeom prst="bentConnector3">
            <a:avLst>
              <a:gd name="adj1" fmla="val -378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1"/>
            <a:endCxn id="9" idx="1"/>
          </p:cNvCxnSpPr>
          <p:nvPr/>
        </p:nvCxnSpPr>
        <p:spPr>
          <a:xfrm rot="10800000">
            <a:off x="398457" y="4728388"/>
            <a:ext cx="1002439" cy="1391276"/>
          </a:xfrm>
          <a:prstGeom prst="bentConnector3">
            <a:avLst>
              <a:gd name="adj1" fmla="val 12280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1"/>
            <a:endCxn id="7" idx="1"/>
          </p:cNvCxnSpPr>
          <p:nvPr/>
        </p:nvCxnSpPr>
        <p:spPr>
          <a:xfrm rot="10800000">
            <a:off x="398457" y="3487326"/>
            <a:ext cx="1002439" cy="2632338"/>
          </a:xfrm>
          <a:prstGeom prst="bentConnector3">
            <a:avLst>
              <a:gd name="adj1" fmla="val 12280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30" idx="2"/>
          </p:cNvCxnSpPr>
          <p:nvPr/>
        </p:nvCxnSpPr>
        <p:spPr>
          <a:xfrm>
            <a:off x="2270025" y="3487326"/>
            <a:ext cx="1806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3"/>
          </p:cNvCxnSpPr>
          <p:nvPr/>
        </p:nvCxnSpPr>
        <p:spPr>
          <a:xfrm>
            <a:off x="6518418" y="3487326"/>
            <a:ext cx="9115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87013" y="1565603"/>
            <a:ext cx="149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Wind (U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60" name="Straight Arrow Connector 59"/>
          <p:cNvCxnSpPr>
            <a:stCxn id="9" idx="3"/>
          </p:cNvCxnSpPr>
          <p:nvPr/>
        </p:nvCxnSpPr>
        <p:spPr>
          <a:xfrm flipV="1">
            <a:off x="2270025" y="4716076"/>
            <a:ext cx="5032913" cy="123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24928" y="5596443"/>
            <a:ext cx="819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Ω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Gen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07786" y="2993364"/>
            <a:ext cx="375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θ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95" y="5585104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Ω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GenFilt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97042" y="297342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θ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c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27144" y="2801035"/>
            <a:ext cx="3887944" cy="386992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4242" y="2431703"/>
            <a:ext cx="298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Closed loop controller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-356010" y="1181100"/>
            <a:ext cx="6949496" cy="5659198"/>
          </a:xfrm>
          <a:prstGeom prst="rect">
            <a:avLst/>
          </a:prstGeom>
          <a:noFill/>
          <a:ln w="28575" cmpd="sng">
            <a:solidFill>
              <a:srgbClr val="008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4800" y="832021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Simulink model of controller with feed forward pitch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2" name="Straight Arrow Connector 91"/>
          <p:cNvCxnSpPr>
            <a:stCxn id="58" idx="2"/>
            <a:endCxn id="12" idx="0"/>
          </p:cNvCxnSpPr>
          <p:nvPr/>
        </p:nvCxnSpPr>
        <p:spPr>
          <a:xfrm flipH="1">
            <a:off x="8510504" y="2088823"/>
            <a:ext cx="23080" cy="1176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37812" y="1509315"/>
            <a:ext cx="1871569" cy="914400"/>
          </a:xfrm>
          <a:prstGeom prst="rect">
            <a:avLst/>
          </a:prstGeom>
          <a:solidFill>
            <a:srgbClr val="C6D9F1"/>
          </a:solidFill>
          <a:ln w="63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FF pitch controller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076692" y="3392076"/>
            <a:ext cx="190500" cy="190500"/>
            <a:chOff x="6261100" y="2594203"/>
            <a:chExt cx="190500" cy="190500"/>
          </a:xfrm>
        </p:grpSpPr>
        <p:sp>
          <p:nvSpPr>
            <p:cNvPr id="30" name="Oval 29"/>
            <p:cNvSpPr/>
            <p:nvPr/>
          </p:nvSpPr>
          <p:spPr>
            <a:xfrm>
              <a:off x="6261100" y="2594203"/>
              <a:ext cx="190500" cy="190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3"/>
              <a:endCxn id="30" idx="7"/>
            </p:cNvCxnSpPr>
            <p:nvPr/>
          </p:nvCxnSpPr>
          <p:spPr>
            <a:xfrm flipV="1">
              <a:off x="6288998" y="2622101"/>
              <a:ext cx="134704" cy="13470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0" idx="1"/>
              <a:endCxn id="30" idx="5"/>
            </p:cNvCxnSpPr>
            <p:nvPr/>
          </p:nvCxnSpPr>
          <p:spPr>
            <a:xfrm>
              <a:off x="6288998" y="2622101"/>
              <a:ext cx="134704" cy="13470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>
            <a:stCxn id="30" idx="6"/>
            <a:endCxn id="11" idx="1"/>
          </p:cNvCxnSpPr>
          <p:nvPr/>
        </p:nvCxnSpPr>
        <p:spPr>
          <a:xfrm>
            <a:off x="4267192" y="3487326"/>
            <a:ext cx="37965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08447" y="2424808"/>
            <a:ext cx="645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θ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ff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83043" y="31762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+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00652" y="2994591"/>
            <a:ext cx="25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+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006600" y="1801415"/>
            <a:ext cx="73121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-356010" y="1484769"/>
            <a:ext cx="2362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000000"/>
                </a:solidFill>
              </a:rPr>
              <a:t>Feed forward signal 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</a:rPr>
              <a:t>U</a:t>
            </a:r>
            <a:r>
              <a:rPr lang="en-US" sz="2800" baseline="-25000" dirty="0" err="1" smtClean="0">
                <a:solidFill>
                  <a:srgbClr val="000000"/>
                </a:solidFill>
              </a:rPr>
              <a:t>ff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>
            <a:endCxn id="30" idx="0"/>
          </p:cNvCxnSpPr>
          <p:nvPr/>
        </p:nvCxnSpPr>
        <p:spPr>
          <a:xfrm>
            <a:off x="4171942" y="2423715"/>
            <a:ext cx="0" cy="968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7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</TotalTime>
  <Words>195</Words>
  <Application>Microsoft Macintosh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Using Information to Improve Control</vt:lpstr>
      <vt:lpstr>Using Information to Improve Control</vt:lpstr>
      <vt:lpstr>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17</cp:revision>
  <dcterms:created xsi:type="dcterms:W3CDTF">2015-09-18T18:58:17Z</dcterms:created>
  <dcterms:modified xsi:type="dcterms:W3CDTF">2015-10-02T03:55:34Z</dcterms:modified>
</cp:coreProperties>
</file>