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rage" panose="020B0604020202020204" charset="0"/>
      <p:regular r:id="rId18"/>
    </p:embeddedFont>
    <p:embeddedFont>
      <p:font typeface="Oswald" panose="00000500000000000000" pitchFamily="2"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c73e3f3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7c73e3f3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c73e3f3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7c73e3f3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7c73e3f3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7c73e3f3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7c73e3f3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7c73e3f3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7c73e3f3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7c73e3f3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c73e3f3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7c73e3f3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ef494773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ef49477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7aab46a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7aab46a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7aab46af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7aab46af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7aab46af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7aab46af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7aab46af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7aab46a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7aab46af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7aab46af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7aab46af0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7aab46af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aab46af0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7aab46af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Stability of Differential Equations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By: Erica Wang</a:t>
            </a:r>
            <a:endParaRPr/>
          </a:p>
          <a:p>
            <a:pPr marL="0" lvl="0" indent="0" algn="ctr" rtl="0">
              <a:spcBef>
                <a:spcPts val="0"/>
              </a:spcBef>
              <a:spcAft>
                <a:spcPts val="0"/>
              </a:spcAft>
              <a:buNone/>
            </a:pPr>
            <a:r>
              <a:rPr lang="en"/>
              <a:t>9/26/2021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Routh-Hurwitz Criterion</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Unfortunately, there are some drawbacks to the Routh-Hurwitz Criterion. </a:t>
            </a:r>
            <a:endParaRPr/>
          </a:p>
          <a:p>
            <a:pPr marL="457200" lvl="0" indent="-342900" algn="l" rtl="0">
              <a:spcBef>
                <a:spcPts val="0"/>
              </a:spcBef>
              <a:spcAft>
                <a:spcPts val="0"/>
              </a:spcAft>
              <a:buSzPts val="1800"/>
              <a:buChar char="●"/>
            </a:pPr>
            <a:r>
              <a:rPr lang="en"/>
              <a:t>First, the criterion is only applicable for a linear system. </a:t>
            </a:r>
            <a:endParaRPr/>
          </a:p>
          <a:p>
            <a:pPr marL="457200" lvl="0" indent="-342900" algn="l" rtl="0">
              <a:spcBef>
                <a:spcPts val="0"/>
              </a:spcBef>
              <a:spcAft>
                <a:spcPts val="0"/>
              </a:spcAft>
              <a:buSzPts val="1800"/>
              <a:buChar char="●"/>
            </a:pPr>
            <a:r>
              <a:rPr lang="en"/>
              <a:t>Second and most importantly, the calculation of the stability of an equation using the Routh-Hurwitz Criterion is inefficient and takes too much time by hand.</a:t>
            </a:r>
            <a:endParaRPr/>
          </a:p>
          <a:p>
            <a:pPr marL="457200" lvl="0" indent="-342900" algn="l" rtl="0">
              <a:spcBef>
                <a:spcPts val="0"/>
              </a:spcBef>
              <a:spcAft>
                <a:spcPts val="0"/>
              </a:spcAft>
              <a:buSzPts val="1800"/>
              <a:buChar char="●"/>
            </a:pPr>
            <a:r>
              <a:rPr lang="en"/>
              <a:t>Therefore, I have written Maple procedures to demonstrate the stability of differential equations and systems of differential equations in a time-friendly and cost-efficient way. </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Maple Procedures</a:t>
            </a:r>
            <a:endParaRPr/>
          </a:p>
        </p:txBody>
      </p:sp>
      <p:sp>
        <p:nvSpPr>
          <p:cNvPr id="124" name="Google Shape;124;p2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Here, I use the powerful Maple function dsolve-numeric to write the procedures to calculate the stability of differential equations or systems of differential equations. </a:t>
            </a:r>
            <a:endParaRPr/>
          </a:p>
          <a:p>
            <a:pPr marL="457200" lvl="0" indent="-342900" algn="l" rtl="0">
              <a:spcBef>
                <a:spcPts val="0"/>
              </a:spcBef>
              <a:spcAft>
                <a:spcPts val="0"/>
              </a:spcAft>
              <a:buSzPts val="1800"/>
              <a:buChar char="●"/>
            </a:pPr>
            <a:r>
              <a:rPr lang="en"/>
              <a:t>First, many conditions are picked up randomly. </a:t>
            </a:r>
            <a:endParaRPr/>
          </a:p>
          <a:p>
            <a:pPr marL="457200" lvl="0" indent="-342900" algn="l" rtl="0">
              <a:spcBef>
                <a:spcPts val="0"/>
              </a:spcBef>
              <a:spcAft>
                <a:spcPts val="0"/>
              </a:spcAft>
              <a:buSzPts val="1800"/>
              <a:buChar char="●"/>
            </a:pPr>
            <a:r>
              <a:rPr lang="en"/>
              <a:t>Those initial value problems are then solved and solutions are graphed on the same graph. </a:t>
            </a:r>
            <a:endParaRPr/>
          </a:p>
          <a:p>
            <a:pPr marL="0" lvl="0" indent="0" algn="l" rtl="0">
              <a:spcBef>
                <a:spcPts val="1200"/>
              </a:spcBef>
              <a:spcAft>
                <a:spcPts val="1200"/>
              </a:spcAft>
              <a:buNone/>
            </a:pPr>
            <a:endParaRPr/>
          </a:p>
        </p:txBody>
      </p:sp>
      <p:pic>
        <p:nvPicPr>
          <p:cNvPr id="125" name="Google Shape;125;p23"/>
          <p:cNvPicPr preferRelativeResize="0"/>
          <p:nvPr/>
        </p:nvPicPr>
        <p:blipFill>
          <a:blip r:embed="rId3">
            <a:alphaModFix/>
          </a:blip>
          <a:stretch>
            <a:fillRect/>
          </a:stretch>
        </p:blipFill>
        <p:spPr>
          <a:xfrm>
            <a:off x="4724400" y="1170125"/>
            <a:ext cx="4267200" cy="21736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Maple Procedures</a:t>
            </a:r>
            <a:endParaRPr/>
          </a:p>
        </p:txBody>
      </p:sp>
      <p:sp>
        <p:nvSpPr>
          <p:cNvPr id="131" name="Google Shape;131;p2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different-colored line represents a different initial condition. As you can see, all lines taper to zero, indicating that the equation is asymptotically stable. </a:t>
            </a:r>
            <a:endParaRPr/>
          </a:p>
          <a:p>
            <a:pPr marL="457200" lvl="0" indent="-342900" algn="l" rtl="0">
              <a:spcBef>
                <a:spcPts val="0"/>
              </a:spcBef>
              <a:spcAft>
                <a:spcPts val="0"/>
              </a:spcAft>
              <a:buSzPts val="1800"/>
              <a:buChar char="●"/>
            </a:pPr>
            <a:r>
              <a:rPr lang="en"/>
              <a:t>The method is based on numerical approach, so the equation can be either linear or nonlinear. </a:t>
            </a:r>
            <a:endParaRPr/>
          </a:p>
        </p:txBody>
      </p:sp>
      <p:pic>
        <p:nvPicPr>
          <p:cNvPr id="132" name="Google Shape;132;p24"/>
          <p:cNvPicPr preferRelativeResize="0"/>
          <p:nvPr/>
        </p:nvPicPr>
        <p:blipFill>
          <a:blip r:embed="rId3">
            <a:alphaModFix/>
          </a:blip>
          <a:stretch>
            <a:fillRect/>
          </a:stretch>
        </p:blipFill>
        <p:spPr>
          <a:xfrm>
            <a:off x="4724400" y="1170125"/>
            <a:ext cx="4267200" cy="21736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Maple Procedures</a:t>
            </a:r>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may run the procedure many times. If all the solutions approach zero, we can believe that the equation is asymptotically stable. </a:t>
            </a:r>
            <a:endParaRPr/>
          </a:p>
          <a:p>
            <a:pPr marL="457200" lvl="0" indent="-342900" algn="l" rtl="0">
              <a:spcBef>
                <a:spcPts val="0"/>
              </a:spcBef>
              <a:spcAft>
                <a:spcPts val="0"/>
              </a:spcAft>
              <a:buSzPts val="1800"/>
              <a:buChar char="●"/>
            </a:pPr>
            <a:r>
              <a:rPr lang="en"/>
              <a:t>This is not a theoretical proof. It can be used as verifications or to get an idea about the stability of an equation. </a:t>
            </a:r>
            <a:endParaRPr/>
          </a:p>
          <a:p>
            <a:pPr marL="457200" lvl="0" indent="-342900" algn="l" rtl="0">
              <a:spcBef>
                <a:spcPts val="0"/>
              </a:spcBef>
              <a:spcAft>
                <a:spcPts val="0"/>
              </a:spcAft>
              <a:buSzPts val="1800"/>
              <a:buChar char="●"/>
            </a:pPr>
            <a:r>
              <a:rPr lang="en"/>
              <a:t>It can also be useful for teaching and learning differential equations of system theory. </a:t>
            </a:r>
            <a:endParaRPr/>
          </a:p>
          <a:p>
            <a:pPr marL="457200" lvl="0" indent="-342900" algn="l" rtl="0">
              <a:spcBef>
                <a:spcPts val="0"/>
              </a:spcBef>
              <a:spcAft>
                <a:spcPts val="0"/>
              </a:spcAft>
              <a:buSzPts val="1800"/>
              <a:buChar char="●"/>
            </a:pPr>
            <a:r>
              <a:rPr lang="en"/>
              <a:t>I have written two procedures. One is for stability of differential equations, and the other procedure is for stability of systems of equations. </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Example</a:t>
            </a:r>
            <a:endParaRPr/>
          </a:p>
        </p:txBody>
      </p:sp>
      <p:sp>
        <p:nvSpPr>
          <p:cNvPr id="144" name="Google Shape;144;p2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name of the procedure is Stability.</a:t>
            </a:r>
            <a:endParaRPr/>
          </a:p>
          <a:p>
            <a:pPr marL="457200" lvl="0" indent="-342900" algn="l" rtl="0">
              <a:spcBef>
                <a:spcPts val="0"/>
              </a:spcBef>
              <a:spcAft>
                <a:spcPts val="0"/>
              </a:spcAft>
              <a:buSzPts val="1800"/>
              <a:buChar char="●"/>
            </a:pPr>
            <a:r>
              <a:rPr lang="en"/>
              <a:t>The first argument of the procedure is </a:t>
            </a:r>
            <a:r>
              <a:rPr lang="en" i="1"/>
              <a:t>de</a:t>
            </a:r>
            <a:r>
              <a:rPr lang="en"/>
              <a:t>. </a:t>
            </a:r>
            <a:endParaRPr/>
          </a:p>
          <a:p>
            <a:pPr marL="457200" lvl="0" indent="-342900" algn="l" rtl="0">
              <a:spcBef>
                <a:spcPts val="0"/>
              </a:spcBef>
              <a:spcAft>
                <a:spcPts val="0"/>
              </a:spcAft>
              <a:buSzPts val="1800"/>
              <a:buChar char="●"/>
            </a:pPr>
            <a:r>
              <a:rPr lang="en"/>
              <a:t>The second argument of the procedure is the equation. </a:t>
            </a:r>
            <a:endParaRPr/>
          </a:p>
          <a:p>
            <a:pPr marL="457200" lvl="0" indent="-342900" algn="l" rtl="0">
              <a:spcBef>
                <a:spcPts val="0"/>
              </a:spcBef>
              <a:spcAft>
                <a:spcPts val="0"/>
              </a:spcAft>
              <a:buSzPts val="1800"/>
              <a:buChar char="●"/>
            </a:pPr>
            <a:r>
              <a:rPr lang="en"/>
              <a:t>The third argument is the range of the independent variable. </a:t>
            </a:r>
            <a:endParaRPr/>
          </a:p>
          <a:p>
            <a:pPr marL="457200" lvl="0" indent="0" algn="l" rtl="0">
              <a:spcBef>
                <a:spcPts val="1200"/>
              </a:spcBef>
              <a:spcAft>
                <a:spcPts val="1200"/>
              </a:spcAft>
              <a:buNone/>
            </a:pPr>
            <a:endParaRPr/>
          </a:p>
        </p:txBody>
      </p:sp>
      <p:pic>
        <p:nvPicPr>
          <p:cNvPr id="145" name="Google Shape;145;p26"/>
          <p:cNvPicPr preferRelativeResize="0"/>
          <p:nvPr/>
        </p:nvPicPr>
        <p:blipFill rotWithShape="1">
          <a:blip r:embed="rId3">
            <a:alphaModFix/>
          </a:blip>
          <a:srcRect t="51784" b="18597"/>
          <a:stretch/>
        </p:blipFill>
        <p:spPr>
          <a:xfrm>
            <a:off x="761050" y="4114798"/>
            <a:ext cx="7867650" cy="572700"/>
          </a:xfrm>
          <a:prstGeom prst="rect">
            <a:avLst/>
          </a:prstGeom>
          <a:noFill/>
          <a:ln>
            <a:noFill/>
          </a:ln>
        </p:spPr>
      </p:pic>
      <p:pic>
        <p:nvPicPr>
          <p:cNvPr id="146" name="Google Shape;146;p26"/>
          <p:cNvPicPr preferRelativeResize="0"/>
          <p:nvPr/>
        </p:nvPicPr>
        <p:blipFill>
          <a:blip r:embed="rId4">
            <a:alphaModFix/>
          </a:blip>
          <a:stretch>
            <a:fillRect/>
          </a:stretch>
        </p:blipFill>
        <p:spPr>
          <a:xfrm>
            <a:off x="4618426" y="1512654"/>
            <a:ext cx="4316027" cy="1755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Example</a:t>
            </a:r>
            <a:endParaRPr/>
          </a:p>
        </p:txBody>
      </p:sp>
      <p:sp>
        <p:nvSpPr>
          <p:cNvPr id="152" name="Google Shape;152;p27"/>
          <p:cNvSpPr txBox="1">
            <a:spLocks noGrp="1"/>
          </p:cNvSpPr>
          <p:nvPr>
            <p:ph type="body" idx="1"/>
          </p:nvPr>
        </p:nvSpPr>
        <p:spPr>
          <a:xfrm>
            <a:off x="311700" y="117012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procedure shows graphs of a differential equation with many random initial conditions. The first argument is a differential equation, the second argument is the order of the differential equation, and the third argument is the range of the graphs. </a:t>
            </a:r>
            <a:endParaRPr/>
          </a:p>
        </p:txBody>
      </p:sp>
      <p:pic>
        <p:nvPicPr>
          <p:cNvPr id="153" name="Google Shape;153;p27"/>
          <p:cNvPicPr preferRelativeResize="0"/>
          <p:nvPr/>
        </p:nvPicPr>
        <p:blipFill>
          <a:blip r:embed="rId3">
            <a:alphaModFix/>
          </a:blip>
          <a:stretch>
            <a:fillRect/>
          </a:stretch>
        </p:blipFill>
        <p:spPr>
          <a:xfrm>
            <a:off x="4724400" y="1170125"/>
            <a:ext cx="4264499"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What is Differential Equation Stability</a:t>
            </a:r>
            <a:endParaRPr/>
          </a:p>
          <a:p>
            <a:pPr marL="0" lvl="0" indent="0" algn="ctr" rtl="0">
              <a:spcBef>
                <a:spcPts val="0"/>
              </a:spcBef>
              <a:spcAft>
                <a:spcPts val="0"/>
              </a:spcAft>
              <a:buNone/>
            </a:pP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differential equation is said to have stability when, for any initial conditions, the solutions of the equation are bounded. </a:t>
            </a:r>
            <a:endParaRPr/>
          </a:p>
          <a:p>
            <a:pPr marL="457200" lvl="0" indent="-342900" algn="l" rtl="0">
              <a:spcBef>
                <a:spcPts val="0"/>
              </a:spcBef>
              <a:spcAft>
                <a:spcPts val="0"/>
              </a:spcAft>
              <a:buSzPts val="1800"/>
              <a:buChar char="●"/>
            </a:pPr>
            <a:r>
              <a:rPr lang="en"/>
              <a:t>A differential equation is said to have asymptotic stability when, for any initial conditions, the solutions of the equation are bounded AND eventually approach zero. </a:t>
            </a:r>
            <a:endParaRPr/>
          </a:p>
          <a:p>
            <a:pPr marL="457200" lvl="0" indent="-342900" algn="l" rtl="0">
              <a:spcBef>
                <a:spcPts val="0"/>
              </a:spcBef>
              <a:spcAft>
                <a:spcPts val="0"/>
              </a:spcAft>
              <a:buSzPts val="1800"/>
              <a:buChar char="●"/>
            </a:pPr>
            <a:r>
              <a:rPr lang="en"/>
              <a:t>The initial conditions of the equation do not especially effect the end behavior.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Example Graph of Asymptotically Stable Equation</a:t>
            </a:r>
            <a:endParaRPr/>
          </a:p>
        </p:txBody>
      </p:sp>
      <p:pic>
        <p:nvPicPr>
          <p:cNvPr id="72" name="Google Shape;72;p15"/>
          <p:cNvPicPr preferRelativeResize="0"/>
          <p:nvPr/>
        </p:nvPicPr>
        <p:blipFill>
          <a:blip r:embed="rId3">
            <a:alphaModFix/>
          </a:blip>
          <a:stretch>
            <a:fillRect/>
          </a:stretch>
        </p:blipFill>
        <p:spPr>
          <a:xfrm>
            <a:off x="964425" y="1152475"/>
            <a:ext cx="6904426" cy="351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Unstable Equations</a:t>
            </a:r>
            <a:endParaRPr/>
          </a:p>
        </p:txBody>
      </p:sp>
      <p:sp>
        <p:nvSpPr>
          <p:cNvPr id="78" name="Google Shape;78;p1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 unstable equation is not stable. The solutions, or trajectories, move away from each other rather than approaching zero. </a:t>
            </a:r>
            <a:endParaRPr/>
          </a:p>
        </p:txBody>
      </p:sp>
      <p:pic>
        <p:nvPicPr>
          <p:cNvPr id="79" name="Google Shape;79;p16"/>
          <p:cNvPicPr preferRelativeResize="0"/>
          <p:nvPr/>
        </p:nvPicPr>
        <p:blipFill>
          <a:blip r:embed="rId3">
            <a:alphaModFix/>
          </a:blip>
          <a:stretch>
            <a:fillRect/>
          </a:stretch>
        </p:blipFill>
        <p:spPr>
          <a:xfrm>
            <a:off x="4756525" y="1523725"/>
            <a:ext cx="4267200" cy="240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Unstable Equations</a:t>
            </a:r>
            <a:endParaRPr/>
          </a:p>
        </p:txBody>
      </p:sp>
      <p:sp>
        <p:nvSpPr>
          <p:cNvPr id="85" name="Google Shape;85;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top of the graph depicts an unstable differential equation.</a:t>
            </a:r>
            <a:endParaRPr/>
          </a:p>
          <a:p>
            <a:pPr marL="457200" lvl="0" indent="-342900" algn="l" rtl="0">
              <a:spcBef>
                <a:spcPts val="0"/>
              </a:spcBef>
              <a:spcAft>
                <a:spcPts val="0"/>
              </a:spcAft>
              <a:buSzPts val="1800"/>
              <a:buChar char="●"/>
            </a:pPr>
            <a:r>
              <a:rPr lang="en"/>
              <a:t>The bottom of the graph depicts a stable equation.</a:t>
            </a:r>
            <a:endParaRPr/>
          </a:p>
          <a:p>
            <a:pPr marL="457200" lvl="0" indent="-342900" algn="l" rtl="0">
              <a:spcBef>
                <a:spcPts val="0"/>
              </a:spcBef>
              <a:spcAft>
                <a:spcPts val="0"/>
              </a:spcAft>
              <a:buSzPts val="1800"/>
              <a:buChar char="●"/>
            </a:pPr>
            <a:r>
              <a:rPr lang="en"/>
              <a:t>The stable equation is not asymptotically stable since the solutions approach y=-2 rather than y=0. </a:t>
            </a:r>
            <a:endParaRPr/>
          </a:p>
        </p:txBody>
      </p:sp>
      <p:pic>
        <p:nvPicPr>
          <p:cNvPr id="86" name="Google Shape;86;p17"/>
          <p:cNvPicPr preferRelativeResize="0"/>
          <p:nvPr/>
        </p:nvPicPr>
        <p:blipFill>
          <a:blip r:embed="rId3">
            <a:alphaModFix/>
          </a:blip>
          <a:stretch>
            <a:fillRect/>
          </a:stretch>
        </p:blipFill>
        <p:spPr>
          <a:xfrm>
            <a:off x="5088725" y="1673775"/>
            <a:ext cx="3429000"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Importance/use of differential equation stability </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The stability of equations is used very widely in real-world problems and has significant effects in nearly all situations involving equations. </a:t>
            </a:r>
            <a:endParaRPr/>
          </a:p>
          <a:p>
            <a:pPr marL="457200" lvl="0" indent="-342900" algn="l" rtl="0">
              <a:spcBef>
                <a:spcPts val="0"/>
              </a:spcBef>
              <a:spcAft>
                <a:spcPts val="0"/>
              </a:spcAft>
              <a:buSzPts val="1800"/>
              <a:buChar char="●"/>
            </a:pPr>
            <a:r>
              <a:rPr lang="en"/>
              <a:t>When using a mathematical model to model a physical problem, there will always be error, whether it be human error, instrument error, or random error. </a:t>
            </a:r>
            <a:endParaRPr/>
          </a:p>
          <a:p>
            <a:pPr marL="457200" lvl="0" indent="-342900" algn="l" rtl="0">
              <a:spcBef>
                <a:spcPts val="0"/>
              </a:spcBef>
              <a:spcAft>
                <a:spcPts val="0"/>
              </a:spcAft>
              <a:buSzPts val="1800"/>
              <a:buChar char="●"/>
            </a:pPr>
            <a:r>
              <a:rPr lang="en"/>
              <a:t>Therefore, there will be slight deviations from the mathematical model and thus the equation. </a:t>
            </a:r>
            <a:endParaRPr/>
          </a:p>
          <a:p>
            <a:pPr marL="457200" lvl="0" indent="-342900" algn="l" rtl="0">
              <a:spcBef>
                <a:spcPts val="0"/>
              </a:spcBef>
              <a:spcAft>
                <a:spcPts val="0"/>
              </a:spcAft>
              <a:buSzPts val="1800"/>
              <a:buChar char="●"/>
            </a:pPr>
            <a:r>
              <a:rPr lang="en"/>
              <a:t>If the equation were unstable, such minor deviations in the initial conditions would result in large variation in solutions, which would compromise the ability of the mathematical model to accurately predict the outcomes of the problems. </a:t>
            </a:r>
            <a:endParaRPr/>
          </a:p>
          <a:p>
            <a:pPr marL="457200" lvl="0" indent="-342900" algn="l" rtl="0">
              <a:spcBef>
                <a:spcPts val="0"/>
              </a:spcBef>
              <a:spcAft>
                <a:spcPts val="0"/>
              </a:spcAft>
              <a:buSzPts val="1800"/>
              <a:buChar char="●"/>
            </a:pPr>
            <a:r>
              <a:rPr lang="en"/>
              <a:t>To be able to safely and accurately use mathematical models, the equations must be stable.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Example of Mathematical Models</a:t>
            </a:r>
            <a:endParaRPr/>
          </a:p>
          <a:p>
            <a:pPr marL="0" lvl="0" indent="0" algn="ctr" rtl="0">
              <a:spcBef>
                <a:spcPts val="0"/>
              </a:spcBef>
              <a:spcAft>
                <a:spcPts val="0"/>
              </a:spcAft>
              <a:buNone/>
            </a:pPr>
            <a:endParaRPr/>
          </a:p>
        </p:txBody>
      </p:sp>
      <p:sp>
        <p:nvSpPr>
          <p:cNvPr id="98" name="Google Shape;98;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Here, we model the dynamics between pathogen and immune system cells, also known as memory T cells. </a:t>
            </a:r>
            <a:endParaRPr/>
          </a:p>
        </p:txBody>
      </p:sp>
      <p:pic>
        <p:nvPicPr>
          <p:cNvPr id="99" name="Google Shape;99;p19"/>
          <p:cNvPicPr preferRelativeResize="0"/>
          <p:nvPr/>
        </p:nvPicPr>
        <p:blipFill>
          <a:blip r:embed="rId3">
            <a:alphaModFix/>
          </a:blip>
          <a:stretch>
            <a:fillRect/>
          </a:stretch>
        </p:blipFill>
        <p:spPr>
          <a:xfrm>
            <a:off x="4724400" y="1170125"/>
            <a:ext cx="4192270"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Routh-Hurwitz Criterion</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Routh-Hurwitz stability criterion is a statement determining whether or not an equation is stable. </a:t>
            </a:r>
            <a:endParaRPr/>
          </a:p>
          <a:p>
            <a:pPr marL="457200" lvl="0" indent="-342900" algn="l" rtl="0">
              <a:spcBef>
                <a:spcPts val="0"/>
              </a:spcBef>
              <a:spcAft>
                <a:spcPts val="0"/>
              </a:spcAft>
              <a:buSzPts val="1800"/>
              <a:buChar char="●"/>
            </a:pPr>
            <a:r>
              <a:rPr lang="en"/>
              <a:t>According to the Routh-Hurwitz stability criterion, any equation or system can be stable if and only if all the roots of the first column have the same sign. If the roots of the first column do not all have the same sign or if there is a sign change, then the number of sign changes in the first column is equal to the number of roots of the equation with positive real parts. </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Routh-Hurwitz Criterion</a:t>
            </a:r>
            <a:endParaRPr/>
          </a:p>
        </p:txBody>
      </p:sp>
      <p:sp>
        <p:nvSpPr>
          <p:cNvPr id="111" name="Google Shape;111;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Routh-Hurwitz Criterion provides a shortcut to determine whether or not an equation is stable. </a:t>
            </a:r>
            <a:endParaRPr/>
          </a:p>
          <a:p>
            <a:pPr marL="457200" lvl="0" indent="-342900" algn="l" rtl="0">
              <a:spcBef>
                <a:spcPts val="0"/>
              </a:spcBef>
              <a:spcAft>
                <a:spcPts val="0"/>
              </a:spcAft>
              <a:buSzPts val="1800"/>
              <a:buChar char="●"/>
            </a:pPr>
            <a:r>
              <a:rPr lang="en"/>
              <a:t>With the Routh-Hurwitz Criterion, you no longer need to solve the equation to find the stability of the equation.</a:t>
            </a:r>
            <a:endParaRPr/>
          </a:p>
        </p:txBody>
      </p:sp>
      <p:pic>
        <p:nvPicPr>
          <p:cNvPr id="112" name="Google Shape;112;p21"/>
          <p:cNvPicPr preferRelativeResize="0"/>
          <p:nvPr/>
        </p:nvPicPr>
        <p:blipFill>
          <a:blip r:embed="rId3">
            <a:alphaModFix/>
          </a:blip>
          <a:stretch>
            <a:fillRect/>
          </a:stretch>
        </p:blipFill>
        <p:spPr>
          <a:xfrm>
            <a:off x="4724400" y="1170125"/>
            <a:ext cx="4267200" cy="3714812"/>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798</Words>
  <Application>Microsoft Office PowerPoint</Application>
  <PresentationFormat>On-screen Show (16:9)</PresentationFormat>
  <Paragraphs>52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Oswald</vt:lpstr>
      <vt:lpstr>Average</vt:lpstr>
      <vt:lpstr>Slate</vt:lpstr>
      <vt:lpstr>Stability of Differential Equations</vt:lpstr>
      <vt:lpstr>What is Differential Equation Stability </vt:lpstr>
      <vt:lpstr>Example Graph of Asymptotically Stable Equation</vt:lpstr>
      <vt:lpstr>Unstable Equations</vt:lpstr>
      <vt:lpstr>Unstable Equations</vt:lpstr>
      <vt:lpstr>Importance/use of differential equation stability </vt:lpstr>
      <vt:lpstr>Example of Mathematical Models </vt:lpstr>
      <vt:lpstr>Routh-Hurwitz Criterion</vt:lpstr>
      <vt:lpstr>Routh-Hurwitz Criterion</vt:lpstr>
      <vt:lpstr>Routh-Hurwitz Criterion</vt:lpstr>
      <vt:lpstr>Maple Procedures</vt:lpstr>
      <vt:lpstr>Maple Procedures</vt:lpstr>
      <vt:lpstr>Maple Procedures</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Stability of Differential Equations</dc:title>
  <dc:creator>Erica Wang</dc:creator>
  <cp:lastModifiedBy>Erica Wang</cp:lastModifiedBy>
  <cp:revision>1</cp:revision>
  <dcterms:modified xsi:type="dcterms:W3CDTF">2021-10-11T21:35:09Z</dcterms:modified>
</cp:coreProperties>
</file>