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buSzPts val="1100"/>
              <a:buChar char="●"/>
            </a:pPr>
            <a:r>
              <a:rPr lang="en"/>
              <a:t>For the over fitting problem we </a:t>
            </a:r>
            <a:r>
              <a:rPr lang="en"/>
              <a:t>continuously</a:t>
            </a:r>
            <a:r>
              <a:rPr lang="en"/>
              <a:t> removed more and more of our dataset and trained our model on less and less data, and used more of the data for testing.  We found that the lowest we could get our accuracy was 93% after training the model on half the data, and testing on the rest. Therefore we know that our data isn’t overfit.  </a:t>
            </a:r>
          </a:p>
          <a:p>
            <a:pPr indent="0" lvl="0" marL="0">
              <a:spcBef>
                <a:spcPts val="0"/>
              </a:spcBef>
              <a:buNone/>
            </a:pPr>
            <a:r>
              <a:t/>
            </a:r>
            <a:endParaRPr/>
          </a:p>
          <a:p>
            <a:pPr indent="-298450" lvl="0" marL="457200">
              <a:spcBef>
                <a:spcPts val="0"/>
              </a:spcBef>
              <a:buSzPts val="1100"/>
              <a:buChar char="●"/>
            </a:pPr>
            <a:r>
              <a:rPr lang="en"/>
              <a:t>We changed our confusion matrix from 26 letters down to the 10 most common letters which made it easier to read, and with these changes it showed that our data wasn’t over fit.</a:t>
            </a:r>
          </a:p>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b="1" lang="en"/>
              <a:t>logan</a:t>
            </a:r>
          </a:p>
          <a:p>
            <a:pPr indent="457200" lvl="0" marL="0" rtl="0">
              <a:lnSpc>
                <a:spcPct val="115000"/>
              </a:lnSpc>
              <a:spcBef>
                <a:spcPts val="0"/>
              </a:spcBef>
              <a:buNone/>
            </a:pPr>
            <a:r>
              <a:rPr lang="en"/>
              <a:t>letter classification problem, using black and white images that represent pixelated letters. The process of image classification is taking data points derived from many different images of letters and breaking all the data into 16 different features. Some of the features that the dataset measures are the average number of horizontal edges in the image, and the average number of vertical edges, height of the image, and things of that sort. Once these features have been established, the data must be then cleaned and outliers removed, and the data trained. The data are then fit using a Random Forest Classifier. New data can be tested against the model and can be classified into what letter it most closely represents.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t>logan</a:t>
            </a:r>
          </a:p>
          <a:p>
            <a:pPr indent="0" lvl="0" marL="0" rtl="0">
              <a:lnSpc>
                <a:spcPct val="115000"/>
              </a:lnSpc>
              <a:spcBef>
                <a:spcPts val="0"/>
              </a:spcBef>
              <a:buNone/>
            </a:pPr>
            <a:r>
              <a:rPr lang="en"/>
              <a:t>We determined that our dataset would be best explained by using multi class classification to better understand the meaning of the data. The task involved classification of the letters based off of the 16 attributes to obtain the best possible accuracy for each letter classification. Separating the letters is the data mining task, and visualizing the data to better explain the results of our findings. We discovered information about each feature using the confusion matrix and feature importance plots. Determining the best algorithm is achieved by Cross Validation. Based on our dataset we determined that certain algorithms worked better than others for the Classification task because of their ability to use each feature independently. The classification is superior in the random forest model because the large number of features for each data point are best utilized to classify each data point. </a:t>
            </a:r>
          </a:p>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t>logan</a:t>
            </a:r>
          </a:p>
          <a:p>
            <a:pPr indent="0" lvl="0" marL="0" rtl="0">
              <a:lnSpc>
                <a:spcPct val="115000"/>
              </a:lnSpc>
              <a:spcBef>
                <a:spcPts val="0"/>
              </a:spcBef>
              <a:buNone/>
            </a:pPr>
            <a:r>
              <a:rPr lang="en"/>
              <a:t>The data consist of 26 capital letters from the English language that are based on 20 different fonts. Each letter within these fonts was randomly distorted to produce 20,000 unique stimuli. Each stimulus was then converted into 16 primitive attributes that are normalized between 0 and 15. There are no missing attribute values in this dataset as we removed the outliers of the dataset by removing values that were further than 3 standard deviations away from the mean.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logan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t>We chose the Decision Tree model, the Gradient Boosting Classifier, Random Forest, Logistic Regression, and K-Neighbors to build the model. After running Grid-search and cross validation on each model, we found that a Random Forest Classifier was our best model, narrowly beating out the K-nearest neighbors classifier. The best parameters for the random forest classifier were n_estimators = 30, criterion = ‘gini’ and max_depth = none. In other words, the number of trees that your model used was 30. The model used the gini index of the data to build the trees and the trees had no max depth. </a:t>
            </a:r>
          </a:p>
          <a:p>
            <a:pPr indent="0" lvl="0" marL="0" rtl="0">
              <a:lnSpc>
                <a:spcPct val="115000"/>
              </a:lnSpc>
              <a:spcBef>
                <a:spcPts val="0"/>
              </a:spcBef>
              <a:buNone/>
            </a:pPr>
            <a:r>
              <a:rPr lang="en"/>
              <a:t>Random forests perform better than binary trees as a general rule and since we have so many classes, having many different trees allows us to calculate a better answer. The random forest classifies the data as the mode of whatever the trees return. Since we have so many classes, the random forest is the most robust of the models we ran.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rtl="0" algn="ctr">
              <a:spcBef>
                <a:spcPts val="0"/>
              </a:spcBef>
              <a:buClr>
                <a:schemeClr val="lt1"/>
              </a:buClr>
              <a:buSzPts val="8000"/>
              <a:buNone/>
              <a:defRPr sz="8000">
                <a:solidFill>
                  <a:schemeClr val="lt1"/>
                </a:solidFill>
              </a:defRPr>
            </a:lvl1pPr>
            <a:lvl2pPr lvl="1" rtl="0" algn="ctr">
              <a:spcBef>
                <a:spcPts val="0"/>
              </a:spcBef>
              <a:buClr>
                <a:schemeClr val="lt1"/>
              </a:buClr>
              <a:buSzPts val="8000"/>
              <a:buNone/>
              <a:defRPr sz="8000">
                <a:solidFill>
                  <a:schemeClr val="lt1"/>
                </a:solidFill>
              </a:defRPr>
            </a:lvl2pPr>
            <a:lvl3pPr lvl="2" rtl="0" algn="ctr">
              <a:spcBef>
                <a:spcPts val="0"/>
              </a:spcBef>
              <a:buClr>
                <a:schemeClr val="lt1"/>
              </a:buClr>
              <a:buSzPts val="8000"/>
              <a:buNone/>
              <a:defRPr sz="8000">
                <a:solidFill>
                  <a:schemeClr val="lt1"/>
                </a:solidFill>
              </a:defRPr>
            </a:lvl3pPr>
            <a:lvl4pPr lvl="3" rtl="0" algn="ctr">
              <a:spcBef>
                <a:spcPts val="0"/>
              </a:spcBef>
              <a:buClr>
                <a:schemeClr val="lt1"/>
              </a:buClr>
              <a:buSzPts val="8000"/>
              <a:buNone/>
              <a:defRPr sz="8000">
                <a:solidFill>
                  <a:schemeClr val="lt1"/>
                </a:solidFill>
              </a:defRPr>
            </a:lvl4pPr>
            <a:lvl5pPr lvl="4" rtl="0" algn="ctr">
              <a:spcBef>
                <a:spcPts val="0"/>
              </a:spcBef>
              <a:buClr>
                <a:schemeClr val="lt1"/>
              </a:buClr>
              <a:buSzPts val="8000"/>
              <a:buNone/>
              <a:defRPr sz="8000">
                <a:solidFill>
                  <a:schemeClr val="lt1"/>
                </a:solidFill>
              </a:defRPr>
            </a:lvl5pPr>
            <a:lvl6pPr lvl="5" rtl="0" algn="ctr">
              <a:spcBef>
                <a:spcPts val="0"/>
              </a:spcBef>
              <a:buClr>
                <a:schemeClr val="lt1"/>
              </a:buClr>
              <a:buSzPts val="8000"/>
              <a:buNone/>
              <a:defRPr sz="8000">
                <a:solidFill>
                  <a:schemeClr val="lt1"/>
                </a:solidFill>
              </a:defRPr>
            </a:lvl6pPr>
            <a:lvl7pPr lvl="6" rtl="0" algn="ctr">
              <a:spcBef>
                <a:spcPts val="0"/>
              </a:spcBef>
              <a:buClr>
                <a:schemeClr val="lt1"/>
              </a:buClr>
              <a:buSzPts val="8000"/>
              <a:buNone/>
              <a:defRPr sz="8000">
                <a:solidFill>
                  <a:schemeClr val="lt1"/>
                </a:solidFill>
              </a:defRPr>
            </a:lvl7pPr>
            <a:lvl8pPr lvl="7" rtl="0" algn="ctr">
              <a:spcBef>
                <a:spcPts val="0"/>
              </a:spcBef>
              <a:buClr>
                <a:schemeClr val="lt1"/>
              </a:buClr>
              <a:buSzPts val="8000"/>
              <a:buNone/>
              <a:defRPr sz="8000">
                <a:solidFill>
                  <a:schemeClr val="lt1"/>
                </a:solidFill>
              </a:defRPr>
            </a:lvl8pPr>
            <a:lvl9pPr lvl="8" rtl="0"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rtl="0" algn="ctr">
              <a:spcBef>
                <a:spcPts val="0"/>
              </a:spcBef>
              <a:buClr>
                <a:schemeClr val="lt1"/>
              </a:buClr>
              <a:buSzPts val="1300"/>
              <a:buChar char="●"/>
              <a:defRPr>
                <a:solidFill>
                  <a:schemeClr val="lt1"/>
                </a:solidFill>
              </a:defRPr>
            </a:lvl1pPr>
            <a:lvl2pPr lvl="1" rtl="0" algn="ctr">
              <a:spcBef>
                <a:spcPts val="0"/>
              </a:spcBef>
              <a:buClr>
                <a:schemeClr val="lt1"/>
              </a:buClr>
              <a:buSzPts val="1100"/>
              <a:buChar char="○"/>
              <a:defRPr>
                <a:solidFill>
                  <a:schemeClr val="lt1"/>
                </a:solidFill>
              </a:defRPr>
            </a:lvl2pPr>
            <a:lvl3pPr lvl="2" rtl="0" algn="ctr">
              <a:spcBef>
                <a:spcPts val="0"/>
              </a:spcBef>
              <a:buClr>
                <a:schemeClr val="lt1"/>
              </a:buClr>
              <a:buSzPts val="1100"/>
              <a:buChar char="■"/>
              <a:defRPr>
                <a:solidFill>
                  <a:schemeClr val="lt1"/>
                </a:solidFill>
              </a:defRPr>
            </a:lvl3pPr>
            <a:lvl4pPr lvl="3" rtl="0" algn="ctr">
              <a:spcBef>
                <a:spcPts val="0"/>
              </a:spcBef>
              <a:buClr>
                <a:schemeClr val="lt1"/>
              </a:buClr>
              <a:buSzPts val="1100"/>
              <a:buChar char="●"/>
              <a:defRPr>
                <a:solidFill>
                  <a:schemeClr val="lt1"/>
                </a:solidFill>
              </a:defRPr>
            </a:lvl4pPr>
            <a:lvl5pPr lvl="4" rtl="0" algn="ctr">
              <a:spcBef>
                <a:spcPts val="0"/>
              </a:spcBef>
              <a:buClr>
                <a:schemeClr val="lt1"/>
              </a:buClr>
              <a:buSzPts val="1100"/>
              <a:buChar char="○"/>
              <a:defRPr>
                <a:solidFill>
                  <a:schemeClr val="lt1"/>
                </a:solidFill>
              </a:defRPr>
            </a:lvl5pPr>
            <a:lvl6pPr lvl="5" rtl="0" algn="ctr">
              <a:spcBef>
                <a:spcPts val="0"/>
              </a:spcBef>
              <a:buClr>
                <a:schemeClr val="lt1"/>
              </a:buClr>
              <a:buSzPts val="1100"/>
              <a:buChar char="■"/>
              <a:defRPr>
                <a:solidFill>
                  <a:schemeClr val="lt1"/>
                </a:solidFill>
              </a:defRPr>
            </a:lvl6pPr>
            <a:lvl7pPr lvl="6" rtl="0" algn="ctr">
              <a:spcBef>
                <a:spcPts val="0"/>
              </a:spcBef>
              <a:buClr>
                <a:schemeClr val="lt1"/>
              </a:buClr>
              <a:buSzPts val="1100"/>
              <a:buChar char="●"/>
              <a:defRPr>
                <a:solidFill>
                  <a:schemeClr val="lt1"/>
                </a:solidFill>
              </a:defRPr>
            </a:lvl7pPr>
            <a:lvl8pPr lvl="7" rtl="0" algn="ctr">
              <a:spcBef>
                <a:spcPts val="0"/>
              </a:spcBef>
              <a:buClr>
                <a:schemeClr val="lt1"/>
              </a:buClr>
              <a:buSzPts val="1100"/>
              <a:buChar char="○"/>
              <a:defRPr>
                <a:solidFill>
                  <a:schemeClr val="lt1"/>
                </a:solidFill>
              </a:defRPr>
            </a:lvl8pPr>
            <a:lvl9pPr lvl="8" rtl="0"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indent="0" lvl="0" mar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rt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rtl="0">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176150" y="0"/>
            <a:ext cx="4864200" cy="1965300"/>
          </a:xfrm>
          <a:prstGeom prst="rect">
            <a:avLst/>
          </a:prstGeom>
        </p:spPr>
        <p:txBody>
          <a:bodyPr anchorCtr="0" anchor="ctr" bIns="91425" lIns="91425" rIns="91425" wrap="square" tIns="91425">
            <a:noAutofit/>
          </a:bodyPr>
          <a:lstStyle/>
          <a:p>
            <a:pPr indent="0" lvl="0" marL="0">
              <a:spcBef>
                <a:spcPts val="0"/>
              </a:spcBef>
              <a:buNone/>
            </a:pPr>
            <a:r>
              <a:rPr lang="en"/>
              <a:t>Letter Data Mining     The A Team</a:t>
            </a:r>
          </a:p>
        </p:txBody>
      </p:sp>
      <p:sp>
        <p:nvSpPr>
          <p:cNvPr id="278" name="Shape 278"/>
          <p:cNvSpPr txBox="1"/>
          <p:nvPr>
            <p:ph idx="1" type="subTitle"/>
          </p:nvPr>
        </p:nvSpPr>
        <p:spPr>
          <a:xfrm>
            <a:off x="246150" y="1596350"/>
            <a:ext cx="4255500" cy="695400"/>
          </a:xfrm>
          <a:prstGeom prst="rect">
            <a:avLst/>
          </a:prstGeom>
        </p:spPr>
        <p:txBody>
          <a:bodyPr anchorCtr="0" anchor="t" bIns="91425" lIns="91425" rIns="91425" wrap="square" tIns="91425">
            <a:noAutofit/>
          </a:bodyPr>
          <a:lstStyle/>
          <a:p>
            <a:pPr indent="0" lvl="0" marL="0">
              <a:spcBef>
                <a:spcPts val="0"/>
              </a:spcBef>
              <a:buNone/>
            </a:pPr>
            <a:r>
              <a:rPr lang="en" sz="2000"/>
              <a:t>Evan, Serena, Logan, Zach</a:t>
            </a:r>
          </a:p>
        </p:txBody>
      </p:sp>
      <p:pic>
        <p:nvPicPr>
          <p:cNvPr id="279" name="Shape 279"/>
          <p:cNvPicPr preferRelativeResize="0"/>
          <p:nvPr/>
        </p:nvPicPr>
        <p:blipFill>
          <a:blip r:embed="rId3">
            <a:alphaModFix/>
          </a:blip>
          <a:stretch>
            <a:fillRect/>
          </a:stretch>
        </p:blipFill>
        <p:spPr>
          <a:xfrm>
            <a:off x="246150" y="2137875"/>
            <a:ext cx="3394725" cy="3005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Feature Characteristics</a:t>
            </a:r>
          </a:p>
        </p:txBody>
      </p:sp>
      <p:sp>
        <p:nvSpPr>
          <p:cNvPr id="337" name="Shape 337"/>
          <p:cNvSpPr txBox="1"/>
          <p:nvPr>
            <p:ph idx="1" type="body"/>
          </p:nvPr>
        </p:nvSpPr>
        <p:spPr>
          <a:xfrm>
            <a:off x="176675" y="1734850"/>
            <a:ext cx="5398500" cy="3269400"/>
          </a:xfrm>
          <a:prstGeom prst="rect">
            <a:avLst/>
          </a:prstGeom>
        </p:spPr>
        <p:txBody>
          <a:bodyPr anchorCtr="0" anchor="t" bIns="91425" lIns="91425" rIns="91425" wrap="square" tIns="91425">
            <a:noAutofit/>
          </a:bodyPr>
          <a:lstStyle/>
          <a:p>
            <a:pPr indent="-342900" lvl="0" marL="457200" rtl="0">
              <a:spcBef>
                <a:spcPts val="0"/>
              </a:spcBef>
              <a:spcAft>
                <a:spcPts val="1000"/>
              </a:spcAft>
              <a:buClr>
                <a:srgbClr val="000000"/>
              </a:buClr>
              <a:buSzPts val="1800"/>
              <a:buChar char="●"/>
            </a:pPr>
            <a:r>
              <a:rPr lang="en" sz="1800">
                <a:solidFill>
                  <a:srgbClr val="000000"/>
                </a:solidFill>
              </a:rPr>
              <a:t>The most important feature is xedge which tells the user the </a:t>
            </a:r>
            <a:r>
              <a:rPr lang="en" sz="1800">
                <a:solidFill>
                  <a:srgbClr val="000000"/>
                </a:solidFill>
              </a:rPr>
              <a:t>horizontal</a:t>
            </a:r>
            <a:r>
              <a:rPr lang="en" sz="1800">
                <a:solidFill>
                  <a:srgbClr val="000000"/>
                </a:solidFill>
              </a:rPr>
              <a:t> length in pixels </a:t>
            </a:r>
          </a:p>
          <a:p>
            <a:pPr indent="-342900" lvl="0" marL="457200">
              <a:spcBef>
                <a:spcPts val="0"/>
              </a:spcBef>
              <a:spcAft>
                <a:spcPts val="1000"/>
              </a:spcAft>
              <a:buClr>
                <a:srgbClr val="000000"/>
              </a:buClr>
              <a:buSzPts val="1800"/>
              <a:buChar char="●"/>
            </a:pPr>
            <a:r>
              <a:rPr lang="en" sz="1800">
                <a:solidFill>
                  <a:srgbClr val="000000"/>
                </a:solidFill>
              </a:rPr>
              <a:t>Very similar to the yedge that tells the user the vertical length in pixels</a:t>
            </a:r>
          </a:p>
          <a:p>
            <a:pPr indent="-342900" lvl="0" marL="457200">
              <a:spcBef>
                <a:spcPts val="0"/>
              </a:spcBef>
              <a:spcAft>
                <a:spcPts val="1000"/>
              </a:spcAft>
              <a:buClr>
                <a:srgbClr val="000000"/>
              </a:buClr>
              <a:buSzPts val="1800"/>
              <a:buChar char="●"/>
            </a:pPr>
            <a:r>
              <a:rPr lang="en" sz="1800">
                <a:solidFill>
                  <a:srgbClr val="000000"/>
                </a:solidFill>
              </a:rPr>
              <a:t>These are the most important features as they are the most defining characteristics of a letter</a:t>
            </a:r>
          </a:p>
        </p:txBody>
      </p:sp>
      <p:pic>
        <p:nvPicPr>
          <p:cNvPr id="338" name="Shape 338"/>
          <p:cNvPicPr preferRelativeResize="0"/>
          <p:nvPr/>
        </p:nvPicPr>
        <p:blipFill>
          <a:blip r:embed="rId3">
            <a:alphaModFix/>
          </a:blip>
          <a:stretch>
            <a:fillRect/>
          </a:stretch>
        </p:blipFill>
        <p:spPr>
          <a:xfrm>
            <a:off x="5622725" y="0"/>
            <a:ext cx="3521275"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Bokeh Plot of Model Accuracies</a:t>
            </a:r>
          </a:p>
        </p:txBody>
      </p:sp>
      <p:sp>
        <p:nvSpPr>
          <p:cNvPr id="344" name="Shape 344"/>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45" name="Shape 345"/>
          <p:cNvPicPr preferRelativeResize="0"/>
          <p:nvPr/>
        </p:nvPicPr>
        <p:blipFill>
          <a:blip r:embed="rId3">
            <a:alphaModFix/>
          </a:blip>
          <a:stretch>
            <a:fillRect/>
          </a:stretch>
        </p:blipFill>
        <p:spPr>
          <a:xfrm>
            <a:off x="1247175" y="1990050"/>
            <a:ext cx="7143750"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 type="body"/>
          </p:nvPr>
        </p:nvSpPr>
        <p:spPr>
          <a:xfrm>
            <a:off x="5457600" y="371050"/>
            <a:ext cx="3494400" cy="4142400"/>
          </a:xfrm>
          <a:prstGeom prst="rect">
            <a:avLst/>
          </a:prstGeom>
        </p:spPr>
        <p:txBody>
          <a:bodyPr anchorCtr="0" anchor="t" bIns="91425" lIns="91425" rIns="91425" wrap="square" tIns="91425">
            <a:noAutofit/>
          </a:bodyPr>
          <a:lstStyle/>
          <a:p>
            <a:pPr indent="0" lvl="0" marL="0" rtl="0">
              <a:spcBef>
                <a:spcPts val="0"/>
              </a:spcBef>
              <a:buNone/>
            </a:pPr>
            <a:r>
              <a:t/>
            </a:r>
            <a:endParaRPr sz="1800"/>
          </a:p>
          <a:p>
            <a:pPr indent="-342900" lvl="0" marL="457200" rtl="0">
              <a:spcBef>
                <a:spcPts val="0"/>
              </a:spcBef>
              <a:buSzPts val="1800"/>
              <a:buChar char="●"/>
            </a:pPr>
            <a:r>
              <a:rPr lang="en" sz="1800"/>
              <a:t>Receiver Operator Characteristic is based on our Random Forest Classifier</a:t>
            </a:r>
          </a:p>
          <a:p>
            <a:pPr indent="0" lvl="0" marL="0" rtl="0">
              <a:spcBef>
                <a:spcPts val="0"/>
              </a:spcBef>
              <a:buNone/>
            </a:pPr>
            <a:r>
              <a:t/>
            </a:r>
            <a:endParaRPr sz="1800"/>
          </a:p>
          <a:p>
            <a:pPr indent="-342900" lvl="0" marL="457200" rtl="0">
              <a:spcBef>
                <a:spcPts val="0"/>
              </a:spcBef>
              <a:buSzPts val="1800"/>
              <a:buChar char="●"/>
            </a:pPr>
            <a:r>
              <a:rPr lang="en" sz="1800"/>
              <a:t>ROC plot of each feature shows the impact of each feature on our classification</a:t>
            </a:r>
          </a:p>
        </p:txBody>
      </p:sp>
      <p:pic>
        <p:nvPicPr>
          <p:cNvPr id="351" name="Shape 351"/>
          <p:cNvPicPr preferRelativeResize="0"/>
          <p:nvPr/>
        </p:nvPicPr>
        <p:blipFill>
          <a:blip r:embed="rId3">
            <a:alphaModFix/>
          </a:blip>
          <a:stretch>
            <a:fillRect/>
          </a:stretch>
        </p:blipFill>
        <p:spPr>
          <a:xfrm>
            <a:off x="290550" y="246975"/>
            <a:ext cx="5012005" cy="48965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 type="body"/>
          </p:nvPr>
        </p:nvSpPr>
        <p:spPr>
          <a:xfrm>
            <a:off x="5163125" y="351400"/>
            <a:ext cx="3651600" cy="4230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Receiver Operator Characteristic of Micro and Macro averages of all the features</a:t>
            </a:r>
          </a:p>
          <a:p>
            <a:pPr indent="0" lvl="0" marL="0" rtl="0">
              <a:spcBef>
                <a:spcPts val="0"/>
              </a:spcBef>
              <a:buNone/>
            </a:pPr>
            <a:r>
              <a:t/>
            </a:r>
            <a:endParaRPr sz="1800"/>
          </a:p>
          <a:p>
            <a:pPr indent="-342900" lvl="0" marL="457200" rtl="0">
              <a:spcBef>
                <a:spcPts val="0"/>
              </a:spcBef>
              <a:buSzPts val="1800"/>
              <a:buChar char="●"/>
            </a:pPr>
            <a:r>
              <a:rPr lang="en" sz="1800"/>
              <a:t>Macro is overestimate of for the areas under the curve for each feature</a:t>
            </a:r>
          </a:p>
          <a:p>
            <a:pPr indent="0" lvl="0" marL="0" rtl="0">
              <a:spcBef>
                <a:spcPts val="0"/>
              </a:spcBef>
              <a:buNone/>
            </a:pPr>
            <a:r>
              <a:t/>
            </a:r>
            <a:endParaRPr sz="1800"/>
          </a:p>
          <a:p>
            <a:pPr indent="-342900" lvl="0" marL="457200" rtl="0">
              <a:spcBef>
                <a:spcPts val="0"/>
              </a:spcBef>
              <a:buSzPts val="1800"/>
              <a:buChar char="●"/>
            </a:pPr>
            <a:r>
              <a:rPr lang="en" sz="1800"/>
              <a:t>Micro is underestimate of all the areas under the curve for each feature</a:t>
            </a:r>
          </a:p>
          <a:p>
            <a:pPr indent="0" lvl="0" marL="0" rtl="0">
              <a:spcBef>
                <a:spcPts val="0"/>
              </a:spcBef>
              <a:buNone/>
            </a:pPr>
            <a:r>
              <a:t/>
            </a:r>
            <a:endParaRPr sz="1800"/>
          </a:p>
          <a:p>
            <a:pPr indent="0" lvl="0" marL="0" rtl="0">
              <a:spcBef>
                <a:spcPts val="0"/>
              </a:spcBef>
              <a:buNone/>
            </a:pPr>
            <a:r>
              <a:t/>
            </a:r>
            <a:endParaRPr sz="1800"/>
          </a:p>
          <a:p>
            <a:pPr indent="0" lvl="0" marL="0" rtl="0">
              <a:spcBef>
                <a:spcPts val="0"/>
              </a:spcBef>
              <a:buNone/>
            </a:pPr>
            <a:r>
              <a:t/>
            </a:r>
            <a:endParaRPr sz="1800"/>
          </a:p>
          <a:p>
            <a:pPr indent="0" lvl="0" marL="0">
              <a:spcBef>
                <a:spcPts val="0"/>
              </a:spcBef>
              <a:buNone/>
            </a:pPr>
            <a:r>
              <a:t/>
            </a:r>
            <a:endParaRPr sz="1800"/>
          </a:p>
        </p:txBody>
      </p:sp>
      <p:pic>
        <p:nvPicPr>
          <p:cNvPr id="357" name="Shape 357"/>
          <p:cNvPicPr preferRelativeResize="0"/>
          <p:nvPr/>
        </p:nvPicPr>
        <p:blipFill>
          <a:blip r:embed="rId3">
            <a:alphaModFix/>
          </a:blip>
          <a:stretch>
            <a:fillRect/>
          </a:stretch>
        </p:blipFill>
        <p:spPr>
          <a:xfrm>
            <a:off x="225751" y="203237"/>
            <a:ext cx="4848426" cy="4737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Feature Distribution</a:t>
            </a:r>
          </a:p>
        </p:txBody>
      </p:sp>
      <p:sp>
        <p:nvSpPr>
          <p:cNvPr id="363" name="Shape 363"/>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0" lvl="0" marL="0">
              <a:spcBef>
                <a:spcPts val="0"/>
              </a:spcBef>
              <a:buNone/>
            </a:pPr>
            <a:r>
              <a:t/>
            </a:r>
            <a:endParaRPr/>
          </a:p>
        </p:txBody>
      </p:sp>
      <p:pic>
        <p:nvPicPr>
          <p:cNvPr id="364" name="Shape 364"/>
          <p:cNvPicPr preferRelativeResize="0"/>
          <p:nvPr/>
        </p:nvPicPr>
        <p:blipFill>
          <a:blip r:embed="rId3">
            <a:alphaModFix/>
          </a:blip>
          <a:stretch>
            <a:fillRect/>
          </a:stretch>
        </p:blipFill>
        <p:spPr>
          <a:xfrm>
            <a:off x="1303800" y="1441275"/>
            <a:ext cx="5356650" cy="344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What We Improved Step-to-Step</a:t>
            </a:r>
          </a:p>
        </p:txBody>
      </p:sp>
      <p:sp>
        <p:nvSpPr>
          <p:cNvPr id="370" name="Shape 370"/>
          <p:cNvSpPr txBox="1"/>
          <p:nvPr>
            <p:ph idx="1" type="body"/>
          </p:nvPr>
        </p:nvSpPr>
        <p:spPr>
          <a:xfrm>
            <a:off x="495975" y="1642375"/>
            <a:ext cx="7030500" cy="2541600"/>
          </a:xfrm>
          <a:prstGeom prst="rect">
            <a:avLst/>
          </a:prstGeom>
        </p:spPr>
        <p:txBody>
          <a:bodyPr anchorCtr="0" anchor="t" bIns="91425" lIns="91425" rIns="91425" wrap="square" tIns="91425">
            <a:noAutofit/>
          </a:bodyPr>
          <a:lstStyle/>
          <a:p>
            <a:pPr indent="-342900" lvl="0" marL="457200" rtl="0">
              <a:spcBef>
                <a:spcPts val="0"/>
              </a:spcBef>
              <a:spcAft>
                <a:spcPts val="1000"/>
              </a:spcAft>
              <a:buSzPts val="1800"/>
              <a:buChar char="●"/>
            </a:pPr>
            <a:r>
              <a:rPr lang="en" sz="1800"/>
              <a:t>Focused on improving overfitting problems</a:t>
            </a:r>
          </a:p>
          <a:p>
            <a:pPr indent="-342900" lvl="0" marL="457200" rtl="0">
              <a:spcBef>
                <a:spcPts val="0"/>
              </a:spcBef>
              <a:spcAft>
                <a:spcPts val="1000"/>
              </a:spcAft>
              <a:buSzPts val="1800"/>
              <a:buChar char="●"/>
            </a:pPr>
            <a:r>
              <a:rPr lang="en" sz="1800"/>
              <a:t>Model had too high accuracy, adjusted train/test data allocation to address this</a:t>
            </a:r>
          </a:p>
          <a:p>
            <a:pPr indent="-342900" lvl="0" marL="457200">
              <a:spcBef>
                <a:spcPts val="0"/>
              </a:spcBef>
              <a:spcAft>
                <a:spcPts val="1000"/>
              </a:spcAft>
              <a:buSzPts val="1800"/>
              <a:buChar char="●"/>
            </a:pPr>
            <a:r>
              <a:rPr lang="en" sz="1800"/>
              <a:t>Confusion Matrix Values reflected less overfitted data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What We Learned</a:t>
            </a:r>
          </a:p>
        </p:txBody>
      </p:sp>
      <p:sp>
        <p:nvSpPr>
          <p:cNvPr id="376" name="Shape 376"/>
          <p:cNvSpPr txBox="1"/>
          <p:nvPr>
            <p:ph idx="1" type="body"/>
          </p:nvPr>
        </p:nvSpPr>
        <p:spPr>
          <a:xfrm>
            <a:off x="588950" y="1490050"/>
            <a:ext cx="8049000" cy="3415800"/>
          </a:xfrm>
          <a:prstGeom prst="rect">
            <a:avLst/>
          </a:prstGeom>
        </p:spPr>
        <p:txBody>
          <a:bodyPr anchorCtr="0" anchor="t" bIns="91425" lIns="91425" rIns="91425" wrap="square" tIns="91425">
            <a:noAutofit/>
          </a:bodyPr>
          <a:lstStyle/>
          <a:p>
            <a:pPr indent="-342900" lvl="0" marL="457200" rtl="0">
              <a:spcBef>
                <a:spcPts val="0"/>
              </a:spcBef>
              <a:spcAft>
                <a:spcPts val="1000"/>
              </a:spcAft>
              <a:buClr>
                <a:srgbClr val="000000"/>
              </a:buClr>
              <a:buSzPts val="1800"/>
              <a:buChar char="●"/>
            </a:pPr>
            <a:r>
              <a:rPr lang="en" sz="1800">
                <a:solidFill>
                  <a:srgbClr val="000000"/>
                </a:solidFill>
              </a:rPr>
              <a:t>We became familiar with the patterns of letters and their features</a:t>
            </a:r>
          </a:p>
          <a:p>
            <a:pPr indent="0" lvl="0" marL="0" rtl="0">
              <a:spcBef>
                <a:spcPts val="0"/>
              </a:spcBef>
              <a:spcAft>
                <a:spcPts val="1000"/>
              </a:spcAft>
              <a:buNone/>
            </a:pPr>
            <a:r>
              <a:t/>
            </a:r>
            <a:endParaRPr sz="1800">
              <a:solidFill>
                <a:srgbClr val="000000"/>
              </a:solidFill>
            </a:endParaRPr>
          </a:p>
          <a:p>
            <a:pPr indent="-342900" lvl="0" marL="457200" rtl="0">
              <a:spcBef>
                <a:spcPts val="0"/>
              </a:spcBef>
              <a:spcAft>
                <a:spcPts val="1000"/>
              </a:spcAft>
              <a:buClr>
                <a:srgbClr val="000000"/>
              </a:buClr>
              <a:buSzPts val="1800"/>
              <a:buChar char="●"/>
            </a:pPr>
            <a:r>
              <a:rPr lang="en" sz="1800">
                <a:solidFill>
                  <a:srgbClr val="000000"/>
                </a:solidFill>
              </a:rPr>
              <a:t>We learned how to implement algorithms that are often used to describe data and extract meaning from large data sets</a:t>
            </a:r>
          </a:p>
          <a:p>
            <a:pPr indent="0" lvl="0" marL="0" rtl="0">
              <a:spcBef>
                <a:spcPts val="0"/>
              </a:spcBef>
              <a:spcAft>
                <a:spcPts val="1000"/>
              </a:spcAft>
              <a:buNone/>
            </a:pPr>
            <a:r>
              <a:t/>
            </a:r>
            <a:endParaRPr sz="1800">
              <a:solidFill>
                <a:srgbClr val="000000"/>
              </a:solidFill>
            </a:endParaRPr>
          </a:p>
          <a:p>
            <a:pPr indent="-342900" lvl="0" marL="457200" rtl="0">
              <a:spcBef>
                <a:spcPts val="0"/>
              </a:spcBef>
              <a:spcAft>
                <a:spcPts val="1000"/>
              </a:spcAft>
              <a:buClr>
                <a:srgbClr val="000000"/>
              </a:buClr>
              <a:buSzPts val="1800"/>
              <a:buChar char="●"/>
            </a:pPr>
            <a:r>
              <a:rPr lang="en" sz="1800">
                <a:solidFill>
                  <a:srgbClr val="000000"/>
                </a:solidFill>
              </a:rPr>
              <a:t>We learned how to best structure our data to be used for classification</a:t>
            </a:r>
          </a:p>
          <a:p>
            <a:pPr indent="0" lvl="0" marL="0" rtl="0">
              <a:spcBef>
                <a:spcPts val="0"/>
              </a:spcBef>
              <a:spcAft>
                <a:spcPts val="1000"/>
              </a:spcAft>
              <a:buNone/>
            </a:pPr>
            <a:r>
              <a:t/>
            </a:r>
            <a:endParaRPr sz="1800">
              <a:solidFill>
                <a:srgbClr val="000000"/>
              </a:solidFill>
            </a:endParaRPr>
          </a:p>
          <a:p>
            <a:pPr indent="-342900" lvl="0" marL="457200">
              <a:spcBef>
                <a:spcPts val="0"/>
              </a:spcBef>
              <a:spcAft>
                <a:spcPts val="1000"/>
              </a:spcAft>
              <a:buClr>
                <a:srgbClr val="000000"/>
              </a:buClr>
              <a:buSzPts val="1800"/>
              <a:buChar char="●"/>
            </a:pPr>
            <a:r>
              <a:rPr lang="en" sz="1800">
                <a:solidFill>
                  <a:srgbClr val="000000"/>
                </a:solidFill>
              </a:rPr>
              <a:t>We gained skills in utilizing various visualization libraries and discovered new methods of visualizing classification data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382" name="Shape 382"/>
          <p:cNvSpPr txBox="1"/>
          <p:nvPr>
            <p:ph idx="1" type="body"/>
          </p:nvPr>
        </p:nvSpPr>
        <p:spPr>
          <a:xfrm>
            <a:off x="667475" y="1794325"/>
            <a:ext cx="7666800" cy="3052500"/>
          </a:xfrm>
          <a:prstGeom prst="rect">
            <a:avLst/>
          </a:prstGeom>
        </p:spPr>
        <p:txBody>
          <a:bodyPr anchorCtr="0" anchor="t" bIns="91425" lIns="91425" rIns="91425" wrap="square" tIns="91425">
            <a:noAutofit/>
          </a:bodyPr>
          <a:lstStyle/>
          <a:p>
            <a:pPr indent="-342900" lvl="0" marL="457200" rtl="0">
              <a:spcBef>
                <a:spcPts val="0"/>
              </a:spcBef>
              <a:spcAft>
                <a:spcPts val="1000"/>
              </a:spcAft>
              <a:buSzPts val="1800"/>
              <a:buChar char="●"/>
            </a:pPr>
            <a:r>
              <a:rPr lang="en" sz="1800"/>
              <a:t>Number of training and testing points is critical to finding balance and accuracy to avoid overfitting, we learned to solve overfitting</a:t>
            </a:r>
          </a:p>
          <a:p>
            <a:pPr indent="-342900" lvl="0" marL="457200" rtl="0">
              <a:spcBef>
                <a:spcPts val="0"/>
              </a:spcBef>
              <a:spcAft>
                <a:spcPts val="1000"/>
              </a:spcAft>
              <a:buSzPts val="1800"/>
              <a:buChar char="●"/>
            </a:pPr>
            <a:r>
              <a:rPr lang="en" sz="1800"/>
              <a:t>Letters have many more features than we had considered which each contribute to one letter’s distinction from another</a:t>
            </a:r>
          </a:p>
          <a:p>
            <a:pPr indent="-342900" lvl="0" marL="457200" rtl="0">
              <a:spcBef>
                <a:spcPts val="0"/>
              </a:spcBef>
              <a:spcAft>
                <a:spcPts val="1000"/>
              </a:spcAft>
              <a:buSzPts val="1800"/>
              <a:buChar char="●"/>
            </a:pPr>
            <a:r>
              <a:rPr lang="en" sz="1800"/>
              <a:t>Learned to train a random forest classifier on data representing handwritten letters to deliver a high-accuracy, effective model</a:t>
            </a:r>
          </a:p>
          <a:p>
            <a:pPr indent="-342900" lvl="0" marL="457200" rtl="0">
              <a:spcBef>
                <a:spcPts val="0"/>
              </a:spcBef>
              <a:spcAft>
                <a:spcPts val="1000"/>
              </a:spcAft>
              <a:buSzPts val="1800"/>
              <a:buChar char="●"/>
            </a:pPr>
            <a:r>
              <a:rPr lang="en" sz="1800"/>
              <a:t>Learned to implement many visualization to best describe our classification data, models, and the effect of our algorithms</a:t>
            </a:r>
          </a:p>
          <a:p>
            <a:pPr indent="0" lvl="0" marL="0" rtl="0">
              <a:spcBef>
                <a:spcPts val="0"/>
              </a:spcBef>
              <a:spcAft>
                <a:spcPts val="10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Shape 387"/>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Future Applications of Our Data</a:t>
            </a:r>
          </a:p>
        </p:txBody>
      </p:sp>
      <p:sp>
        <p:nvSpPr>
          <p:cNvPr id="388" name="Shape 388"/>
          <p:cNvSpPr txBox="1"/>
          <p:nvPr>
            <p:ph idx="1" type="body"/>
          </p:nvPr>
        </p:nvSpPr>
        <p:spPr>
          <a:xfrm>
            <a:off x="1303800" y="1990050"/>
            <a:ext cx="7030500" cy="2541600"/>
          </a:xfrm>
          <a:prstGeom prst="rect">
            <a:avLst/>
          </a:prstGeom>
        </p:spPr>
        <p:txBody>
          <a:bodyPr anchorCtr="0" anchor="t" bIns="91425" lIns="91425" rIns="91425" wrap="square" tIns="91425">
            <a:noAutofit/>
          </a:bodyPr>
          <a:lstStyle/>
          <a:p>
            <a:pPr indent="-342900" lvl="0" marL="457200" rtl="0">
              <a:spcBef>
                <a:spcPts val="0"/>
              </a:spcBef>
              <a:spcAft>
                <a:spcPts val="1000"/>
              </a:spcAft>
              <a:buClr>
                <a:srgbClr val="000000"/>
              </a:buClr>
              <a:buSzPts val="1800"/>
              <a:buChar char="●"/>
            </a:pPr>
            <a:r>
              <a:rPr lang="en" sz="1800">
                <a:solidFill>
                  <a:srgbClr val="000000"/>
                </a:solidFill>
              </a:rPr>
              <a:t>Our data could be used to develop handwriting recognition software which is commonly used in the tech and automotive industries</a:t>
            </a:r>
          </a:p>
          <a:p>
            <a:pPr indent="0" lvl="0" marL="0" rtl="0">
              <a:spcBef>
                <a:spcPts val="0"/>
              </a:spcBef>
              <a:spcAft>
                <a:spcPts val="1000"/>
              </a:spcAft>
              <a:buNone/>
            </a:pPr>
            <a:r>
              <a:t/>
            </a:r>
            <a:endParaRPr sz="1800">
              <a:solidFill>
                <a:srgbClr val="000000"/>
              </a:solidFill>
            </a:endParaRPr>
          </a:p>
          <a:p>
            <a:pPr indent="-342900" lvl="0" marL="457200">
              <a:spcBef>
                <a:spcPts val="0"/>
              </a:spcBef>
              <a:spcAft>
                <a:spcPts val="1000"/>
              </a:spcAft>
              <a:buClr>
                <a:srgbClr val="000000"/>
              </a:buClr>
              <a:buSzPts val="1800"/>
              <a:buChar char="●"/>
            </a:pPr>
            <a:r>
              <a:rPr lang="en" sz="1800">
                <a:solidFill>
                  <a:srgbClr val="000000"/>
                </a:solidFill>
              </a:rPr>
              <a:t>Using our research, report, and presentation companies could assess the applicability of our data to their needs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rgbClr val="000000"/>
                </a:solidFill>
              </a:rPr>
              <a:t>Problem Description</a:t>
            </a:r>
          </a:p>
        </p:txBody>
      </p:sp>
      <p:sp>
        <p:nvSpPr>
          <p:cNvPr id="285" name="Shape 285"/>
          <p:cNvSpPr txBox="1"/>
          <p:nvPr>
            <p:ph idx="1" type="body"/>
          </p:nvPr>
        </p:nvSpPr>
        <p:spPr>
          <a:xfrm>
            <a:off x="1303800" y="1793750"/>
            <a:ext cx="7030500" cy="2541600"/>
          </a:xfrm>
          <a:prstGeom prst="rect">
            <a:avLst/>
          </a:prstGeom>
        </p:spPr>
        <p:txBody>
          <a:bodyPr anchorCtr="0" anchor="t" bIns="91425" lIns="91425" rIns="91425" wrap="square" tIns="91425">
            <a:noAutofit/>
          </a:bodyPr>
          <a:lstStyle/>
          <a:p>
            <a:pPr indent="-342900" lvl="0" marL="457200" rtl="0">
              <a:lnSpc>
                <a:spcPct val="200000"/>
              </a:lnSpc>
              <a:spcBef>
                <a:spcPts val="0"/>
              </a:spcBef>
              <a:spcAft>
                <a:spcPts val="0"/>
              </a:spcAft>
              <a:buSzPts val="1800"/>
              <a:buFont typeface="Maven Pro"/>
              <a:buChar char="●"/>
            </a:pPr>
            <a:r>
              <a:rPr lang="en" sz="1800">
                <a:latin typeface="Maven Pro"/>
                <a:ea typeface="Maven Pro"/>
                <a:cs typeface="Maven Pro"/>
                <a:sym typeface="Maven Pro"/>
              </a:rPr>
              <a:t>Image Classification</a:t>
            </a:r>
          </a:p>
          <a:p>
            <a:pPr indent="-342900" lvl="0" marL="457200" rtl="0">
              <a:lnSpc>
                <a:spcPct val="200000"/>
              </a:lnSpc>
              <a:spcBef>
                <a:spcPts val="0"/>
              </a:spcBef>
              <a:spcAft>
                <a:spcPts val="0"/>
              </a:spcAft>
              <a:buSzPts val="1800"/>
              <a:buFont typeface="Maven Pro"/>
              <a:buChar char="●"/>
            </a:pPr>
            <a:r>
              <a:rPr lang="en" sz="1800">
                <a:latin typeface="Maven Pro"/>
                <a:ea typeface="Maven Pro"/>
                <a:cs typeface="Maven Pro"/>
                <a:sym typeface="Maven Pro"/>
              </a:rPr>
              <a:t>Dataset contains 16 unique features and 26 unique classes</a:t>
            </a:r>
          </a:p>
          <a:p>
            <a:pPr indent="-342900" lvl="0" marL="457200" rtl="0">
              <a:lnSpc>
                <a:spcPct val="200000"/>
              </a:lnSpc>
              <a:spcBef>
                <a:spcPts val="0"/>
              </a:spcBef>
              <a:spcAft>
                <a:spcPts val="0"/>
              </a:spcAft>
              <a:buSzPts val="1800"/>
              <a:buFont typeface="Maven Pro"/>
              <a:buChar char="●"/>
            </a:pPr>
            <a:r>
              <a:rPr lang="en" sz="1800">
                <a:latin typeface="Maven Pro"/>
                <a:ea typeface="Maven Pro"/>
                <a:cs typeface="Maven Pro"/>
                <a:sym typeface="Maven Pro"/>
              </a:rPr>
              <a:t>Data fit using Random Forest Classification</a:t>
            </a:r>
          </a:p>
          <a:p>
            <a:pPr indent="-342900" lvl="0" marL="457200" rtl="0">
              <a:lnSpc>
                <a:spcPct val="200000"/>
              </a:lnSpc>
              <a:spcBef>
                <a:spcPts val="0"/>
              </a:spcBef>
              <a:buSzPts val="1800"/>
              <a:buFont typeface="Maven Pro"/>
              <a:buChar char="●"/>
            </a:pPr>
            <a:r>
              <a:rPr lang="en" sz="1800">
                <a:latin typeface="Maven Pro"/>
                <a:ea typeface="Maven Pro"/>
                <a:cs typeface="Maven Pro"/>
                <a:sym typeface="Maven Pro"/>
              </a:rPr>
              <a:t>Test new data against model and classified into what </a:t>
            </a:r>
            <a:r>
              <a:rPr lang="en" sz="1800">
                <a:latin typeface="Maven Pro"/>
                <a:ea typeface="Maven Pro"/>
                <a:cs typeface="Maven Pro"/>
                <a:sym typeface="Maven Pro"/>
              </a:rPr>
              <a:t>letter</a:t>
            </a:r>
            <a:r>
              <a:rPr lang="en" sz="1800">
                <a:latin typeface="Maven Pro"/>
                <a:ea typeface="Maven Pro"/>
                <a:cs typeface="Maven Pro"/>
                <a:sym typeface="Maven Pro"/>
              </a:rPr>
              <a:t> it most closely represents.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rgbClr val="000000"/>
                </a:solidFill>
              </a:rPr>
              <a:t>Formulate the task into a data mining problem</a:t>
            </a:r>
          </a:p>
        </p:txBody>
      </p:sp>
      <p:sp>
        <p:nvSpPr>
          <p:cNvPr id="291" name="Shape 291"/>
          <p:cNvSpPr txBox="1"/>
          <p:nvPr>
            <p:ph idx="1" type="body"/>
          </p:nvPr>
        </p:nvSpPr>
        <p:spPr>
          <a:xfrm>
            <a:off x="1303800" y="1823175"/>
            <a:ext cx="7030500" cy="2541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Classifying black and white images of letters using the most important features determined by Random Forest Classifier:</a:t>
            </a:r>
          </a:p>
          <a:p>
            <a:pPr indent="0" lvl="0" marL="457200" rtl="0">
              <a:spcBef>
                <a:spcPts val="0"/>
              </a:spcBef>
              <a:spcAft>
                <a:spcPts val="1000"/>
              </a:spcAft>
              <a:buNone/>
            </a:pPr>
            <a:r>
              <a:t/>
            </a:r>
            <a:endParaRPr sz="1800"/>
          </a:p>
          <a:p>
            <a:pPr indent="-342900" lvl="1" marL="914400" rtl="0">
              <a:spcBef>
                <a:spcPts val="0"/>
              </a:spcBef>
              <a:spcAft>
                <a:spcPts val="1000"/>
              </a:spcAft>
              <a:buSzPts val="1800"/>
              <a:buChar char="○"/>
            </a:pPr>
            <a:r>
              <a:rPr lang="en" sz="1800"/>
              <a:t>Xedge - The Mean edge count from left to right</a:t>
            </a:r>
          </a:p>
          <a:p>
            <a:pPr indent="-342900" lvl="1" marL="914400" rtl="0">
              <a:spcBef>
                <a:spcPts val="0"/>
              </a:spcBef>
              <a:spcAft>
                <a:spcPts val="1000"/>
              </a:spcAft>
              <a:buSzPts val="1800"/>
              <a:buChar char="○"/>
            </a:pPr>
            <a:r>
              <a:rPr lang="en" sz="1800"/>
              <a:t>Yedge - The Mean edge count from bottom to top</a:t>
            </a:r>
          </a:p>
          <a:p>
            <a:pPr indent="-342900" lvl="1" marL="914400" rtl="0">
              <a:spcBef>
                <a:spcPts val="0"/>
              </a:spcBef>
              <a:spcAft>
                <a:spcPts val="1000"/>
              </a:spcAft>
              <a:buSzPts val="1800"/>
              <a:buChar char="○"/>
            </a:pPr>
            <a:r>
              <a:rPr lang="en" sz="1800"/>
              <a:t>Y2bar - The mean y variance</a:t>
            </a:r>
          </a:p>
          <a:p>
            <a:pPr indent="-342900" lvl="1" marL="914400" rtl="0">
              <a:spcBef>
                <a:spcPts val="0"/>
              </a:spcBef>
              <a:spcAft>
                <a:spcPts val="1000"/>
              </a:spcAft>
              <a:buSzPts val="1800"/>
              <a:buChar char="○"/>
            </a:pPr>
            <a:r>
              <a:rPr lang="en" sz="1800"/>
              <a:t>X2bar - The mean x variance</a:t>
            </a:r>
          </a:p>
          <a:p>
            <a:pPr indent="0" lvl="0" marL="0" rt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Pre Processing Data</a:t>
            </a:r>
          </a:p>
        </p:txBody>
      </p:sp>
      <p:sp>
        <p:nvSpPr>
          <p:cNvPr id="297" name="Shape 297"/>
          <p:cNvSpPr txBox="1"/>
          <p:nvPr>
            <p:ph idx="1" type="body"/>
          </p:nvPr>
        </p:nvSpPr>
        <p:spPr>
          <a:xfrm>
            <a:off x="1303800" y="1754475"/>
            <a:ext cx="7030500" cy="2541600"/>
          </a:xfrm>
          <a:prstGeom prst="rect">
            <a:avLst/>
          </a:prstGeom>
        </p:spPr>
        <p:txBody>
          <a:bodyPr anchorCtr="0" anchor="t" bIns="91425" lIns="91425" rIns="91425" wrap="square" tIns="91425">
            <a:noAutofit/>
          </a:bodyPr>
          <a:lstStyle/>
          <a:p>
            <a:pPr indent="-342900" lvl="0" marL="457200" rtl="0">
              <a:spcBef>
                <a:spcPts val="0"/>
              </a:spcBef>
              <a:buClr>
                <a:srgbClr val="000000"/>
              </a:buClr>
              <a:buSzPts val="1800"/>
              <a:buChar char="●"/>
            </a:pPr>
            <a:r>
              <a:rPr lang="en" sz="1800">
                <a:solidFill>
                  <a:srgbClr val="000000"/>
                </a:solidFill>
              </a:rPr>
              <a:t>Standard Deviation method </a:t>
            </a:r>
            <a:r>
              <a:rPr lang="en" sz="1800">
                <a:solidFill>
                  <a:srgbClr val="000000"/>
                </a:solidFill>
              </a:rPr>
              <a:t>removes</a:t>
            </a:r>
            <a:r>
              <a:rPr lang="en" sz="1800">
                <a:solidFill>
                  <a:srgbClr val="000000"/>
                </a:solidFill>
              </a:rPr>
              <a:t> outliers &gt;3 SD’s above or below mean</a:t>
            </a:r>
          </a:p>
          <a:p>
            <a:pPr indent="0" lvl="0" marL="0">
              <a:spcBef>
                <a:spcPts val="0"/>
              </a:spcBef>
              <a:buNone/>
            </a:pPr>
            <a:r>
              <a:t/>
            </a:r>
            <a:endParaRPr sz="1800">
              <a:solidFill>
                <a:srgbClr val="000000"/>
              </a:solidFill>
            </a:endParaRPr>
          </a:p>
          <a:p>
            <a:pPr indent="-342900" lvl="0" marL="457200" rtl="0">
              <a:spcBef>
                <a:spcPts val="0"/>
              </a:spcBef>
              <a:buClr>
                <a:srgbClr val="000000"/>
              </a:buClr>
              <a:buSzPts val="1800"/>
              <a:buChar char="●"/>
            </a:pPr>
            <a:r>
              <a:rPr lang="en" sz="1800">
                <a:solidFill>
                  <a:srgbClr val="000000"/>
                </a:solidFill>
              </a:rPr>
              <a:t>We used Boxplots to verify that Outliers are removed</a:t>
            </a:r>
          </a:p>
          <a:p>
            <a:pPr indent="0" lvl="0" marL="0">
              <a:spcBef>
                <a:spcPts val="0"/>
              </a:spcBef>
              <a:buNone/>
            </a:pPr>
            <a:r>
              <a:t/>
            </a:r>
            <a:endParaRPr sz="1800">
              <a:solidFill>
                <a:srgbClr val="000000"/>
              </a:solidFill>
            </a:endParaRPr>
          </a:p>
          <a:p>
            <a:pPr indent="-342900" lvl="0" marL="457200" rtl="0">
              <a:spcBef>
                <a:spcPts val="0"/>
              </a:spcBef>
              <a:buClr>
                <a:srgbClr val="000000"/>
              </a:buClr>
              <a:buSzPts val="1800"/>
              <a:buChar char="●"/>
            </a:pPr>
            <a:r>
              <a:rPr lang="en" sz="1800">
                <a:solidFill>
                  <a:srgbClr val="000000"/>
                </a:solidFill>
              </a:rPr>
              <a:t>Data does has noise automatically eliminated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a:off x="385575" y="0"/>
            <a:ext cx="4186425" cy="2601902"/>
          </a:xfrm>
          <a:prstGeom prst="rect">
            <a:avLst/>
          </a:prstGeom>
          <a:noFill/>
          <a:ln>
            <a:noFill/>
          </a:ln>
        </p:spPr>
      </p:pic>
      <p:pic>
        <p:nvPicPr>
          <p:cNvPr id="303" name="Shape 303"/>
          <p:cNvPicPr preferRelativeResize="0"/>
          <p:nvPr/>
        </p:nvPicPr>
        <p:blipFill>
          <a:blip r:embed="rId4">
            <a:alphaModFix/>
          </a:blip>
          <a:stretch>
            <a:fillRect/>
          </a:stretch>
        </p:blipFill>
        <p:spPr>
          <a:xfrm>
            <a:off x="385563" y="2541600"/>
            <a:ext cx="4186432" cy="2601900"/>
          </a:xfrm>
          <a:prstGeom prst="rect">
            <a:avLst/>
          </a:prstGeom>
          <a:noFill/>
          <a:ln>
            <a:noFill/>
          </a:ln>
        </p:spPr>
      </p:pic>
      <p:sp>
        <p:nvSpPr>
          <p:cNvPr id="304" name="Shape 304"/>
          <p:cNvSpPr txBox="1"/>
          <p:nvPr>
            <p:ph idx="1" type="body"/>
          </p:nvPr>
        </p:nvSpPr>
        <p:spPr>
          <a:xfrm>
            <a:off x="4858825" y="213975"/>
            <a:ext cx="3995100" cy="42000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Boxplots shows the effect of our preprocessing</a:t>
            </a:r>
          </a:p>
          <a:p>
            <a:pPr indent="0" lvl="0" marL="0" rtl="0">
              <a:spcBef>
                <a:spcPts val="0"/>
              </a:spcBef>
              <a:buNone/>
            </a:pPr>
            <a:r>
              <a:t/>
            </a:r>
            <a:endParaRPr sz="1800"/>
          </a:p>
          <a:p>
            <a:pPr indent="-342900" lvl="0" marL="457200" rtl="0">
              <a:spcBef>
                <a:spcPts val="0"/>
              </a:spcBef>
              <a:buSzPts val="1800"/>
              <a:buChar char="●"/>
            </a:pPr>
            <a:r>
              <a:rPr lang="en" sz="1800"/>
              <a:t>First plot is before we preprocess, second plot is after preprocessing</a:t>
            </a:r>
          </a:p>
          <a:p>
            <a:pPr indent="0" lvl="0" marL="0" rtl="0">
              <a:spcBef>
                <a:spcPts val="0"/>
              </a:spcBef>
              <a:buNone/>
            </a:pPr>
            <a:r>
              <a:t/>
            </a:r>
            <a:endParaRPr sz="1800"/>
          </a:p>
          <a:p>
            <a:pPr indent="-342900" lvl="0" marL="457200" rtl="0">
              <a:spcBef>
                <a:spcPts val="0"/>
              </a:spcBef>
              <a:buSzPts val="1800"/>
              <a:buChar char="●"/>
            </a:pPr>
            <a:r>
              <a:rPr lang="en" sz="1800"/>
              <a:t>Remaining points are relevant data points</a:t>
            </a:r>
          </a:p>
          <a:p>
            <a:pPr indent="0" lvl="0" marL="0" rtl="0">
              <a:spcBef>
                <a:spcPts val="0"/>
              </a:spcBef>
              <a:buNone/>
            </a:pPr>
            <a:r>
              <a:t/>
            </a:r>
            <a:endParaRPr sz="1800"/>
          </a:p>
          <a:p>
            <a:pPr indent="-342900" lvl="0" marL="457200" rtl="0">
              <a:spcBef>
                <a:spcPts val="0"/>
              </a:spcBef>
              <a:buSzPts val="1800"/>
              <a:buChar char="●"/>
            </a:pPr>
            <a:r>
              <a:rPr lang="en" sz="1800"/>
              <a:t>Outliers are removed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Algorithm Evaluation</a:t>
            </a:r>
          </a:p>
          <a:p>
            <a:pPr indent="0" lvl="0" marL="0">
              <a:spcBef>
                <a:spcPts val="0"/>
              </a:spcBef>
              <a:buNone/>
            </a:pPr>
            <a:r>
              <a:t/>
            </a:r>
            <a:endParaRPr/>
          </a:p>
        </p:txBody>
      </p:sp>
      <p:sp>
        <p:nvSpPr>
          <p:cNvPr id="310" name="Shape 310"/>
          <p:cNvSpPr txBox="1"/>
          <p:nvPr>
            <p:ph idx="1" type="body"/>
          </p:nvPr>
        </p:nvSpPr>
        <p:spPr>
          <a:xfrm>
            <a:off x="895350" y="1548950"/>
            <a:ext cx="7791600" cy="2982600"/>
          </a:xfrm>
          <a:prstGeom prst="rect">
            <a:avLst/>
          </a:prstGeom>
        </p:spPr>
        <p:txBody>
          <a:bodyPr anchorCtr="0" anchor="t" bIns="91425" lIns="91425" rIns="91425" wrap="square" tIns="91425">
            <a:noAutofit/>
          </a:bodyPr>
          <a:lstStyle/>
          <a:p>
            <a:pPr indent="-342900" lvl="0" marL="457200" rtl="0">
              <a:spcBef>
                <a:spcPts val="1000"/>
              </a:spcBef>
              <a:spcAft>
                <a:spcPts val="1000"/>
              </a:spcAft>
              <a:buClr>
                <a:srgbClr val="000000"/>
              </a:buClr>
              <a:buSzPts val="1800"/>
              <a:buFont typeface="Arial"/>
              <a:buChar char="●"/>
            </a:pPr>
            <a:r>
              <a:rPr lang="en" sz="1800">
                <a:solidFill>
                  <a:srgbClr val="000000"/>
                </a:solidFill>
                <a:latin typeface="Arial"/>
                <a:ea typeface="Arial"/>
                <a:cs typeface="Arial"/>
                <a:sym typeface="Arial"/>
              </a:rPr>
              <a:t>Decision Tree model, Gradient Boosting Classifier, Random Forest, Logistic Regression, and K-Neighbors all evaluated</a:t>
            </a:r>
          </a:p>
          <a:p>
            <a:pPr indent="-342900" lvl="0" marL="457200" rtl="0">
              <a:spcBef>
                <a:spcPts val="1000"/>
              </a:spcBef>
              <a:spcAft>
                <a:spcPts val="1000"/>
              </a:spcAft>
              <a:buClr>
                <a:srgbClr val="000000"/>
              </a:buClr>
              <a:buSzPts val="1800"/>
              <a:buFont typeface="Arial"/>
              <a:buChar char="●"/>
            </a:pPr>
            <a:r>
              <a:rPr lang="en" sz="1800">
                <a:solidFill>
                  <a:srgbClr val="000000"/>
                </a:solidFill>
                <a:latin typeface="Arial"/>
                <a:ea typeface="Arial"/>
                <a:cs typeface="Arial"/>
                <a:sym typeface="Arial"/>
              </a:rPr>
              <a:t>Analyzed all models using Grid-Search and Cross Validation</a:t>
            </a:r>
          </a:p>
          <a:p>
            <a:pPr indent="-342900" lvl="0" marL="457200" rtl="0">
              <a:spcBef>
                <a:spcPts val="1000"/>
              </a:spcBef>
              <a:spcAft>
                <a:spcPts val="1000"/>
              </a:spcAft>
              <a:buClr>
                <a:srgbClr val="000000"/>
              </a:buClr>
              <a:buSzPts val="1800"/>
              <a:buFont typeface="Arial"/>
              <a:buChar char="●"/>
            </a:pPr>
            <a:r>
              <a:rPr lang="en" sz="1800">
                <a:solidFill>
                  <a:srgbClr val="000000"/>
                </a:solidFill>
                <a:latin typeface="Arial"/>
                <a:ea typeface="Arial"/>
                <a:cs typeface="Arial"/>
                <a:sym typeface="Arial"/>
              </a:rPr>
              <a:t>We classify using Grid Search to determine the best parameters and best scores</a:t>
            </a:r>
          </a:p>
          <a:p>
            <a:pPr indent="-342900" lvl="0" marL="457200" rtl="0">
              <a:spcBef>
                <a:spcPts val="1000"/>
              </a:spcBef>
              <a:spcAft>
                <a:spcPts val="1000"/>
              </a:spcAft>
              <a:buClr>
                <a:srgbClr val="000000"/>
              </a:buClr>
              <a:buSzPts val="1800"/>
              <a:buFont typeface="Arial"/>
              <a:buChar char="●"/>
            </a:pPr>
            <a:r>
              <a:rPr lang="en" sz="1800">
                <a:solidFill>
                  <a:srgbClr val="000000"/>
                </a:solidFill>
                <a:latin typeface="Arial"/>
                <a:ea typeface="Arial"/>
                <a:cs typeface="Arial"/>
                <a:sym typeface="Arial"/>
              </a:rPr>
              <a:t>We evaluate the best model, Random Forest, using a Confusion Matrix</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rtl="0">
              <a:spcBef>
                <a:spcPts val="0"/>
              </a:spcBef>
              <a:buNone/>
            </a:pPr>
            <a:r>
              <a:rPr lang="en"/>
              <a:t>B</a:t>
            </a:r>
            <a:r>
              <a:rPr lang="en"/>
              <a:t>est Model Based on Data</a:t>
            </a:r>
          </a:p>
        </p:txBody>
      </p:sp>
      <p:sp>
        <p:nvSpPr>
          <p:cNvPr id="316" name="Shape 316"/>
          <p:cNvSpPr txBox="1"/>
          <p:nvPr>
            <p:ph idx="1" type="body"/>
          </p:nvPr>
        </p:nvSpPr>
        <p:spPr>
          <a:xfrm>
            <a:off x="1303800" y="1842825"/>
            <a:ext cx="7030500" cy="2541600"/>
          </a:xfrm>
          <a:prstGeom prst="rect">
            <a:avLst/>
          </a:prstGeom>
        </p:spPr>
        <p:txBody>
          <a:bodyPr anchorCtr="0" anchor="t" bIns="91425" lIns="91425" rIns="91425" wrap="square" tIns="91425">
            <a:noAutofit/>
          </a:bodyPr>
          <a:lstStyle/>
          <a:p>
            <a:pPr indent="-342900" lvl="0" marL="457200" rtl="0">
              <a:spcBef>
                <a:spcPts val="0"/>
              </a:spcBef>
              <a:buSzPts val="1800"/>
              <a:buChar char="●"/>
            </a:pPr>
            <a:r>
              <a:rPr lang="en" sz="1800"/>
              <a:t> After running Grid-search and cross validation on each model, we found that a Random Forest Classifier was our best model, narrowly beating out the K-nearest neighbors classifier</a:t>
            </a:r>
          </a:p>
          <a:p>
            <a:pPr indent="-342900" lvl="0" marL="457200" rtl="0">
              <a:spcBef>
                <a:spcPts val="0"/>
              </a:spcBef>
              <a:buSzPts val="1800"/>
              <a:buChar char="●"/>
            </a:pPr>
            <a:r>
              <a:rPr lang="en" sz="1800"/>
              <a:t>Random forests perform better than binary trees since we have so many classes</a:t>
            </a:r>
          </a:p>
          <a:p>
            <a:pPr indent="-342900" lvl="0" marL="457200" rtl="0">
              <a:spcBef>
                <a:spcPts val="0"/>
              </a:spcBef>
              <a:buSzPts val="1800"/>
              <a:buChar char="●"/>
            </a:pPr>
            <a:r>
              <a:rPr lang="en" sz="1800"/>
              <a:t>Having many different trees allows us to calculate a better answer</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indent="0" lvl="0" marL="0">
              <a:spcBef>
                <a:spcPts val="0"/>
              </a:spcBef>
              <a:buNone/>
            </a:pPr>
            <a:r>
              <a:rPr lang="en"/>
              <a:t>Visualization Methods</a:t>
            </a:r>
          </a:p>
        </p:txBody>
      </p:sp>
      <p:sp>
        <p:nvSpPr>
          <p:cNvPr id="322" name="Shape 322"/>
          <p:cNvSpPr txBox="1"/>
          <p:nvPr>
            <p:ph idx="1" type="body"/>
          </p:nvPr>
        </p:nvSpPr>
        <p:spPr>
          <a:xfrm>
            <a:off x="243675" y="1597875"/>
            <a:ext cx="4674000" cy="3288300"/>
          </a:xfrm>
          <a:prstGeom prst="rect">
            <a:avLst/>
          </a:prstGeom>
        </p:spPr>
        <p:txBody>
          <a:bodyPr anchorCtr="0" anchor="t" bIns="91425" lIns="91425" rIns="91425" wrap="square" tIns="91425">
            <a:noAutofit/>
          </a:bodyPr>
          <a:lstStyle/>
          <a:p>
            <a:pPr indent="-342900" lvl="0" marL="457200" rtl="0">
              <a:spcBef>
                <a:spcPts val="0"/>
              </a:spcBef>
              <a:spcAft>
                <a:spcPts val="1000"/>
              </a:spcAft>
              <a:buClr>
                <a:srgbClr val="000000"/>
              </a:buClr>
              <a:buSzPts val="1800"/>
              <a:buChar char="●"/>
            </a:pPr>
            <a:r>
              <a:rPr lang="en" sz="1800">
                <a:solidFill>
                  <a:srgbClr val="000000"/>
                </a:solidFill>
              </a:rPr>
              <a:t>The Plotly, Seaborn, Bokeh, and MatPlotLib packages were used to make plots</a:t>
            </a:r>
          </a:p>
          <a:p>
            <a:pPr indent="-342900" lvl="0" marL="457200" rtl="0">
              <a:spcBef>
                <a:spcPts val="0"/>
              </a:spcBef>
              <a:spcAft>
                <a:spcPts val="1000"/>
              </a:spcAft>
              <a:buClr>
                <a:srgbClr val="000000"/>
              </a:buClr>
              <a:buSzPts val="1800"/>
              <a:buChar char="●"/>
            </a:pPr>
            <a:r>
              <a:rPr lang="en" sz="1800">
                <a:solidFill>
                  <a:srgbClr val="000000"/>
                </a:solidFill>
              </a:rPr>
              <a:t>Our Bokeh and Plotly plots are interactive</a:t>
            </a:r>
          </a:p>
          <a:p>
            <a:pPr indent="0" lvl="0" marL="0">
              <a:spcBef>
                <a:spcPts val="0"/>
              </a:spcBef>
              <a:buNone/>
            </a:pPr>
            <a:r>
              <a:t/>
            </a:r>
            <a:endParaRPr sz="1800">
              <a:solidFill>
                <a:srgbClr val="000000"/>
              </a:solidFill>
            </a:endParaRPr>
          </a:p>
        </p:txBody>
      </p:sp>
      <p:pic>
        <p:nvPicPr>
          <p:cNvPr id="323" name="Shape 323"/>
          <p:cNvPicPr preferRelativeResize="0"/>
          <p:nvPr/>
        </p:nvPicPr>
        <p:blipFill>
          <a:blip r:embed="rId3">
            <a:alphaModFix/>
          </a:blip>
          <a:stretch>
            <a:fillRect/>
          </a:stretch>
        </p:blipFill>
        <p:spPr>
          <a:xfrm>
            <a:off x="5104225" y="840450"/>
            <a:ext cx="3995699" cy="4303050"/>
          </a:xfrm>
          <a:prstGeom prst="rect">
            <a:avLst/>
          </a:prstGeom>
          <a:noFill/>
          <a:ln>
            <a:noFill/>
          </a:ln>
        </p:spPr>
      </p:pic>
      <p:sp>
        <p:nvSpPr>
          <p:cNvPr id="324" name="Shape 324"/>
          <p:cNvSpPr/>
          <p:nvPr/>
        </p:nvSpPr>
        <p:spPr>
          <a:xfrm>
            <a:off x="5241650" y="4817700"/>
            <a:ext cx="3425700" cy="32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rPr lang="en"/>
              <a:t>Confusion Matrix of Classification Error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6301775" y="184550"/>
            <a:ext cx="2689500" cy="4858800"/>
          </a:xfrm>
          <a:prstGeom prst="rect">
            <a:avLst/>
          </a:prstGeom>
        </p:spPr>
        <p:txBody>
          <a:bodyPr anchorCtr="0" anchor="t" bIns="91425" lIns="91425" rIns="91425" wrap="square" tIns="91425">
            <a:noAutofit/>
          </a:bodyPr>
          <a:lstStyle/>
          <a:p>
            <a:pPr indent="-342900" lvl="0" marL="457200" rtl="0">
              <a:spcBef>
                <a:spcPts val="0"/>
              </a:spcBef>
              <a:buSzPts val="1800"/>
              <a:buFont typeface="Roboto"/>
              <a:buChar char="●"/>
            </a:pPr>
            <a:r>
              <a:rPr b="0" lang="en" sz="1800">
                <a:latin typeface="Roboto"/>
                <a:ea typeface="Roboto"/>
                <a:cs typeface="Roboto"/>
                <a:sym typeface="Roboto"/>
              </a:rPr>
              <a:t>Measures misclassification rate</a:t>
            </a:r>
          </a:p>
          <a:p>
            <a:pPr indent="0" lvl="0" marL="0" rtl="0">
              <a:spcBef>
                <a:spcPts val="0"/>
              </a:spcBef>
              <a:buNone/>
            </a:pPr>
            <a:r>
              <a:t/>
            </a:r>
            <a:endParaRPr b="0" sz="1800">
              <a:latin typeface="Roboto"/>
              <a:ea typeface="Roboto"/>
              <a:cs typeface="Roboto"/>
              <a:sym typeface="Roboto"/>
            </a:endParaRPr>
          </a:p>
          <a:p>
            <a:pPr indent="-342900" lvl="0" marL="457200" rtl="0">
              <a:spcBef>
                <a:spcPts val="0"/>
              </a:spcBef>
              <a:buSzPts val="1800"/>
              <a:buFont typeface="Roboto"/>
              <a:buChar char="●"/>
            </a:pPr>
            <a:r>
              <a:rPr b="0" lang="en" sz="1800">
                <a:latin typeface="Roboto"/>
                <a:ea typeface="Roboto"/>
                <a:cs typeface="Roboto"/>
                <a:sym typeface="Roboto"/>
              </a:rPr>
              <a:t>We changed the color to improve contrast and readability</a:t>
            </a:r>
          </a:p>
          <a:p>
            <a:pPr indent="0" lvl="0" marL="0" rtl="0">
              <a:spcBef>
                <a:spcPts val="0"/>
              </a:spcBef>
              <a:buNone/>
            </a:pPr>
            <a:r>
              <a:t/>
            </a:r>
            <a:endParaRPr b="0" sz="1800">
              <a:latin typeface="Roboto"/>
              <a:ea typeface="Roboto"/>
              <a:cs typeface="Roboto"/>
              <a:sym typeface="Roboto"/>
            </a:endParaRPr>
          </a:p>
          <a:p>
            <a:pPr indent="-342900" lvl="0" marL="457200" rtl="0">
              <a:spcBef>
                <a:spcPts val="0"/>
              </a:spcBef>
              <a:buSzPts val="1800"/>
              <a:buFont typeface="Roboto"/>
              <a:buChar char="●"/>
            </a:pPr>
            <a:r>
              <a:rPr b="0" lang="en" sz="1800">
                <a:latin typeface="Roboto"/>
                <a:ea typeface="Roboto"/>
                <a:cs typeface="Roboto"/>
                <a:sym typeface="Roboto"/>
              </a:rPr>
              <a:t>10 Most frequent letters (more than 780 instances)       A D M N P Q T U X Y</a:t>
            </a:r>
          </a:p>
        </p:txBody>
      </p:sp>
      <p:pic>
        <p:nvPicPr>
          <p:cNvPr id="330" name="Shape 330"/>
          <p:cNvPicPr preferRelativeResize="0"/>
          <p:nvPr/>
        </p:nvPicPr>
        <p:blipFill>
          <a:blip r:embed="rId3">
            <a:alphaModFix/>
          </a:blip>
          <a:stretch>
            <a:fillRect/>
          </a:stretch>
        </p:blipFill>
        <p:spPr>
          <a:xfrm>
            <a:off x="0" y="0"/>
            <a:ext cx="6301775" cy="5143499"/>
          </a:xfrm>
          <a:prstGeom prst="rect">
            <a:avLst/>
          </a:prstGeom>
          <a:noFill/>
          <a:ln>
            <a:noFill/>
          </a:ln>
        </p:spPr>
      </p:pic>
      <p:sp>
        <p:nvSpPr>
          <p:cNvPr id="331" name="Shape 331"/>
          <p:cNvSpPr/>
          <p:nvPr/>
        </p:nvSpPr>
        <p:spPr>
          <a:xfrm>
            <a:off x="1198320" y="4754100"/>
            <a:ext cx="3258000" cy="389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rPr lang="en"/>
              <a:t>Confusion Matrix of Classification Error</a:t>
            </a: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