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440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262E-9348-4E4B-9475-3CFF54A69E9A}" type="datetimeFigureOut">
              <a:rPr lang="en-US" smtClean="0"/>
              <a:t>3/29/15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BDE8-778A-4B41-B1FD-8D4008BA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2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262E-9348-4E4B-9475-3CFF54A69E9A}" type="datetimeFigureOut">
              <a:rPr lang="en-US" smtClean="0"/>
              <a:t>3/29/15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BDE8-778A-4B41-B1FD-8D4008BA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262E-9348-4E4B-9475-3CFF54A69E9A}" type="datetimeFigureOut">
              <a:rPr lang="en-US" smtClean="0"/>
              <a:t>3/29/15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BDE8-778A-4B41-B1FD-8D4008BA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8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262E-9348-4E4B-9475-3CFF54A69E9A}" type="datetimeFigureOut">
              <a:rPr lang="en-US" smtClean="0"/>
              <a:t>3/29/15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BDE8-778A-4B41-B1FD-8D4008BA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6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262E-9348-4E4B-9475-3CFF54A69E9A}" type="datetimeFigureOut">
              <a:rPr lang="en-US" smtClean="0"/>
              <a:t>3/29/15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BDE8-778A-4B41-B1FD-8D4008BA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262E-9348-4E4B-9475-3CFF54A69E9A}" type="datetimeFigureOut">
              <a:rPr lang="en-US" smtClean="0"/>
              <a:t>3/29/15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BDE8-778A-4B41-B1FD-8D4008BA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4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262E-9348-4E4B-9475-3CFF54A69E9A}" type="datetimeFigureOut">
              <a:rPr lang="en-US" smtClean="0"/>
              <a:t>3/29/15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BDE8-778A-4B41-B1FD-8D4008BA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8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262E-9348-4E4B-9475-3CFF54A69E9A}" type="datetimeFigureOut">
              <a:rPr lang="en-US" smtClean="0"/>
              <a:t>3/29/15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BDE8-778A-4B41-B1FD-8D4008BA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5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262E-9348-4E4B-9475-3CFF54A69E9A}" type="datetimeFigureOut">
              <a:rPr lang="en-US" smtClean="0"/>
              <a:t>3/29/15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BDE8-778A-4B41-B1FD-8D4008BA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8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262E-9348-4E4B-9475-3CFF54A69E9A}" type="datetimeFigureOut">
              <a:rPr lang="en-US" smtClean="0"/>
              <a:t>3/29/15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BDE8-778A-4B41-B1FD-8D4008BA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5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262E-9348-4E4B-9475-3CFF54A69E9A}" type="datetimeFigureOut">
              <a:rPr lang="en-US" smtClean="0"/>
              <a:t>3/29/15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BDE8-778A-4B41-B1FD-8D4008BA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4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0262E-9348-4E4B-9475-3CFF54A69E9A}" type="datetimeFigureOut">
              <a:rPr lang="en-US" smtClean="0"/>
              <a:t>3/29/15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2BDE8-778A-4B41-B1FD-8D4008BA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0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0710427"/>
              </p:ext>
            </p:extLst>
          </p:nvPr>
        </p:nvGraphicFramePr>
        <p:xfrm>
          <a:off x="2006646" y="1567126"/>
          <a:ext cx="2787783" cy="2084016"/>
        </p:xfrm>
        <a:graphic>
          <a:graphicData uri="http://schemas.openxmlformats.org/drawingml/2006/table">
            <a:tbl>
              <a:tblPr/>
              <a:tblGrid>
                <a:gridCol w="283431"/>
                <a:gridCol w="626088"/>
                <a:gridCol w="626088"/>
                <a:gridCol w="626088"/>
                <a:gridCol w="626088"/>
              </a:tblGrid>
              <a:tr h="2254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Rater 2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5808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Rater 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vert="vert2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“No”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“Yes”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</a:t>
                      </a:r>
                      <a:r>
                        <a:rPr kumimoji="0" lang="en-US" sz="12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</a:t>
                      </a:r>
                      <a:endParaRPr kumimoji="0" lang="en-US" sz="12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580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“No”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(15.6)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580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“Yes”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(6.6)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3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  <a:r>
                        <a:rPr kumimoji="0" lang="en-US" sz="12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j</a:t>
                      </a:r>
                      <a:endParaRPr kumimoji="0" lang="en-US" sz="12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=43</a:t>
                      </a:r>
                      <a:endParaRPr kumimoji="0" lang="en-US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488" y="521736"/>
            <a:ext cx="6805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Ratings for “Family” category present (“yes”) in narratives (</a:t>
            </a:r>
            <a:r>
              <a:rPr lang="en-US" sz="1400" i="1" dirty="0" smtClean="0">
                <a:latin typeface="Arial"/>
                <a:cs typeface="Arial"/>
              </a:rPr>
              <a:t>N</a:t>
            </a:r>
            <a:r>
              <a:rPr lang="en-US" sz="1400" dirty="0" smtClean="0">
                <a:latin typeface="Arial"/>
                <a:cs typeface="Arial"/>
              </a:rPr>
              <a:t>=43 narratives total), from </a:t>
            </a:r>
            <a:r>
              <a:rPr lang="en-US" sz="1400" i="1" dirty="0" smtClean="0">
                <a:latin typeface="Arial"/>
                <a:cs typeface="Arial"/>
              </a:rPr>
              <a:t>k</a:t>
            </a:r>
            <a:r>
              <a:rPr lang="en-US" sz="1400" dirty="0" smtClean="0">
                <a:latin typeface="Arial"/>
                <a:cs typeface="Arial"/>
              </a:rPr>
              <a:t>=2 different raters. Expected frequencies (</a:t>
            </a:r>
            <a:r>
              <a:rPr lang="en-US" sz="1400" i="1" dirty="0" smtClean="0">
                <a:latin typeface="Arial"/>
                <a:cs typeface="Arial"/>
              </a:rPr>
              <a:t>E</a:t>
            </a:r>
            <a:r>
              <a:rPr lang="en-US" sz="1400" dirty="0" smtClean="0">
                <a:latin typeface="Arial"/>
                <a:cs typeface="Arial"/>
              </a:rPr>
              <a:t>) for the number of agreements expected by chance (row total * column total/overall total) in parentheses.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60" y="98551"/>
            <a:ext cx="683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/>
                <a:cs typeface="Arial"/>
              </a:rPr>
              <a:t>Calculating Cohen’s </a:t>
            </a:r>
            <a:r>
              <a:rPr lang="en-US" sz="2400" b="1" dirty="0" err="1" smtClean="0">
                <a:latin typeface="Arial"/>
                <a:cs typeface="Arial"/>
              </a:rPr>
              <a:t>κ</a:t>
            </a:r>
            <a:endParaRPr lang="en-US" sz="2400" b="1" dirty="0" smtClean="0">
              <a:latin typeface="Arial"/>
              <a:cs typeface="Arial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057814"/>
              </p:ext>
            </p:extLst>
          </p:nvPr>
        </p:nvGraphicFramePr>
        <p:xfrm>
          <a:off x="1042350" y="3954027"/>
          <a:ext cx="3886787" cy="722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3" imgW="2527300" imgH="469900" progId="Equation.3">
                  <p:embed/>
                </p:oleObj>
              </mc:Choice>
              <mc:Fallback>
                <p:oleObj name="Equation" r:id="rId3" imgW="2527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350" y="3954027"/>
                        <a:ext cx="3886787" cy="7229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710637"/>
              </p:ext>
            </p:extLst>
          </p:nvPr>
        </p:nvGraphicFramePr>
        <p:xfrm>
          <a:off x="1105850" y="4782928"/>
          <a:ext cx="4054890" cy="718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5" imgW="2794000" imgH="495300" progId="Equation.3">
                  <p:embed/>
                </p:oleObj>
              </mc:Choice>
              <mc:Fallback>
                <p:oleObj name="Equation" r:id="rId5" imgW="27940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5850" y="4782928"/>
                        <a:ext cx="4054890" cy="7184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430157"/>
              </p:ext>
            </p:extLst>
          </p:nvPr>
        </p:nvGraphicFramePr>
        <p:xfrm>
          <a:off x="1105850" y="6292376"/>
          <a:ext cx="3586163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7" imgW="2400300" imgH="495300" progId="Equation.3">
                  <p:embed/>
                </p:oleObj>
              </mc:Choice>
              <mc:Fallback>
                <p:oleObj name="Equation" r:id="rId7" imgW="24003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5850" y="6292376"/>
                        <a:ext cx="3586163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076998"/>
              </p:ext>
            </p:extLst>
          </p:nvPr>
        </p:nvGraphicFramePr>
        <p:xfrm>
          <a:off x="1673797" y="5522193"/>
          <a:ext cx="2469076" cy="718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9" imgW="1701800" imgH="495300" progId="Equation.3">
                  <p:embed/>
                </p:oleObj>
              </mc:Choice>
              <mc:Fallback>
                <p:oleObj name="Equation" r:id="rId9" imgW="17018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797" y="5522193"/>
                        <a:ext cx="2469076" cy="7184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245541"/>
              </p:ext>
            </p:extLst>
          </p:nvPr>
        </p:nvGraphicFramePr>
        <p:xfrm>
          <a:off x="1105850" y="7351239"/>
          <a:ext cx="37782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11" imgW="2857500" imgH="558800" progId="Equation.3">
                  <p:embed/>
                </p:oleObj>
              </mc:Choice>
              <mc:Fallback>
                <p:oleObj name="Equation" r:id="rId11" imgW="28575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5850" y="7351239"/>
                        <a:ext cx="377825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992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93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Microsoft Equation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Gagnon</dc:creator>
  <cp:lastModifiedBy>Stephanie Gagnon</cp:lastModifiedBy>
  <cp:revision>6</cp:revision>
  <dcterms:created xsi:type="dcterms:W3CDTF">2015-03-29T18:58:04Z</dcterms:created>
  <dcterms:modified xsi:type="dcterms:W3CDTF">2015-03-29T20:05:11Z</dcterms:modified>
</cp:coreProperties>
</file>