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49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</p:sldIdLst>
  <p:sldSz cx="9144000" cy="6858000" type="screen4x3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89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2" d="100"/>
          <a:sy n="62" d="100"/>
        </p:scale>
        <p:origin x="2472" y="6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9A2B5C-D194-4995-BCA7-25FFDAD57DDD}" type="datetimeFigureOut">
              <a:rPr lang="en-US" smtClean="0"/>
              <a:t>9/5/2017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624013" y="1257300"/>
            <a:ext cx="4524375" cy="339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77875" y="4840288"/>
            <a:ext cx="6216650" cy="39608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6E8A3-7A69-449F-ACC9-E82091693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1058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0" name="Picture 39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41" name="Picture 40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9" name="Picture 78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80" name="Picture 79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stomShape 1" hidden="1"/>
          <p:cNvSpPr/>
          <p:nvPr/>
        </p:nvSpPr>
        <p:spPr>
          <a:xfrm>
            <a:off x="0" y="6400800"/>
            <a:ext cx="9143280" cy="4564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" name="CustomShape 2" hidden="1"/>
          <p:cNvSpPr/>
          <p:nvPr/>
        </p:nvSpPr>
        <p:spPr>
          <a:xfrm>
            <a:off x="0" y="6334200"/>
            <a:ext cx="9143280" cy="651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Line 3"/>
          <p:cNvSpPr/>
          <p:nvPr/>
        </p:nvSpPr>
        <p:spPr>
          <a:xfrm>
            <a:off x="894960" y="1737720"/>
            <a:ext cx="7475400" cy="360"/>
          </a:xfrm>
          <a:prstGeom prst="line">
            <a:avLst/>
          </a:prstGeom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CustomShape 5"/>
          <p:cNvSpPr/>
          <p:nvPr/>
        </p:nvSpPr>
        <p:spPr>
          <a:xfrm>
            <a:off x="0" y="6334200"/>
            <a:ext cx="9140760" cy="633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Line 6"/>
          <p:cNvSpPr/>
          <p:nvPr/>
        </p:nvSpPr>
        <p:spPr>
          <a:xfrm>
            <a:off x="905400" y="4343400"/>
            <a:ext cx="7406640" cy="360"/>
          </a:xfrm>
          <a:prstGeom prst="line">
            <a:avLst/>
          </a:prstGeom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" name="PlaceHolder 7"/>
          <p:cNvSpPr>
            <a:spLocks noGrp="1"/>
          </p:cNvSpPr>
          <p:nvPr>
            <p:ph type="title"/>
          </p:nvPr>
        </p:nvSpPr>
        <p:spPr>
          <a:xfrm>
            <a:off x="822960" y="286560"/>
            <a:ext cx="7543080" cy="145008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7" name="PlaceHolder 8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 userDrawn="1"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3F41C87-7AD9-4845-A077-840E4A0F3F06}" type="datetimeFigureOut">
              <a:rPr lang="en-US" smtClean="0"/>
              <a:pPr/>
              <a:t>9/5/2017</a:t>
            </a:fld>
            <a:endParaRPr lang="en-US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0" y="6400800"/>
            <a:ext cx="9143280" cy="4564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" name="CustomShape 2"/>
          <p:cNvSpPr/>
          <p:nvPr/>
        </p:nvSpPr>
        <p:spPr>
          <a:xfrm>
            <a:off x="0" y="6334200"/>
            <a:ext cx="9143280" cy="651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" name="Line 3"/>
          <p:cNvSpPr/>
          <p:nvPr/>
        </p:nvSpPr>
        <p:spPr>
          <a:xfrm>
            <a:off x="894960" y="1737720"/>
            <a:ext cx="7475400" cy="360"/>
          </a:xfrm>
          <a:prstGeom prst="line">
            <a:avLst/>
          </a:prstGeom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46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2590920" y="838080"/>
            <a:ext cx="5897880" cy="3565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r>
              <a:rPr lang="en-US" sz="8000" b="0" strike="noStrike" spc="-46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SICAS Summit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en-US" sz="8000" b="0" strike="noStrike" spc="-46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2017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CustomShape 2"/>
          <p:cNvSpPr/>
          <p:nvPr/>
        </p:nvSpPr>
        <p:spPr>
          <a:xfrm>
            <a:off x="914400" y="4448520"/>
            <a:ext cx="75430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700" b="0" strike="noStrike" cap="all" spc="197">
                <a:solidFill>
                  <a:srgbClr val="031828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DROP-IN REPORTING WITH GROOVY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3" name="Picture 4"/>
          <p:cNvPicPr/>
          <p:nvPr/>
        </p:nvPicPr>
        <p:blipFill>
          <a:blip r:embed="rId2"/>
          <a:srcRect l="2920" t="3499" r="3118" b="3499"/>
          <a:stretch/>
        </p:blipFill>
        <p:spPr>
          <a:xfrm>
            <a:off x="762120" y="2362320"/>
            <a:ext cx="1828080" cy="1769040"/>
          </a:xfrm>
          <a:prstGeom prst="rect">
            <a:avLst/>
          </a:prstGeom>
          <a:ln>
            <a:noFill/>
          </a:ln>
        </p:spPr>
      </p:pic>
      <p:sp>
        <p:nvSpPr>
          <p:cNvPr id="84" name="CustomShape 3"/>
          <p:cNvSpPr/>
          <p:nvPr/>
        </p:nvSpPr>
        <p:spPr>
          <a:xfrm>
            <a:off x="6172200" y="6477120"/>
            <a:ext cx="2857680" cy="29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September 2017, Villa Roma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822960" y="286560"/>
            <a:ext cx="7543080" cy="145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en-US" sz="4800" b="0" strike="noStrike" spc="-46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Pause for effect...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CustomShape 2"/>
          <p:cNvSpPr/>
          <p:nvPr/>
        </p:nvSpPr>
        <p:spPr>
          <a:xfrm>
            <a:off x="822960" y="1845720"/>
            <a:ext cx="7543080" cy="402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2" name="CustomShape 3"/>
          <p:cNvSpPr/>
          <p:nvPr/>
        </p:nvSpPr>
        <p:spPr>
          <a:xfrm>
            <a:off x="6159960" y="6477120"/>
            <a:ext cx="2857680" cy="29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822960" y="286560"/>
            <a:ext cx="7543080" cy="145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en-US" sz="4800" b="0" strike="noStrike" spc="-46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What do these reports look like?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CustomShape 2"/>
          <p:cNvSpPr/>
          <p:nvPr/>
        </p:nvSpPr>
        <p:spPr>
          <a:xfrm>
            <a:off x="822960" y="1845720"/>
            <a:ext cx="7543080" cy="402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/>
          <a:lstStyle/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Let’s look at some examples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SQL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 Groovy report with an SQL query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Dynamic SQL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 report with data created from arbitrary Groovy code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Presenters – duplicate this slide as many times as needed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CustomShape 3"/>
          <p:cNvSpPr/>
          <p:nvPr/>
        </p:nvSpPr>
        <p:spPr>
          <a:xfrm>
            <a:off x="6159960" y="6477120"/>
            <a:ext cx="2857680" cy="29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822960" y="286560"/>
            <a:ext cx="7543080" cy="145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en-US" sz="4800" b="0" strike="noStrike" spc="-46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A pure SQL report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CustomShape 2"/>
          <p:cNvSpPr/>
          <p:nvPr/>
        </p:nvSpPr>
        <p:spPr>
          <a:xfrm>
            <a:off x="822960" y="1845720"/>
            <a:ext cx="7543080" cy="402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/>
          <a:lstStyle/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1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sql/dd_referencing_objects.sql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/* List all objects that reference this one. */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select d.referenced_owner r_owner,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   d.referenced_name  r_name,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   d.referenced_type  r_type,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   d.owner, d.name, d.type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from all_dependencies d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where d.referenced_name like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         upper(</a:t>
            </a:r>
            <a:r>
              <a:rPr lang="en-US" sz="2000" b="1" strike="noStrike" spc="-1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:object_name</a:t>
            </a:r>
            <a:r>
              <a:rPr lang="en-US" sz="2000" b="0" strike="noStrike" spc="-1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order by referenced_owner, referenced_name,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         referenced_type, name, type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Note the bind variable in the query, </a:t>
            </a: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:object_name</a:t>
            </a: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Courier New"/>
              </a:rPr>
              <a:t>. When we run the report, it displays a parameter form with that parameter.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CustomShape 3"/>
          <p:cNvSpPr/>
          <p:nvPr/>
        </p:nvSpPr>
        <p:spPr>
          <a:xfrm>
            <a:off x="6159960" y="6477120"/>
            <a:ext cx="2857680" cy="29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822960" y="286560"/>
            <a:ext cx="7543080" cy="145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en-US" sz="4800" b="0" strike="noStrike" spc="-46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A pure SQL report – continued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CustomShape 2"/>
          <p:cNvSpPr/>
          <p:nvPr/>
        </p:nvSpPr>
        <p:spPr>
          <a:xfrm>
            <a:off x="822960" y="1845720"/>
            <a:ext cx="7543080" cy="402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/>
          <a:lstStyle/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Enter </a:t>
            </a:r>
            <a:r>
              <a:rPr lang="en-US" sz="20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jcc_gbr_email</a:t>
            </a:r>
            <a:r>
              <a:rPr lang="en-US" sz="20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Courier New"/>
              </a:rPr>
              <a:t> for the </a:t>
            </a:r>
            <a:r>
              <a:rPr lang="en-US" sz="20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Courier New"/>
              </a:rPr>
              <a:t>object_name</a:t>
            </a:r>
            <a:r>
              <a:rPr lang="en-US" sz="20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  <a:ea typeface="Courier New"/>
              </a:rPr>
              <a:t> and it produces this file.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R_OWNER</a:t>
            </a:r>
            <a:r>
              <a:rPr lang="en-US" sz="1600" b="0" strike="noStrike" spc="-1" dirty="0">
                <a:solidFill>
                  <a:srgbClr val="00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,</a:t>
            </a:r>
            <a:r>
              <a:rPr lang="en-US" sz="16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R_NAME</a:t>
            </a:r>
            <a:r>
              <a:rPr lang="en-US" sz="1600" b="0" strike="noStrike" spc="-1" dirty="0">
                <a:solidFill>
                  <a:srgbClr val="00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,</a:t>
            </a:r>
            <a:r>
              <a:rPr lang="en-US" sz="16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R_TYPE</a:t>
            </a:r>
            <a:r>
              <a:rPr lang="en-US" sz="1600" b="0" strike="noStrike" spc="-1" dirty="0">
                <a:solidFill>
                  <a:srgbClr val="00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,</a:t>
            </a:r>
            <a:r>
              <a:rPr lang="en-US" sz="16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OWNER</a:t>
            </a:r>
            <a:r>
              <a:rPr lang="en-US" sz="1600" b="0" strike="noStrike" spc="-1" dirty="0">
                <a:solidFill>
                  <a:srgbClr val="00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,</a:t>
            </a:r>
            <a:r>
              <a:rPr lang="en-US" sz="16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NAME</a:t>
            </a:r>
            <a:r>
              <a:rPr lang="en-US" sz="1600" b="0" strike="noStrike" spc="-1" dirty="0">
                <a:solidFill>
                  <a:srgbClr val="00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,</a:t>
            </a:r>
            <a:r>
              <a:rPr lang="en-US" sz="16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TYPE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JCC</a:t>
            </a:r>
            <a:r>
              <a:rPr lang="en-US" sz="1600" b="0" strike="noStrike" spc="-1" dirty="0">
                <a:solidFill>
                  <a:srgbClr val="00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,</a:t>
            </a:r>
            <a:r>
              <a:rPr lang="en-US" sz="16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JCC_GBR_EMAIL</a:t>
            </a:r>
            <a:r>
              <a:rPr lang="en-US" sz="1600" b="0" strike="noStrike" spc="-1" dirty="0">
                <a:solidFill>
                  <a:srgbClr val="00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,</a:t>
            </a:r>
            <a:r>
              <a:rPr lang="en-US" sz="16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PACKAGE</a:t>
            </a:r>
            <a:r>
              <a:rPr lang="en-US" sz="1600" b="0" strike="noStrike" spc="-1" dirty="0">
                <a:solidFill>
                  <a:srgbClr val="00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,</a:t>
            </a:r>
            <a:r>
              <a:rPr lang="en-US" sz="16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JCC</a:t>
            </a:r>
            <a:r>
              <a:rPr lang="en-US" sz="1600" b="0" strike="noStrike" spc="-1" dirty="0">
                <a:solidFill>
                  <a:srgbClr val="00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,</a:t>
            </a:r>
            <a:r>
              <a:rPr lang="en-US" sz="16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JCC_GBR_EMAIL</a:t>
            </a:r>
            <a:r>
              <a:rPr lang="en-US" sz="1600" b="0" strike="noStrike" spc="-1" dirty="0">
                <a:solidFill>
                  <a:srgbClr val="00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,</a:t>
            </a:r>
            <a:r>
              <a:rPr lang="en-US" sz="16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PACKAGE BODY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JCC</a:t>
            </a:r>
            <a:r>
              <a:rPr lang="en-US" sz="1600" b="0" strike="noStrike" spc="-1" dirty="0">
                <a:solidFill>
                  <a:srgbClr val="00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,</a:t>
            </a:r>
            <a:r>
              <a:rPr lang="en-US" sz="16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JCC_GBR_EMAIL</a:t>
            </a:r>
            <a:r>
              <a:rPr lang="en-US" sz="1600" b="0" strike="noStrike" spc="-1" dirty="0">
                <a:solidFill>
                  <a:srgbClr val="00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,</a:t>
            </a:r>
            <a:r>
              <a:rPr lang="en-US" sz="16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PACKAGE</a:t>
            </a:r>
            <a:r>
              <a:rPr lang="en-US" sz="1600" b="0" strike="noStrike" spc="-1" dirty="0">
                <a:solidFill>
                  <a:srgbClr val="00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,</a:t>
            </a:r>
            <a:r>
              <a:rPr lang="en-US" sz="16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PUBLIC</a:t>
            </a:r>
            <a:r>
              <a:rPr lang="en-US" sz="1600" b="0" strike="noStrike" spc="-1" dirty="0">
                <a:solidFill>
                  <a:srgbClr val="00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,</a:t>
            </a:r>
            <a:r>
              <a:rPr lang="en-US" sz="16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JCC_GBR_EMAIL</a:t>
            </a:r>
            <a:r>
              <a:rPr lang="en-US" sz="1600" b="0" strike="noStrike" spc="-1" dirty="0">
                <a:solidFill>
                  <a:srgbClr val="00FF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,</a:t>
            </a:r>
            <a:r>
              <a:rPr lang="en-US" sz="16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SYNONYM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CustomShape 3"/>
          <p:cNvSpPr/>
          <p:nvPr/>
        </p:nvSpPr>
        <p:spPr>
          <a:xfrm>
            <a:off x="6159960" y="6477120"/>
            <a:ext cx="2857680" cy="29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2" name="Picture 121"/>
          <p:cNvPicPr/>
          <p:nvPr/>
        </p:nvPicPr>
        <p:blipFill>
          <a:blip r:embed="rId2"/>
          <a:stretch/>
        </p:blipFill>
        <p:spPr>
          <a:xfrm>
            <a:off x="2438640" y="1844280"/>
            <a:ext cx="4266720" cy="1538640"/>
          </a:xfrm>
          <a:prstGeom prst="rect">
            <a:avLst/>
          </a:prstGeom>
          <a:ln>
            <a:noFill/>
          </a:ln>
        </p:spPr>
      </p:pic>
      <p:pic>
        <p:nvPicPr>
          <p:cNvPr id="123" name="Picture 122"/>
          <p:cNvPicPr/>
          <p:nvPr/>
        </p:nvPicPr>
        <p:blipFill>
          <a:blip r:embed="rId2"/>
          <a:stretch/>
        </p:blipFill>
        <p:spPr>
          <a:xfrm>
            <a:off x="1737360" y="1844280"/>
            <a:ext cx="4968000" cy="17917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822960" y="286560"/>
            <a:ext cx="7543080" cy="145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en-US" sz="4800" b="0" strike="noStrike" spc="-46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Slide Heading Here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CustomShape 2"/>
          <p:cNvSpPr/>
          <p:nvPr/>
        </p:nvSpPr>
        <p:spPr>
          <a:xfrm>
            <a:off x="822960" y="1845720"/>
            <a:ext cx="7543080" cy="402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/>
          <a:lstStyle/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Presentation Text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77280" lvl="3" indent="-19836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lang="en-US" sz="15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Screen Captures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77280" lvl="3" indent="-19836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lang="en-US" sz="15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Etc.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Presenters – duplicate this slide as many times as needed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CustomShape 3"/>
          <p:cNvSpPr/>
          <p:nvPr/>
        </p:nvSpPr>
        <p:spPr>
          <a:xfrm>
            <a:off x="6159960" y="6477120"/>
            <a:ext cx="2857680" cy="29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822960" y="286560"/>
            <a:ext cx="7543080" cy="145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en-US" sz="4800" b="0" strike="noStrike" spc="-46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Slide Heading Here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CustomShape 2"/>
          <p:cNvSpPr/>
          <p:nvPr/>
        </p:nvSpPr>
        <p:spPr>
          <a:xfrm>
            <a:off x="822960" y="1845720"/>
            <a:ext cx="7543080" cy="402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/>
          <a:lstStyle/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Presentation Text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77280" lvl="3" indent="-19836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lang="en-US" sz="15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Screen Captures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77280" lvl="3" indent="-19836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lang="en-US" sz="15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Etc.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Presenters – duplicate this slide as many times as needed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CustomShape 3"/>
          <p:cNvSpPr/>
          <p:nvPr/>
        </p:nvSpPr>
        <p:spPr>
          <a:xfrm>
            <a:off x="6159960" y="6477120"/>
            <a:ext cx="2857680" cy="29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822960" y="286560"/>
            <a:ext cx="7543080" cy="145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en-US" sz="4800" b="0" strike="noStrike" spc="-46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Slide Heading Here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CustomShape 2"/>
          <p:cNvSpPr/>
          <p:nvPr/>
        </p:nvSpPr>
        <p:spPr>
          <a:xfrm>
            <a:off x="822960" y="1845720"/>
            <a:ext cx="7543080" cy="402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/>
          <a:lstStyle/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Presentation Text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77280" lvl="3" indent="-19836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lang="en-US" sz="15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Screen Captures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77280" lvl="3" indent="-19836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lang="en-US" sz="15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Etc.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Presenters – duplicate this slide as many times as needed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CustomShape 3"/>
          <p:cNvSpPr/>
          <p:nvPr/>
        </p:nvSpPr>
        <p:spPr>
          <a:xfrm>
            <a:off x="6159960" y="6477120"/>
            <a:ext cx="2857680" cy="29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822960" y="286560"/>
            <a:ext cx="7543080" cy="145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en-US" sz="4800" b="0" strike="noStrike" spc="-46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Slide Heading Here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CustomShape 2"/>
          <p:cNvSpPr/>
          <p:nvPr/>
        </p:nvSpPr>
        <p:spPr>
          <a:xfrm>
            <a:off x="822960" y="1845720"/>
            <a:ext cx="7543080" cy="402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/>
          <a:lstStyle/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Presentation Text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77280" lvl="3" indent="-19836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lang="en-US" sz="15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Screen Captures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77280" lvl="3" indent="-19836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lang="en-US" sz="15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Etc.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Presenters – duplicate this slide as many times as needed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CustomShape 3"/>
          <p:cNvSpPr/>
          <p:nvPr/>
        </p:nvSpPr>
        <p:spPr>
          <a:xfrm>
            <a:off x="6159960" y="6477120"/>
            <a:ext cx="2857680" cy="29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822960" y="286560"/>
            <a:ext cx="7543080" cy="145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en-US" sz="4800" b="0" strike="noStrike" spc="-46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Slide Heading Here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CustomShape 2"/>
          <p:cNvSpPr/>
          <p:nvPr/>
        </p:nvSpPr>
        <p:spPr>
          <a:xfrm>
            <a:off x="822960" y="1845720"/>
            <a:ext cx="7543080" cy="402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/>
          <a:lstStyle/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Presentation Text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77280" lvl="3" indent="-19836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lang="en-US" sz="15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Screen Captures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77280" lvl="3" indent="-19836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lang="en-US" sz="15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Etc.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Presenters – duplicate this slide as many times as needed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CustomShape 3"/>
          <p:cNvSpPr/>
          <p:nvPr/>
        </p:nvSpPr>
        <p:spPr>
          <a:xfrm>
            <a:off x="6159960" y="6477120"/>
            <a:ext cx="2857680" cy="29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822960" y="286560"/>
            <a:ext cx="7543080" cy="145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en-US" sz="4800" b="0" strike="noStrike" spc="-46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Slide Heading Here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CustomShape 2"/>
          <p:cNvSpPr/>
          <p:nvPr/>
        </p:nvSpPr>
        <p:spPr>
          <a:xfrm>
            <a:off x="822960" y="1845720"/>
            <a:ext cx="7543080" cy="402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/>
          <a:lstStyle/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Presentation Text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77280" lvl="3" indent="-19836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lang="en-US" sz="15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Screen Captures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77280" lvl="3" indent="-19836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lang="en-US" sz="15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Etc.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Presenters – duplicate this slide as many times as needed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" name="CustomShape 3"/>
          <p:cNvSpPr/>
          <p:nvPr/>
        </p:nvSpPr>
        <p:spPr>
          <a:xfrm>
            <a:off x="6159960" y="6477120"/>
            <a:ext cx="2857680" cy="29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822960" y="286560"/>
            <a:ext cx="7543080" cy="145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en-US" sz="4800" b="0" strike="noStrike" spc="-46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Session Rules of Etiquette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822960" y="1845720"/>
            <a:ext cx="7543080" cy="402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/>
          <a:lstStyle/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Please silence your mobile device(s)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If you must leave the session early, please do so as discreetly as possible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Please avoid side conversation during this session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Thank you for your cooperation!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CustomShape 3"/>
          <p:cNvSpPr/>
          <p:nvPr/>
        </p:nvSpPr>
        <p:spPr>
          <a:xfrm>
            <a:off x="6172200" y="6400800"/>
            <a:ext cx="2857680" cy="29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822960" y="286560"/>
            <a:ext cx="7543080" cy="145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en-US" sz="4800" b="0" strike="noStrike" spc="-46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Slide Heading Here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CustomShape 2"/>
          <p:cNvSpPr/>
          <p:nvPr/>
        </p:nvSpPr>
        <p:spPr>
          <a:xfrm>
            <a:off x="822960" y="1845720"/>
            <a:ext cx="7543080" cy="402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/>
          <a:lstStyle/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Presentation Text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77280" lvl="3" indent="-19836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lang="en-US" sz="15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Screen Captures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77280" lvl="3" indent="-19836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lang="en-US" sz="15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Etc.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Presenters – duplicate this slide as many times as needed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CustomShape 3"/>
          <p:cNvSpPr/>
          <p:nvPr/>
        </p:nvSpPr>
        <p:spPr>
          <a:xfrm>
            <a:off x="6159960" y="6477120"/>
            <a:ext cx="2857680" cy="29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822960" y="286560"/>
            <a:ext cx="7543080" cy="145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en-US" sz="4800" b="0" strike="noStrike" spc="-46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Slide Heading Here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6" name="CustomShape 2"/>
          <p:cNvSpPr/>
          <p:nvPr/>
        </p:nvSpPr>
        <p:spPr>
          <a:xfrm>
            <a:off x="822960" y="1845720"/>
            <a:ext cx="7543080" cy="402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/>
          <a:lstStyle/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Presentation Text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77280" lvl="3" indent="-19836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lang="en-US" sz="15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Screen Captures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77280" lvl="3" indent="-19836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lang="en-US" sz="15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Etc.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Presenters – duplicate this slide as many times as needed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7" name="CustomShape 3"/>
          <p:cNvSpPr/>
          <p:nvPr/>
        </p:nvSpPr>
        <p:spPr>
          <a:xfrm>
            <a:off x="6159960" y="6477120"/>
            <a:ext cx="2857680" cy="29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822960" y="286560"/>
            <a:ext cx="7543080" cy="145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en-US" sz="4800" b="0" strike="noStrike" spc="-46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Slide Heading Here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9" name="CustomShape 2"/>
          <p:cNvSpPr/>
          <p:nvPr/>
        </p:nvSpPr>
        <p:spPr>
          <a:xfrm>
            <a:off x="822960" y="1845720"/>
            <a:ext cx="7543080" cy="402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/>
          <a:lstStyle/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Presentation Text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77280" lvl="3" indent="-19836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lang="en-US" sz="15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Screen Captures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77280" lvl="3" indent="-19836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lang="en-US" sz="15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Etc.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Presenters – duplicate this slide as many times as needed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0" name="CustomShape 3"/>
          <p:cNvSpPr/>
          <p:nvPr/>
        </p:nvSpPr>
        <p:spPr>
          <a:xfrm>
            <a:off x="6159960" y="6477120"/>
            <a:ext cx="2857680" cy="29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822960" y="286560"/>
            <a:ext cx="7543080" cy="145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en-US" sz="4800" b="0" strike="noStrike" spc="-46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Slide Heading Here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2" name="CustomShape 2"/>
          <p:cNvSpPr/>
          <p:nvPr/>
        </p:nvSpPr>
        <p:spPr>
          <a:xfrm>
            <a:off x="822960" y="1845720"/>
            <a:ext cx="7543080" cy="402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/>
          <a:lstStyle/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Presentation Text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77280" lvl="3" indent="-19836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lang="en-US" sz="15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Screen Captures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77280" lvl="3" indent="-19836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lang="en-US" sz="15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Etc.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Presenters – duplicate this slide as many times as needed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3" name="CustomShape 3"/>
          <p:cNvSpPr/>
          <p:nvPr/>
        </p:nvSpPr>
        <p:spPr>
          <a:xfrm>
            <a:off x="6159960" y="6477120"/>
            <a:ext cx="2857680" cy="29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822960" y="286560"/>
            <a:ext cx="7543080" cy="145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en-US" sz="4800" b="0" strike="noStrike" spc="-46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Slide Heading Here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5" name="CustomShape 2"/>
          <p:cNvSpPr/>
          <p:nvPr/>
        </p:nvSpPr>
        <p:spPr>
          <a:xfrm>
            <a:off x="822960" y="1845720"/>
            <a:ext cx="7543080" cy="402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/>
          <a:lstStyle/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Presentation Text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77280" lvl="3" indent="-19836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lang="en-US" sz="15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Screen Captures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77280" lvl="3" indent="-19836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lang="en-US" sz="15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Etc.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Presenters – duplicate this slide as many times as needed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6" name="CustomShape 3"/>
          <p:cNvSpPr/>
          <p:nvPr/>
        </p:nvSpPr>
        <p:spPr>
          <a:xfrm>
            <a:off x="6159960" y="6477120"/>
            <a:ext cx="2857680" cy="29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1"/>
          <p:cNvSpPr/>
          <p:nvPr/>
        </p:nvSpPr>
        <p:spPr>
          <a:xfrm>
            <a:off x="822960" y="286560"/>
            <a:ext cx="7543080" cy="145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en-US" sz="4800" b="0" strike="noStrike" spc="-46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Slide Heading Here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8" name="CustomShape 2"/>
          <p:cNvSpPr/>
          <p:nvPr/>
        </p:nvSpPr>
        <p:spPr>
          <a:xfrm>
            <a:off x="822960" y="1845720"/>
            <a:ext cx="7543080" cy="402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/>
          <a:lstStyle/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Presentation Text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77280" lvl="3" indent="-19836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lang="en-US" sz="15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Screen Captures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77280" lvl="3" indent="-19836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lang="en-US" sz="15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Etc.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Presenters – duplicate this slide as many times as needed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9" name="CustomShape 3"/>
          <p:cNvSpPr/>
          <p:nvPr/>
        </p:nvSpPr>
        <p:spPr>
          <a:xfrm>
            <a:off x="6159960" y="6477120"/>
            <a:ext cx="2857680" cy="29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822960" y="286560"/>
            <a:ext cx="7543080" cy="145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en-US" sz="4800" b="0" strike="noStrike" spc="-46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Slide Heading Here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1" name="CustomShape 2"/>
          <p:cNvSpPr/>
          <p:nvPr/>
        </p:nvSpPr>
        <p:spPr>
          <a:xfrm>
            <a:off x="822960" y="1845720"/>
            <a:ext cx="7543080" cy="402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/>
          <a:lstStyle/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Presentation Text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77280" lvl="3" indent="-19836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lang="en-US" sz="15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Screen Captures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77280" lvl="3" indent="-19836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lang="en-US" sz="15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Etc.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Presenters – duplicate this slide as many times as needed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2" name="CustomShape 3"/>
          <p:cNvSpPr/>
          <p:nvPr/>
        </p:nvSpPr>
        <p:spPr>
          <a:xfrm>
            <a:off x="6159960" y="6477120"/>
            <a:ext cx="2857680" cy="29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ustomShape 1"/>
          <p:cNvSpPr/>
          <p:nvPr/>
        </p:nvSpPr>
        <p:spPr>
          <a:xfrm>
            <a:off x="822960" y="286560"/>
            <a:ext cx="7543080" cy="145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en-US" sz="4800" b="0" strike="noStrike" spc="-46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Slide Heading Here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4" name="CustomShape 2"/>
          <p:cNvSpPr/>
          <p:nvPr/>
        </p:nvSpPr>
        <p:spPr>
          <a:xfrm>
            <a:off x="822960" y="1845720"/>
            <a:ext cx="7543080" cy="402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/>
          <a:lstStyle/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Presentation Text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77280" lvl="3" indent="-19836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lang="en-US" sz="15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Screen Captures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77280" lvl="3" indent="-19836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lang="en-US" sz="15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Etc.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Presenters – duplicate this slide as many times as needed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5" name="CustomShape 3"/>
          <p:cNvSpPr/>
          <p:nvPr/>
        </p:nvSpPr>
        <p:spPr>
          <a:xfrm>
            <a:off x="6159960" y="6477120"/>
            <a:ext cx="2857680" cy="29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822960" y="286560"/>
            <a:ext cx="7543080" cy="145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en-US" sz="4800" b="0" strike="noStrike" spc="-46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Slide Heading Here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7" name="CustomShape 2"/>
          <p:cNvSpPr/>
          <p:nvPr/>
        </p:nvSpPr>
        <p:spPr>
          <a:xfrm>
            <a:off x="822960" y="1845720"/>
            <a:ext cx="7543080" cy="402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/>
          <a:lstStyle/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Presentation Text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77280" lvl="3" indent="-19836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lang="en-US" sz="15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Screen Captures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77280" lvl="3" indent="-19836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lang="en-US" sz="15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Etc.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Presenters – duplicate this slide as many times as needed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8" name="CustomShape 3"/>
          <p:cNvSpPr/>
          <p:nvPr/>
        </p:nvSpPr>
        <p:spPr>
          <a:xfrm>
            <a:off x="6159960" y="6477120"/>
            <a:ext cx="2857680" cy="29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822960" y="286560"/>
            <a:ext cx="7543080" cy="145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en-US" sz="4800" b="0" strike="noStrike" spc="-46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Slide Heading Here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0" name="CustomShape 2"/>
          <p:cNvSpPr/>
          <p:nvPr/>
        </p:nvSpPr>
        <p:spPr>
          <a:xfrm>
            <a:off x="822960" y="1845720"/>
            <a:ext cx="7543080" cy="402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/>
          <a:lstStyle/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Presentation Text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77280" lvl="3" indent="-19836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lang="en-US" sz="15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Screen Captures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77280" lvl="3" indent="-19836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lang="en-US" sz="15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Etc.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Presenters – duplicate this slide as many times as needed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1" name="CustomShape 3"/>
          <p:cNvSpPr/>
          <p:nvPr/>
        </p:nvSpPr>
        <p:spPr>
          <a:xfrm>
            <a:off x="6159960" y="6477120"/>
            <a:ext cx="2857680" cy="29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822960" y="286560"/>
            <a:ext cx="7543080" cy="145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en-US" sz="4800" b="0" strike="noStrike" spc="-46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Drop-In Reporting With Groovy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822960" y="1845720"/>
            <a:ext cx="7543080" cy="402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/>
          <a:lstStyle/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Edward Cole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Jamestown Community College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CustomShape 3"/>
          <p:cNvSpPr/>
          <p:nvPr/>
        </p:nvSpPr>
        <p:spPr>
          <a:xfrm>
            <a:off x="6138360" y="6400800"/>
            <a:ext cx="2857680" cy="29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1"/>
          <p:cNvSpPr/>
          <p:nvPr/>
        </p:nvSpPr>
        <p:spPr>
          <a:xfrm>
            <a:off x="822960" y="286560"/>
            <a:ext cx="7543080" cy="145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en-US" sz="4800" b="0" strike="noStrike" spc="-46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Slide Heading Here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3" name="CustomShape 2"/>
          <p:cNvSpPr/>
          <p:nvPr/>
        </p:nvSpPr>
        <p:spPr>
          <a:xfrm>
            <a:off x="822960" y="1845720"/>
            <a:ext cx="7543080" cy="402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/>
          <a:lstStyle/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Presentation Text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77280" lvl="3" indent="-19836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lang="en-US" sz="15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Screen Captures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77280" lvl="3" indent="-19836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lang="en-US" sz="15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Etc.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Presenters – duplicate this slide as many times as needed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4" name="CustomShape 3"/>
          <p:cNvSpPr/>
          <p:nvPr/>
        </p:nvSpPr>
        <p:spPr>
          <a:xfrm>
            <a:off x="6159960" y="6477120"/>
            <a:ext cx="2857680" cy="29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1"/>
          <p:cNvSpPr/>
          <p:nvPr/>
        </p:nvSpPr>
        <p:spPr>
          <a:xfrm>
            <a:off x="822960" y="286560"/>
            <a:ext cx="7543080" cy="145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en-US" sz="4800" b="0" strike="noStrike" spc="-46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Slide Heading Here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6" name="CustomShape 2"/>
          <p:cNvSpPr/>
          <p:nvPr/>
        </p:nvSpPr>
        <p:spPr>
          <a:xfrm>
            <a:off x="822960" y="1845720"/>
            <a:ext cx="7543080" cy="402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/>
          <a:lstStyle/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Presentation Text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77280" lvl="3" indent="-19836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lang="en-US" sz="15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Screen Captures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77280" lvl="3" indent="-19836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lang="en-US" sz="15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Etc.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Presenters – duplicate this slide as many times as needed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7" name="CustomShape 3"/>
          <p:cNvSpPr/>
          <p:nvPr/>
        </p:nvSpPr>
        <p:spPr>
          <a:xfrm>
            <a:off x="6159960" y="6477120"/>
            <a:ext cx="2857680" cy="29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CustomShape 1"/>
          <p:cNvSpPr/>
          <p:nvPr/>
        </p:nvSpPr>
        <p:spPr>
          <a:xfrm>
            <a:off x="822960" y="286560"/>
            <a:ext cx="7543080" cy="145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en-US" sz="4800" b="0" strike="noStrike" spc="-46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Slide Heading Here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9" name="CustomShape 2"/>
          <p:cNvSpPr/>
          <p:nvPr/>
        </p:nvSpPr>
        <p:spPr>
          <a:xfrm>
            <a:off x="822960" y="1845720"/>
            <a:ext cx="7543080" cy="402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/>
          <a:lstStyle/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Presentation Text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77280" lvl="3" indent="-19836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lang="en-US" sz="15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Screen Captures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77280" lvl="3" indent="-19836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lang="en-US" sz="15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Etc.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Presenters – duplicate this slide as many times as needed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0" name="CustomShape 3"/>
          <p:cNvSpPr/>
          <p:nvPr/>
        </p:nvSpPr>
        <p:spPr>
          <a:xfrm>
            <a:off x="6159960" y="6477120"/>
            <a:ext cx="2857680" cy="29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CustomShape 1"/>
          <p:cNvSpPr/>
          <p:nvPr/>
        </p:nvSpPr>
        <p:spPr>
          <a:xfrm>
            <a:off x="822960" y="286560"/>
            <a:ext cx="7543080" cy="145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en-US" sz="4800" b="0" strike="noStrike" spc="-46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Slide Heading Here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2" name="CustomShape 2"/>
          <p:cNvSpPr/>
          <p:nvPr/>
        </p:nvSpPr>
        <p:spPr>
          <a:xfrm>
            <a:off x="822960" y="1845720"/>
            <a:ext cx="7543080" cy="402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/>
          <a:lstStyle/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Presentation Text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77280" lvl="3" indent="-19836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lang="en-US" sz="15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Screen Captures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77280" lvl="3" indent="-19836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lang="en-US" sz="15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Etc.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Presenters – duplicate this slide as many times as needed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3" name="CustomShape 3"/>
          <p:cNvSpPr/>
          <p:nvPr/>
        </p:nvSpPr>
        <p:spPr>
          <a:xfrm>
            <a:off x="6159960" y="6477120"/>
            <a:ext cx="2857680" cy="29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822960" y="286560"/>
            <a:ext cx="7543080" cy="145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en-US" sz="4800" b="0" strike="noStrike" spc="-46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Slide Heading Here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5" name="CustomShape 2"/>
          <p:cNvSpPr/>
          <p:nvPr/>
        </p:nvSpPr>
        <p:spPr>
          <a:xfrm>
            <a:off x="822960" y="1845720"/>
            <a:ext cx="7543080" cy="402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/>
          <a:lstStyle/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Presentation Text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77280" lvl="3" indent="-19836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lang="en-US" sz="15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Screen Captures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77280" lvl="3" indent="-19836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lang="en-US" sz="15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Etc.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Presenters – duplicate this slide as many times as needed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6" name="CustomShape 3"/>
          <p:cNvSpPr/>
          <p:nvPr/>
        </p:nvSpPr>
        <p:spPr>
          <a:xfrm>
            <a:off x="6159960" y="6477120"/>
            <a:ext cx="2857680" cy="29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CustomShape 1"/>
          <p:cNvSpPr/>
          <p:nvPr/>
        </p:nvSpPr>
        <p:spPr>
          <a:xfrm>
            <a:off x="822960" y="286560"/>
            <a:ext cx="7543080" cy="145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en-US" sz="4800" b="0" strike="noStrike" spc="-46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Slide Heading Here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8" name="CustomShape 2"/>
          <p:cNvSpPr/>
          <p:nvPr/>
        </p:nvSpPr>
        <p:spPr>
          <a:xfrm>
            <a:off x="822960" y="1845720"/>
            <a:ext cx="7543080" cy="402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/>
          <a:lstStyle/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Presentation Text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77280" lvl="3" indent="-19836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lang="en-US" sz="15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Screen Captures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77280" lvl="3" indent="-19836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lang="en-US" sz="15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Etc.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Presenters – duplicate this slide as many times as needed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9" name="CustomShape 3"/>
          <p:cNvSpPr/>
          <p:nvPr/>
        </p:nvSpPr>
        <p:spPr>
          <a:xfrm>
            <a:off x="6159960" y="6477120"/>
            <a:ext cx="2857680" cy="29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CustomShape 1"/>
          <p:cNvSpPr/>
          <p:nvPr/>
        </p:nvSpPr>
        <p:spPr>
          <a:xfrm>
            <a:off x="822960" y="286560"/>
            <a:ext cx="7543080" cy="145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en-US" sz="4800" b="0" strike="noStrike" spc="-46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Slide Heading Here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1" name="CustomShape 2"/>
          <p:cNvSpPr/>
          <p:nvPr/>
        </p:nvSpPr>
        <p:spPr>
          <a:xfrm>
            <a:off x="822960" y="1845720"/>
            <a:ext cx="7543080" cy="402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/>
          <a:lstStyle/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Presentation Text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77280" lvl="3" indent="-19836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lang="en-US" sz="15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Screen Captures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77280" lvl="3" indent="-19836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lang="en-US" sz="15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Etc.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Presenters – duplicate this slide as many times as needed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2" name="CustomShape 3"/>
          <p:cNvSpPr/>
          <p:nvPr/>
        </p:nvSpPr>
        <p:spPr>
          <a:xfrm>
            <a:off x="6159960" y="6477120"/>
            <a:ext cx="2857680" cy="29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CustomShape 1"/>
          <p:cNvSpPr/>
          <p:nvPr/>
        </p:nvSpPr>
        <p:spPr>
          <a:xfrm>
            <a:off x="822960" y="286560"/>
            <a:ext cx="7543080" cy="145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en-US" sz="4800" b="0" strike="noStrike" spc="-46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Slide Heading Here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4" name="CustomShape 2"/>
          <p:cNvSpPr/>
          <p:nvPr/>
        </p:nvSpPr>
        <p:spPr>
          <a:xfrm>
            <a:off x="822960" y="1845720"/>
            <a:ext cx="7543080" cy="402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/>
          <a:lstStyle/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Presentation Text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77280" lvl="3" indent="-19836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lang="en-US" sz="15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Screen Captures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77280" lvl="3" indent="-19836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lang="en-US" sz="15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Etc.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Presenters – duplicate this slide as many times as needed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5" name="CustomShape 3"/>
          <p:cNvSpPr/>
          <p:nvPr/>
        </p:nvSpPr>
        <p:spPr>
          <a:xfrm>
            <a:off x="6159960" y="6477120"/>
            <a:ext cx="2857680" cy="29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822960" y="286560"/>
            <a:ext cx="7543080" cy="145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en-US" sz="4800" b="0" strike="noStrike" spc="-46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Slide Heading Here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7" name="CustomShape 2"/>
          <p:cNvSpPr/>
          <p:nvPr/>
        </p:nvSpPr>
        <p:spPr>
          <a:xfrm>
            <a:off x="822960" y="1845720"/>
            <a:ext cx="7543080" cy="402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/>
          <a:lstStyle/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Presentation Text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77280" lvl="3" indent="-19836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lang="en-US" sz="15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Screen Captures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77280" lvl="3" indent="-19836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lang="en-US" sz="15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Etc.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Presenters – duplicate this slide as many times as needed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8" name="CustomShape 3"/>
          <p:cNvSpPr/>
          <p:nvPr/>
        </p:nvSpPr>
        <p:spPr>
          <a:xfrm>
            <a:off x="6159960" y="6477120"/>
            <a:ext cx="2857680" cy="29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CustomShape 1"/>
          <p:cNvSpPr/>
          <p:nvPr/>
        </p:nvSpPr>
        <p:spPr>
          <a:xfrm>
            <a:off x="822960" y="286560"/>
            <a:ext cx="7543080" cy="145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en-US" sz="4800" b="0" strike="noStrike" spc="-46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Slide Heading Here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0" name="CustomShape 2"/>
          <p:cNvSpPr/>
          <p:nvPr/>
        </p:nvSpPr>
        <p:spPr>
          <a:xfrm>
            <a:off x="822960" y="1845720"/>
            <a:ext cx="7543080" cy="402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/>
          <a:lstStyle/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Presentation Text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77280" lvl="3" indent="-19836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lang="en-US" sz="15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Screen Captures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77280" lvl="3" indent="-19836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lang="en-US" sz="15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Etc.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Presenters – duplicate this slide as many times as needed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1" name="CustomShape 3"/>
          <p:cNvSpPr/>
          <p:nvPr/>
        </p:nvSpPr>
        <p:spPr>
          <a:xfrm>
            <a:off x="6159960" y="6477120"/>
            <a:ext cx="2857680" cy="29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822960" y="286560"/>
            <a:ext cx="7543080" cy="145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en-US" sz="4800" b="0" strike="noStrike" spc="-46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A Real Solution to a Real Problem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822960" y="1845720"/>
            <a:ext cx="7543080" cy="402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/>
          <a:lstStyle/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Oracle Reports is Going Away.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91400" lvl="1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1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We’ve used Oracle Reports as our primary reporting tool since we started using Oracle, almost 25 years ago.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91400" lvl="1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1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We created over 600 Oracle Reports applications in the 15 years we’ve been using Banner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91400" lvl="1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1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Oracle has been giving gentle hints for some time that we should move on to another tool.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91400" lvl="1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1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It never did a good job of producing data extracts, which many of our users prefer to a printed report these days.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CustomShape 3"/>
          <p:cNvSpPr/>
          <p:nvPr/>
        </p:nvSpPr>
        <p:spPr>
          <a:xfrm>
            <a:off x="6159960" y="6477120"/>
            <a:ext cx="2857680" cy="29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CustomShape 1"/>
          <p:cNvSpPr/>
          <p:nvPr/>
        </p:nvSpPr>
        <p:spPr>
          <a:xfrm>
            <a:off x="822960" y="286560"/>
            <a:ext cx="7543080" cy="145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en-US" sz="4800" b="0" strike="noStrike" spc="-46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Slide Heading Here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3" name="CustomShape 2"/>
          <p:cNvSpPr/>
          <p:nvPr/>
        </p:nvSpPr>
        <p:spPr>
          <a:xfrm>
            <a:off x="822960" y="1845720"/>
            <a:ext cx="7543080" cy="402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/>
          <a:lstStyle/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Presentation Text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77280" lvl="3" indent="-19836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lang="en-US" sz="15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Screen Captures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77280" lvl="3" indent="-19836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lang="en-US" sz="15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Etc.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Presenters – duplicate this slide as many times as needed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4" name="CustomShape 3"/>
          <p:cNvSpPr/>
          <p:nvPr/>
        </p:nvSpPr>
        <p:spPr>
          <a:xfrm>
            <a:off x="6159960" y="6477120"/>
            <a:ext cx="2857680" cy="29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CustomShape 1"/>
          <p:cNvSpPr/>
          <p:nvPr/>
        </p:nvSpPr>
        <p:spPr>
          <a:xfrm>
            <a:off x="822960" y="286560"/>
            <a:ext cx="7543080" cy="145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en-US" sz="4800" b="0" strike="noStrike" spc="-46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Slide Heading Here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6" name="CustomShape 2"/>
          <p:cNvSpPr/>
          <p:nvPr/>
        </p:nvSpPr>
        <p:spPr>
          <a:xfrm>
            <a:off x="822960" y="1845720"/>
            <a:ext cx="7543080" cy="402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/>
          <a:lstStyle/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Presentation Text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77280" lvl="3" indent="-19836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lang="en-US" sz="15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Screen Captures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77280" lvl="3" indent="-19836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lang="en-US" sz="15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Etc.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Presenters – duplicate this slide as many times as needed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7" name="CustomShape 3"/>
          <p:cNvSpPr/>
          <p:nvPr/>
        </p:nvSpPr>
        <p:spPr>
          <a:xfrm>
            <a:off x="6159960" y="6477120"/>
            <a:ext cx="2857680" cy="29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CustomShape 1"/>
          <p:cNvSpPr/>
          <p:nvPr/>
        </p:nvSpPr>
        <p:spPr>
          <a:xfrm>
            <a:off x="822960" y="286560"/>
            <a:ext cx="7543080" cy="145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en-US" sz="4800" b="0" strike="noStrike" spc="-46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Slide Heading Here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9" name="CustomShape 2"/>
          <p:cNvSpPr/>
          <p:nvPr/>
        </p:nvSpPr>
        <p:spPr>
          <a:xfrm>
            <a:off x="822960" y="1845720"/>
            <a:ext cx="7543080" cy="402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/>
          <a:lstStyle/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Presentation Text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77280" lvl="3" indent="-19836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lang="en-US" sz="15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Screen Captures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77280" lvl="3" indent="-19836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lang="en-US" sz="15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Etc.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Presenters – duplicate this slide as many times as needed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0" name="CustomShape 3"/>
          <p:cNvSpPr/>
          <p:nvPr/>
        </p:nvSpPr>
        <p:spPr>
          <a:xfrm>
            <a:off x="6159960" y="6477120"/>
            <a:ext cx="2857680" cy="29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CustomShape 1"/>
          <p:cNvSpPr/>
          <p:nvPr/>
        </p:nvSpPr>
        <p:spPr>
          <a:xfrm>
            <a:off x="822960" y="286560"/>
            <a:ext cx="7543080" cy="145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en-US" sz="4800" b="0" strike="noStrike" spc="-46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Slide Heading Here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2" name="CustomShape 2"/>
          <p:cNvSpPr/>
          <p:nvPr/>
        </p:nvSpPr>
        <p:spPr>
          <a:xfrm>
            <a:off x="822960" y="1845720"/>
            <a:ext cx="7543080" cy="402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/>
          <a:lstStyle/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Presentation Text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77280" lvl="3" indent="-19836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lang="en-US" sz="15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Screen Captures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77280" lvl="3" indent="-19836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lang="en-US" sz="15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Etc.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Presenters – duplicate this slide as many times as needed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3" name="CustomShape 3"/>
          <p:cNvSpPr/>
          <p:nvPr/>
        </p:nvSpPr>
        <p:spPr>
          <a:xfrm>
            <a:off x="6159960" y="6477120"/>
            <a:ext cx="2857680" cy="29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CustomShape 1"/>
          <p:cNvSpPr/>
          <p:nvPr/>
        </p:nvSpPr>
        <p:spPr>
          <a:xfrm>
            <a:off x="822960" y="286560"/>
            <a:ext cx="7543080" cy="145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en-US" sz="4800" b="0" strike="noStrike" spc="-46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Slide Heading Here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5" name="CustomShape 2"/>
          <p:cNvSpPr/>
          <p:nvPr/>
        </p:nvSpPr>
        <p:spPr>
          <a:xfrm>
            <a:off x="822960" y="1845720"/>
            <a:ext cx="7543080" cy="402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/>
          <a:lstStyle/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Presentation Text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77280" lvl="3" indent="-19836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lang="en-US" sz="15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Screen Captures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77280" lvl="3" indent="-19836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lang="en-US" sz="15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Etc.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Presenters – duplicate this slide as many times as needed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6" name="CustomShape 3"/>
          <p:cNvSpPr/>
          <p:nvPr/>
        </p:nvSpPr>
        <p:spPr>
          <a:xfrm>
            <a:off x="6159960" y="6477120"/>
            <a:ext cx="2857680" cy="29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CustomShape 1"/>
          <p:cNvSpPr/>
          <p:nvPr/>
        </p:nvSpPr>
        <p:spPr>
          <a:xfrm>
            <a:off x="822960" y="286560"/>
            <a:ext cx="7543080" cy="145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en-US" sz="4800" b="0" strike="noStrike" spc="-46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Slide Heading Here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8" name="CustomShape 2"/>
          <p:cNvSpPr/>
          <p:nvPr/>
        </p:nvSpPr>
        <p:spPr>
          <a:xfrm>
            <a:off x="822960" y="1845720"/>
            <a:ext cx="7543080" cy="402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/>
          <a:lstStyle/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Presentation Text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77280" lvl="3" indent="-19836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lang="en-US" sz="15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Screen Captures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77280" lvl="3" indent="-19836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lang="en-US" sz="15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Etc.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Presenters – duplicate this slide as many times as needed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9" name="CustomShape 3"/>
          <p:cNvSpPr/>
          <p:nvPr/>
        </p:nvSpPr>
        <p:spPr>
          <a:xfrm>
            <a:off x="6159960" y="6477120"/>
            <a:ext cx="2857680" cy="29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CustomShape 1"/>
          <p:cNvSpPr/>
          <p:nvPr/>
        </p:nvSpPr>
        <p:spPr>
          <a:xfrm>
            <a:off x="822960" y="286560"/>
            <a:ext cx="7543080" cy="145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en-US" sz="4800" b="0" strike="noStrike" spc="-46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Slide Heading Here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1" name="CustomShape 2"/>
          <p:cNvSpPr/>
          <p:nvPr/>
        </p:nvSpPr>
        <p:spPr>
          <a:xfrm>
            <a:off x="822960" y="1845720"/>
            <a:ext cx="7543080" cy="402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/>
          <a:lstStyle/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Presentation Text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77280" lvl="3" indent="-19836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lang="en-US" sz="15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Screen Captures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77280" lvl="3" indent="-19836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lang="en-US" sz="15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Etc.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Presenters – duplicate this slide as many times as needed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2" name="CustomShape 3"/>
          <p:cNvSpPr/>
          <p:nvPr/>
        </p:nvSpPr>
        <p:spPr>
          <a:xfrm>
            <a:off x="6159960" y="6477120"/>
            <a:ext cx="2857680" cy="29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822960" y="286560"/>
            <a:ext cx="7543080" cy="145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en-US" sz="4800" b="0" strike="noStrike" spc="-46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It Started with a Dream…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822960" y="1845720"/>
            <a:ext cx="7543080" cy="402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/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Many of our reports are just an SQL query with enough wiring to deliver the output to our users.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What if we could drop our query into a container that will collect the parameters from our users and return the formatted output to them?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What if we could use a simple DSL (Domain-specific language) to define the reports that are more complicated than one can do comfortably with a single select statement?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Groovy gives us what we need to make this dream a reality.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CustomShape 3"/>
          <p:cNvSpPr/>
          <p:nvPr/>
        </p:nvSpPr>
        <p:spPr>
          <a:xfrm>
            <a:off x="6159960" y="6477120"/>
            <a:ext cx="2857680" cy="29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822960" y="286560"/>
            <a:ext cx="7543080" cy="145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en-US" sz="4800" b="0" strike="noStrike" spc="-46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What is Groovy?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822960" y="1737360"/>
            <a:ext cx="7543080" cy="4510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/>
          <a:lstStyle/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Groovy is a chopped, channeled, lowered, louvered and flame-painted Java.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77280" lvl="3" indent="-19836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lang="en-US" sz="15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Most Java code will compile and run correctly as Groovy without any changes.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77280" lvl="3" indent="-19836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lang="en-US" sz="15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It interacts seamlessly with Java code.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77280" lvl="3" indent="-19836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lang="en-US" sz="15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It gives you access to the enormous library of software available for the JVM.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77280" lvl="3" indent="-198360">
              <a:lnSpc>
                <a:spcPct val="100000"/>
              </a:lnSpc>
              <a:buClr>
                <a:srgbClr val="4E67C8"/>
              </a:buClr>
              <a:buSzPct val="80000"/>
              <a:buFont typeface="Wingdings 2" charset="2"/>
              <a:buChar char=""/>
            </a:pPr>
            <a:r>
              <a:rPr lang="en-US" sz="15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It runs without recompilation on all major operating systems.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9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noego</a:t>
            </a:r>
            <a:r>
              <a:rPr lang="en-US" sz="9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(https://commons.wikimedia.org/wiki/File:Fiat_Topolino_hotrod_front.jpg), „Fiat </a:t>
            </a:r>
            <a:r>
              <a:rPr lang="en-US" sz="9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Topolino</a:t>
            </a:r>
            <a:r>
              <a:rPr lang="en-US" sz="9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hotrod front“, https://creativecommons.org/licenses/by/2.0/legalcode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CustomShape 3"/>
          <p:cNvSpPr/>
          <p:nvPr/>
        </p:nvSpPr>
        <p:spPr>
          <a:xfrm>
            <a:off x="6159960" y="6477120"/>
            <a:ext cx="2857680" cy="29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0" name="Picture 4"/>
          <p:cNvPicPr/>
          <p:nvPr/>
        </p:nvPicPr>
        <p:blipFill>
          <a:blip r:embed="rId2"/>
          <a:stretch/>
        </p:blipFill>
        <p:spPr>
          <a:xfrm>
            <a:off x="2389214" y="3352044"/>
            <a:ext cx="3656880" cy="27424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822960" y="286560"/>
            <a:ext cx="7543080" cy="145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en-US" sz="4800" b="0" strike="noStrike" spc="-46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Why Groovy is groovy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CustomShape 2"/>
          <p:cNvSpPr/>
          <p:nvPr/>
        </p:nvSpPr>
        <p:spPr>
          <a:xfrm>
            <a:off x="822960" y="1845720"/>
            <a:ext cx="7543080" cy="402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/>
          <a:lstStyle/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32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Groovy gives us the following special features.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91400" lvl="1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32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Easy-to-use interface for SQL and XML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91400" lvl="1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32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Closures and functional programming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91400" lvl="1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32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Scripting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91400" lvl="1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32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Builders and DSL’s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91400" lvl="1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32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“Easy” web applications through Grails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CustomShape 3"/>
          <p:cNvSpPr/>
          <p:nvPr/>
        </p:nvSpPr>
        <p:spPr>
          <a:xfrm>
            <a:off x="6159960" y="6477120"/>
            <a:ext cx="2857680" cy="29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822960" y="286560"/>
            <a:ext cx="7543080" cy="145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85000"/>
              </a:lnSpc>
            </a:pPr>
            <a:r>
              <a:rPr lang="en-US" sz="4800" b="0" strike="noStrike" spc="-46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Jasper Reports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CustomShape 2"/>
          <p:cNvSpPr/>
          <p:nvPr/>
        </p:nvSpPr>
        <p:spPr>
          <a:xfrm>
            <a:off x="822960" y="1845720"/>
            <a:ext cx="7543080" cy="402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/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We liked Jasper Reports for several reasons.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It can do the job.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It is Java-Based and you can include it in Java programs.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It has XML source code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You can develop it through either a GUI or a text editor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CustomShape 3"/>
          <p:cNvSpPr/>
          <p:nvPr/>
        </p:nvSpPr>
        <p:spPr>
          <a:xfrm>
            <a:off x="6159960" y="6477120"/>
            <a:ext cx="2857680" cy="29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822960" y="395280"/>
            <a:ext cx="7543080" cy="145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r>
              <a:rPr lang="en-US" sz="4800" b="0" strike="noStrike" spc="-46">
                <a:solidFill>
                  <a:srgbClr val="31489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So, what do we do with this?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85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CustomShape 2"/>
          <p:cNvSpPr/>
          <p:nvPr/>
        </p:nvSpPr>
        <p:spPr>
          <a:xfrm>
            <a:off x="822960" y="1845720"/>
            <a:ext cx="7543080" cy="402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/>
          <a:lstStyle/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 Java Library (JAR file) that creates and runs the reports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 Grails application that handles the interaction with the client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99080" indent="-198360">
              <a:lnSpc>
                <a:spcPct val="100000"/>
              </a:lnSpc>
              <a:buClr>
                <a:srgbClr val="4E67C8"/>
              </a:buClr>
              <a:buFont typeface="Wingdings 2" charset="2"/>
              <a:buChar char="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Report definitions are stored in a directory on the server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Protected by Git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Easy to search, edit, or modify through common tools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No binary formats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All free or open-source tools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No licensing fees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High quality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CustomShape 3"/>
          <p:cNvSpPr/>
          <p:nvPr/>
        </p:nvSpPr>
        <p:spPr>
          <a:xfrm>
            <a:off x="6159960" y="6477120"/>
            <a:ext cx="2857680" cy="29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SICAS Summit 2017, Villa Roma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SICAS_2017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SICAS_2017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</TotalTime>
  <Words>1522</Words>
  <Application>Microsoft Office PowerPoint</Application>
  <PresentationFormat>On-screen Show (4:3)</PresentationFormat>
  <Paragraphs>317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46</vt:i4>
      </vt:variant>
    </vt:vector>
  </HeadingPairs>
  <TitlesOfParts>
    <vt:vector size="56" baseType="lpstr">
      <vt:lpstr>Arial</vt:lpstr>
      <vt:lpstr>Calibri</vt:lpstr>
      <vt:lpstr>Calibri Light</vt:lpstr>
      <vt:lpstr>Courier New</vt:lpstr>
      <vt:lpstr>DejaVu Sans</vt:lpstr>
      <vt:lpstr>Symbol</vt:lpstr>
      <vt:lpstr>Wingdings</vt:lpstr>
      <vt:lpstr>Wingdings 2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dc:description/>
  <cp:lastModifiedBy>Cole, Ed</cp:lastModifiedBy>
  <cp:revision>10</cp:revision>
  <dcterms:created xsi:type="dcterms:W3CDTF">2016-03-21T14:05:02Z</dcterms:created>
  <dcterms:modified xsi:type="dcterms:W3CDTF">2017-09-05T13:33:41Z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46</vt:i4>
  </property>
  <property fmtid="{D5CDD505-2E9C-101B-9397-08002B2CF9AE}" pid="12" name="_TemplateID">
    <vt:lpwstr>TC028952619991</vt:lpwstr>
  </property>
</Properties>
</file>