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handoutMasterIdLst>
    <p:handoutMasterId r:id="rId58"/>
  </p:handoutMasterIdLst>
  <p:sldIdLst>
    <p:sldId id="256" r:id="rId3"/>
    <p:sldId id="257" r:id="rId4"/>
    <p:sldId id="258" r:id="rId5"/>
    <p:sldId id="259" r:id="rId6"/>
    <p:sldId id="297" r:id="rId7"/>
    <p:sldId id="298" r:id="rId8"/>
    <p:sldId id="299" r:id="rId9"/>
    <p:sldId id="300" r:id="rId10"/>
    <p:sldId id="265" r:id="rId11"/>
    <p:sldId id="301" r:id="rId12"/>
    <p:sldId id="302" r:id="rId13"/>
    <p:sldId id="260" r:id="rId14"/>
    <p:sldId id="305" r:id="rId15"/>
    <p:sldId id="264" r:id="rId16"/>
    <p:sldId id="261" r:id="rId17"/>
    <p:sldId id="306" r:id="rId18"/>
    <p:sldId id="262" r:id="rId19"/>
    <p:sldId id="296" r:id="rId20"/>
    <p:sldId id="263" r:id="rId21"/>
    <p:sldId id="266" r:id="rId22"/>
    <p:sldId id="267" r:id="rId23"/>
    <p:sldId id="268" r:id="rId24"/>
    <p:sldId id="307" r:id="rId25"/>
    <p:sldId id="269" r:id="rId26"/>
    <p:sldId id="304" r:id="rId27"/>
    <p:sldId id="270" r:id="rId28"/>
    <p:sldId id="271" r:id="rId29"/>
    <p:sldId id="272" r:id="rId30"/>
    <p:sldId id="309" r:id="rId31"/>
    <p:sldId id="273" r:id="rId32"/>
    <p:sldId id="274" r:id="rId33"/>
    <p:sldId id="275" r:id="rId34"/>
    <p:sldId id="276" r:id="rId35"/>
    <p:sldId id="277" r:id="rId36"/>
    <p:sldId id="278" r:id="rId37"/>
    <p:sldId id="310" r:id="rId38"/>
    <p:sldId id="311" r:id="rId39"/>
    <p:sldId id="279" r:id="rId40"/>
    <p:sldId id="280" r:id="rId41"/>
    <p:sldId id="281" r:id="rId42"/>
    <p:sldId id="282" r:id="rId43"/>
    <p:sldId id="312" r:id="rId44"/>
    <p:sldId id="283" r:id="rId45"/>
    <p:sldId id="287" r:id="rId46"/>
    <p:sldId id="284" r:id="rId47"/>
    <p:sldId id="285" r:id="rId48"/>
    <p:sldId id="286" r:id="rId49"/>
    <p:sldId id="288" r:id="rId50"/>
    <p:sldId id="289" r:id="rId51"/>
    <p:sldId id="290" r:id="rId52"/>
    <p:sldId id="291" r:id="rId53"/>
    <p:sldId id="292" r:id="rId54"/>
    <p:sldId id="293" r:id="rId55"/>
    <p:sldId id="308" r:id="rId56"/>
    <p:sldId id="295" r:id="rId57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6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E8E7C-17A8-4445-BC8E-9B4C79A923F4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E43A9-0481-479E-B25F-4A8BB392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38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2345634"/>
            <a:ext cx="8229240" cy="32361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 hidden="1"/>
          <p:cNvSpPr/>
          <p:nvPr/>
        </p:nvSpPr>
        <p:spPr>
          <a:xfrm>
            <a:off x="0" y="6400800"/>
            <a:ext cx="914292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2" hidden="1"/>
          <p:cNvSpPr/>
          <p:nvPr/>
        </p:nvSpPr>
        <p:spPr>
          <a:xfrm>
            <a:off x="0" y="6334200"/>
            <a:ext cx="914292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334200"/>
            <a:ext cx="91404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905400" y="4343400"/>
            <a:ext cx="740664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6400800"/>
            <a:ext cx="914292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0" y="6334200"/>
            <a:ext cx="914292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833760" y="122778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mailto:EdwardCole@mail.sunyjcc.edu" TargetMode="External"/><Relationship Id="rId2" Type="http://schemas.openxmlformats.org/officeDocument/2006/relationships/hyperlink" Target="https://github.com/ewcole/simple_report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590920" y="838080"/>
            <a:ext cx="5897520" cy="356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80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SICAS Summit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80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14400" y="4844954"/>
            <a:ext cx="7542720" cy="7454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cap="small" spc="194" dirty="0">
                <a:solidFill>
                  <a:srgbClr val="031828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DROP-IN REPORTING WITH GROOVY</a:t>
            </a:r>
            <a:endParaRPr lang="en-US" sz="3600" b="1" strike="noStrike" cap="smal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4"/>
          <p:cNvPicPr/>
          <p:nvPr/>
        </p:nvPicPr>
        <p:blipFill>
          <a:blip r:embed="rId2"/>
          <a:srcRect l="2920" t="3499" r="3118" b="3499"/>
          <a:stretch/>
        </p:blipFill>
        <p:spPr>
          <a:xfrm>
            <a:off x="762120" y="2362320"/>
            <a:ext cx="1827720" cy="17686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617220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September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57" y="253903"/>
            <a:ext cx="1703244" cy="133136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22960" y="286560"/>
            <a:ext cx="7542720" cy="8475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The interesting part…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822960" y="1303922"/>
            <a:ext cx="7542720" cy="4441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… this only took 8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lines of code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0945" y="1981237"/>
            <a:ext cx="8286750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report(title: </a:t>
            </a:r>
            <a:r>
              <a:rPr lang="en-GB" sz="20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"Summit Grade List"</a:t>
            </a: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) {</a:t>
            </a:r>
            <a:endParaRPr lang="en-US" sz="2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</a:t>
            </a:r>
            <a:r>
              <a:rPr lang="en-GB" sz="2000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param</a:t>
            </a: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(name: </a:t>
            </a:r>
            <a:r>
              <a:rPr lang="en-GB" sz="20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"semester"</a:t>
            </a: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, label: </a:t>
            </a:r>
            <a:r>
              <a:rPr lang="en-GB" sz="20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"semester"</a:t>
            </a: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) {</a:t>
            </a:r>
            <a:endParaRPr lang="en-US" sz="2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2000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list_of_values</a:t>
            </a: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98FB98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query</a:t>
            </a: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: </a:t>
            </a:r>
            <a:r>
              <a:rPr lang="en-GB" sz="20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"""select distinct semester </a:t>
            </a:r>
            <a:endParaRPr lang="en-US" sz="2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                           </a:t>
            </a:r>
            <a:r>
              <a:rPr lang="en-GB" sz="2000" kern="150" dirty="0" smtClean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from </a:t>
            </a:r>
            <a:r>
              <a:rPr lang="en-GB" sz="2000" kern="150" dirty="0" err="1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summit_grades</a:t>
            </a:r>
            <a:r>
              <a:rPr lang="en-GB" sz="20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"""</a:t>
            </a:r>
            <a:endParaRPr lang="en-US" sz="2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}</a:t>
            </a:r>
            <a:endParaRPr lang="en-US" sz="2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</a:t>
            </a:r>
            <a:r>
              <a:rPr lang="en-GB" sz="2000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sql</a:t>
            </a: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98FB98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query</a:t>
            </a: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: </a:t>
            </a:r>
            <a:r>
              <a:rPr lang="en-GB" sz="20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"""select * from </a:t>
            </a:r>
            <a:r>
              <a:rPr lang="en-GB" sz="2000" kern="150" dirty="0" err="1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summit_grades</a:t>
            </a:r>
            <a:r>
              <a:rPr lang="en-GB" sz="20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endParaRPr lang="en-US" sz="2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                where semester = :semester"""</a:t>
            </a:r>
            <a:endParaRPr lang="en-US" sz="2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}</a:t>
            </a:r>
            <a:endParaRPr lang="en-US" sz="2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571501" y="4671298"/>
            <a:ext cx="8166194" cy="1458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You just save this file as </a:t>
            </a:r>
            <a:r>
              <a:rPr lang="en-US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ourier New" panose="02070309020205020404" pitchFamily="49" charset="0"/>
              </a:rPr>
              <a:t>summit_grade_list.groovy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ourier New" panose="02070309020205020404" pitchFamily="49" charset="0"/>
              </a:rPr>
              <a:t>and “drop it in” to the right directory</a:t>
            </a:r>
          </a:p>
          <a:p>
            <a:pPr>
              <a:lnSpc>
                <a:spcPct val="100000"/>
              </a:lnSpc>
            </a:pPr>
            <a:r>
              <a:rPr lang="en-US" sz="26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ourier New" panose="02070309020205020404" pitchFamily="49" charset="0"/>
              </a:rPr>
              <a:t>[Full disclosure: It has to be added to the menu separately]</a:t>
            </a:r>
            <a:endParaRPr lang="en-US" sz="2600" b="1" i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6469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22960" y="286560"/>
            <a:ext cx="7542720" cy="9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It Started with a Dream…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22960" y="1343026"/>
            <a:ext cx="7542720" cy="48329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Many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reports 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are just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SQL queries 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with enough wiring to deliver the output to our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users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 smtClean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What 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if we could drop our query into a container that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collects 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the parameters from our users and return the formatted output to them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?</a:t>
            </a: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0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What if we could use a simple DSL (Domain-specific language) to define the reports that are more complicated than one can do comfortably with a single select statement?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52385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22960" y="286560"/>
            <a:ext cx="7542720" cy="9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Cold Reality Also Played a Part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22960" y="1371599"/>
            <a:ext cx="7542720" cy="47720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Practical considerations to our reporting tool</a:t>
            </a:r>
          </a:p>
          <a:p>
            <a:pPr>
              <a:lnSpc>
                <a:spcPct val="100000"/>
              </a:lnSpc>
            </a:pPr>
            <a:endParaRPr lang="en-US" sz="12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Free or open source tools</a:t>
            </a:r>
          </a:p>
          <a:p>
            <a:pPr marL="656280" lvl="1" indent="-198000">
              <a:buClr>
                <a:srgbClr val="4E67C8"/>
              </a:buClr>
              <a:buFont typeface="Wingdings 2" charset="2"/>
              <a:buChar char=""/>
            </a:pP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No licensing fees</a:t>
            </a:r>
          </a:p>
          <a:p>
            <a:pPr marL="656280" lvl="1" indent="-198000"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High quality</a:t>
            </a:r>
          </a:p>
          <a:p>
            <a:pPr marL="656280" lvl="1" indent="-198000">
              <a:buClr>
                <a:srgbClr val="4E67C8"/>
              </a:buClr>
              <a:buFont typeface="Wingdings 2" charset="2"/>
              <a:buChar char=""/>
            </a:pP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Widely used and not tied to a single vendor.</a:t>
            </a:r>
          </a:p>
          <a:p>
            <a:pPr marL="656280" lvl="1" indent="-198000">
              <a:buClr>
                <a:srgbClr val="4E67C8"/>
              </a:buClr>
              <a:buFont typeface="Wingdings 2" charset="2"/>
              <a:buChar char=""/>
            </a:pPr>
            <a:endParaRPr lang="en-US" sz="12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Freedom</a:t>
            </a:r>
          </a:p>
          <a:p>
            <a:pPr marL="656280" lvl="1" indent="-198000">
              <a:buClr>
                <a:srgbClr val="4E67C8"/>
              </a:buClr>
              <a:buFont typeface="Wingdings 2" charset="2"/>
              <a:buChar char=""/>
            </a:pP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We own our own reports</a:t>
            </a:r>
          </a:p>
          <a:p>
            <a:pPr marL="656280" lvl="1" indent="-198000"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Not locked away on a web server</a:t>
            </a:r>
          </a:p>
          <a:p>
            <a:pPr marL="656280" lvl="1" indent="-198000">
              <a:buClr>
                <a:srgbClr val="4E67C8"/>
              </a:buClr>
              <a:buFont typeface="Wingdings 2" charset="2"/>
              <a:buChar char=""/>
            </a:pP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Not in a binary format</a:t>
            </a:r>
          </a:p>
          <a:p>
            <a:pPr marL="656280" lvl="1" indent="-198000"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No IDE</a:t>
            </a: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22960" y="286560"/>
            <a:ext cx="7542720" cy="9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Making the Dream a Reality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22960" y="1343026"/>
            <a:ext cx="7542720" cy="45106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54627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22960" y="395280"/>
            <a:ext cx="7542720" cy="733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What is this reporting system?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22960" y="1328737"/>
            <a:ext cx="7820978" cy="49555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A Java Library (JAR file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), written in Groovy 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creates and runs the reports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A Grails application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handles 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the interaction with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client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Report definitions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stored 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in a directory on the server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Protected by </a:t>
            </a:r>
            <a:r>
              <a:rPr lang="en-US" sz="2800" b="0" strike="noStrike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Git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Easy to search, edit, or modify through common tools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No binary formats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Paper reports created by Jasper Reports</a:t>
            </a:r>
            <a:endParaRPr lang="en-US" sz="2800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54036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22960" y="286560"/>
            <a:ext cx="754272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What is Groovy?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22960" y="1385888"/>
            <a:ext cx="7542720" cy="48615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Groovy is a chopped, channeled, lowered, louvered and flame-painted 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Java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noego</a:t>
            </a:r>
            <a:r>
              <a:rPr lang="en-US" sz="11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(https://commons.wikimedia.org/wiki/File:Fiat_Topolino_hotrod_front.jpg), „Fiat </a:t>
            </a:r>
            <a:r>
              <a:rPr lang="en-US" sz="11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Topolino</a:t>
            </a:r>
            <a:r>
              <a:rPr lang="en-US" sz="11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hotrod front“, https://creativecommons.org/licenses/by/2.0/legalcode 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Picture 4"/>
          <p:cNvPicPr/>
          <p:nvPr/>
        </p:nvPicPr>
        <p:blipFill rotWithShape="1">
          <a:blip r:embed="rId2"/>
          <a:srcRect l="3464" t="6978" r="2758" b="6009"/>
          <a:stretch/>
        </p:blipFill>
        <p:spPr>
          <a:xfrm>
            <a:off x="2093563" y="2380769"/>
            <a:ext cx="5001514" cy="3191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22960" y="286560"/>
            <a:ext cx="754272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Groovy extends</a:t>
            </a:r>
            <a:r>
              <a:rPr lang="en-US" sz="4800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r>
              <a:rPr lang="en-US" sz="4800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Java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22960" y="1385888"/>
            <a:ext cx="7542720" cy="48615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lvl="3" indent="-198000"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Most Java code will compile and run correctly as Groovy without any </a:t>
            </a: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changes</a:t>
            </a:r>
          </a:p>
          <a:p>
            <a:pPr marL="199080" lvl="3" indent="-198000">
              <a:buClr>
                <a:srgbClr val="4E67C8"/>
              </a:buClr>
              <a:buSzPct val="80000"/>
              <a:buFont typeface="Wingdings 2" charset="2"/>
              <a:buChar char=""/>
            </a:pPr>
            <a:endParaRPr lang="en-US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 marL="199080" lvl="3" indent="-198000"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Interacts 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seamlessly with Java </a:t>
            </a: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code</a:t>
            </a:r>
          </a:p>
          <a:p>
            <a:pPr marL="199080" lvl="3" indent="-198000">
              <a:buClr>
                <a:srgbClr val="4E67C8"/>
              </a:buClr>
              <a:buSzPct val="80000"/>
              <a:buFont typeface="Wingdings 2" charset="2"/>
              <a:buChar char=""/>
            </a:pPr>
            <a:endParaRPr lang="en-US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 marL="199080" lvl="3" indent="-198000"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G</a:t>
            </a: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ives 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you access to the enormous library of software available for the </a:t>
            </a: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JVM</a:t>
            </a:r>
          </a:p>
          <a:p>
            <a:pPr marL="199080" lvl="3" indent="-198000">
              <a:buClr>
                <a:srgbClr val="4E67C8"/>
              </a:buClr>
              <a:buSzPct val="80000"/>
              <a:buFont typeface="Wingdings 2" charset="2"/>
              <a:buChar char=""/>
            </a:pPr>
            <a:endParaRPr lang="en-US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 marL="199080" lvl="3" indent="-198000"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R</a:t>
            </a: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uns 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without recompilation on all major operating </a:t>
            </a: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systems</a:t>
            </a:r>
            <a:endParaRPr lang="en-US" sz="2800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38072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22960" y="286560"/>
            <a:ext cx="7542720" cy="9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Why Groovy is groovy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22960" y="1428750"/>
            <a:ext cx="7542720" cy="4439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Groovy gives us the following special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features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1200" b="0" strike="noStrike" spc="-1" dirty="0" smtClean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Easy-to-use 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interface for SQL and XML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491400" lvl="1" indent="-198000">
              <a:buClr>
                <a:srgbClr val="4E67C8"/>
              </a:buClr>
              <a:buFont typeface="Wingdings 2" charset="2"/>
              <a:buChar char=""/>
            </a:pPr>
            <a:endParaRPr lang="en-US" sz="1200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Closures 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and functional programming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491400" lvl="1" indent="-198000">
              <a:buClr>
                <a:srgbClr val="4E67C8"/>
              </a:buClr>
              <a:buFont typeface="Wingdings 2" charset="2"/>
              <a:buChar char=""/>
            </a:pPr>
            <a:endParaRPr lang="en-US" sz="1200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Scripting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491400" lvl="1" indent="-198000">
              <a:buClr>
                <a:srgbClr val="4E67C8"/>
              </a:buClr>
              <a:buFont typeface="Wingdings 2" charset="2"/>
              <a:buChar char=""/>
            </a:pPr>
            <a:endParaRPr lang="en-US" sz="1200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Builders 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and DSL’s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491400" lvl="1" indent="-198000">
              <a:buClr>
                <a:srgbClr val="4E67C8"/>
              </a:buClr>
              <a:buFont typeface="Wingdings 2" charset="2"/>
              <a:buChar char=""/>
            </a:pPr>
            <a:endParaRPr lang="en-US" sz="1200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“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Easy” web applications through Grails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8" r="17682" b="7894"/>
          <a:stretch/>
        </p:blipFill>
        <p:spPr>
          <a:xfrm rot="1275342">
            <a:off x="7012844" y="3323435"/>
            <a:ext cx="1465781" cy="2558031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822960" y="286560"/>
            <a:ext cx="754272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The Grails Application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975240" y="1457325"/>
            <a:ext cx="7542720" cy="44704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The library contains no user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interaction</a:t>
            </a: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The Grails application is the client interface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Gathering parameters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Delivering output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Controlling access using the JCC menu system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800" b="0" strike="noStrike" spc="-1" dirty="0" smtClean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Other client interfaces 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are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possible and might be added in the future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92754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22959" y="286560"/>
            <a:ext cx="7792403" cy="9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Jasper </a:t>
            </a: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Reports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22960" y="1428750"/>
            <a:ext cx="7542720" cy="4439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It is a fully-functional report generator</a:t>
            </a: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It is Java-Based and you can include it in Java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programs</a:t>
            </a:r>
          </a:p>
          <a:p>
            <a:pPr marL="199080" indent="-198000">
              <a:buClr>
                <a:srgbClr val="4E67C8"/>
              </a:buClr>
              <a:buFont typeface="Wingdings 2" charset="2"/>
              <a:buChar char=""/>
            </a:pPr>
            <a:endParaRPr lang="en-US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It has XML source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code</a:t>
            </a: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0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You can develop it through either a GUI or a text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editor</a:t>
            </a: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000" b="0" strike="noStrike" spc="-1" dirty="0" smtClean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It is FREE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22960" y="286560"/>
            <a:ext cx="7542720" cy="8707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Session Rules of Etiquette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22960" y="23785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Please silence your mobile device(s)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you must leave the session early, please do so as discreetly as possible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Please avoid side conversation during this session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Thank you for your cooperation! 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6172200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269" y="4744016"/>
            <a:ext cx="1703244" cy="133136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22960" y="286560"/>
            <a:ext cx="7542720" cy="9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Example Reports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Examples from the developer’s point of view</a:t>
            </a: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656280" lvl="1" indent="-198000">
              <a:buClr>
                <a:srgbClr val="4E67C8"/>
              </a:buClr>
              <a:buSzPct val="75000"/>
              <a:buFont typeface="Wingdings 2" charset="2"/>
              <a:buChar char="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Plain </a:t>
            </a: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SQL</a:t>
            </a:r>
          </a:p>
          <a:p>
            <a:pPr marL="199080" lvl="1" indent="-198000">
              <a:buClr>
                <a:srgbClr val="4E67C8"/>
              </a:buClr>
              <a:buSzPct val="75000"/>
              <a:buFont typeface="Wingdings 2" charset="2"/>
              <a:buChar char=""/>
            </a:pPr>
            <a:endParaRPr lang="en-US" sz="1600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656280" lvl="1" indent="-198000">
              <a:buClr>
                <a:srgbClr val="4E67C8"/>
              </a:buClr>
              <a:buSzPct val="75000"/>
              <a:buFont typeface="Wingdings 2" charset="2"/>
              <a:buChar char="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A Groovy report with an SQL </a:t>
            </a: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query</a:t>
            </a:r>
          </a:p>
          <a:p>
            <a:pPr marL="199080" lvl="1" indent="-198000">
              <a:buClr>
                <a:srgbClr val="4E67C8"/>
              </a:buClr>
              <a:buSzPct val="75000"/>
              <a:buFont typeface="Wingdings 2" charset="2"/>
              <a:buChar char=""/>
            </a:pPr>
            <a:endParaRPr lang="en-US" sz="1600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656280" lvl="1" indent="-198000">
              <a:buClr>
                <a:srgbClr val="4E67C8"/>
              </a:buClr>
              <a:buSzPct val="75000"/>
              <a:buFont typeface="Wingdings 2" charset="2"/>
              <a:buChar char="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Dynamic </a:t>
            </a: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SQL</a:t>
            </a:r>
          </a:p>
          <a:p>
            <a:pPr marL="199080" lvl="1" indent="-198000">
              <a:buClr>
                <a:srgbClr val="4E67C8"/>
              </a:buClr>
              <a:buSzPct val="75000"/>
              <a:buFont typeface="Wingdings 2" charset="2"/>
              <a:buChar char=""/>
            </a:pPr>
            <a:endParaRPr lang="en-US" sz="1600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656280" lvl="1" indent="-198000">
              <a:buClr>
                <a:srgbClr val="4E67C8"/>
              </a:buClr>
              <a:buSzPct val="75000"/>
              <a:buFont typeface="Wingdings 2" charset="2"/>
              <a:buChar char="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A report with data created from arbitrary Groovy code</a:t>
            </a: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22960" y="286560"/>
            <a:ext cx="754272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</a:t>
            </a:r>
            <a:r>
              <a:rPr lang="en-US" sz="4800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</a:t>
            </a: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ure </a:t>
            </a: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SQL </a:t>
            </a: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Report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22960" y="1459793"/>
            <a:ext cx="7542720" cy="4275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1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sql</a:t>
            </a:r>
            <a:r>
              <a:rPr lang="en-US" sz="2800" b="1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/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summit_dict_tables.sql</a:t>
            </a:r>
            <a:r>
              <a:rPr lang="en-US" sz="2800" b="1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4917" y="2204166"/>
            <a:ext cx="7540763" cy="238526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tabLst>
                <a:tab pos="6120130" algn="r"/>
              </a:tabLst>
            </a:pPr>
            <a:r>
              <a:rPr lang="en-GB" sz="2400" kern="150" dirty="0" smtClean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/* </a:t>
            </a:r>
            <a:r>
              <a:rPr lang="en-GB" sz="2400" kern="150" dirty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List all data dictionary tables matching the pattern */</a:t>
            </a:r>
            <a:endParaRPr lang="en-US" sz="2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select</a:t>
            </a:r>
            <a:r>
              <a:rPr lang="en-GB" sz="2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* </a:t>
            </a:r>
            <a:r>
              <a:rPr lang="en-GB" sz="2400" kern="150" dirty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from</a:t>
            </a:r>
            <a:r>
              <a:rPr lang="en-GB" sz="2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dictionary</a:t>
            </a:r>
            <a:endParaRPr lang="en-US" sz="2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2400" kern="150" dirty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where</a:t>
            </a:r>
            <a:r>
              <a:rPr lang="en-GB" sz="2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table_name</a:t>
            </a:r>
            <a:r>
              <a:rPr lang="en-GB" sz="2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like</a:t>
            </a:r>
            <a:r>
              <a:rPr lang="en-GB" sz="2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endParaRPr lang="en-GB" sz="2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2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</a:t>
            </a:r>
            <a:r>
              <a:rPr lang="en-GB" sz="2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</a:t>
            </a:r>
            <a:r>
              <a:rPr lang="en-GB" sz="2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	</a:t>
            </a:r>
            <a:r>
              <a:rPr lang="en-GB" sz="2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</a:t>
            </a:r>
            <a:r>
              <a:rPr lang="en-GB" sz="2400" kern="150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nvl</a:t>
            </a:r>
            <a:r>
              <a:rPr lang="en-GB" sz="2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</a:t>
            </a:r>
            <a:r>
              <a:rPr lang="en-GB" sz="2400" kern="150" dirty="0" smtClean="0">
                <a:solidFill>
                  <a:srgbClr val="B0C4DE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upper</a:t>
            </a:r>
            <a:r>
              <a:rPr lang="en-GB" sz="2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(:</a:t>
            </a:r>
            <a:r>
              <a:rPr lang="en-GB" sz="2400" b="1" kern="150" dirty="0" err="1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table_name</a:t>
            </a:r>
            <a:r>
              <a:rPr lang="en-GB" sz="2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),</a:t>
            </a:r>
            <a:r>
              <a:rPr lang="en-GB" sz="24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'%'</a:t>
            </a:r>
            <a:r>
              <a:rPr lang="en-GB" sz="2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)</a:t>
            </a:r>
            <a:endParaRPr lang="en-US" sz="2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2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2400" kern="150" dirty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order</a:t>
            </a:r>
            <a:r>
              <a:rPr lang="en-GB" sz="2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by</a:t>
            </a:r>
            <a:r>
              <a:rPr lang="en-GB" sz="2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table_name</a:t>
            </a:r>
            <a:endParaRPr lang="en-US" sz="2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2960" y="4657497"/>
            <a:ext cx="780669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kern="150" dirty="0">
                <a:latin typeface="Calibri" panose="020F050202020403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Note the bind variable in the query, </a:t>
            </a:r>
            <a:r>
              <a:rPr lang="en-GB" sz="2800" b="1" kern="150" dirty="0" smtClean="0">
                <a:latin typeface="Courier New" panose="02070309020205020404" pitchFamily="49" charset="0"/>
                <a:ea typeface="NSimSun" panose="02010609030101010101" pitchFamily="49" charset="-122"/>
                <a:cs typeface="Courier New" panose="02070309020205020404" pitchFamily="49" charset="0"/>
              </a:rPr>
              <a:t>:</a:t>
            </a:r>
            <a:r>
              <a:rPr lang="en-GB" sz="2800" b="1" kern="150" dirty="0" err="1" smtClean="0">
                <a:latin typeface="Courier New" panose="02070309020205020404" pitchFamily="49" charset="0"/>
                <a:ea typeface="NSimSun" panose="02010609030101010101" pitchFamily="49" charset="-122"/>
                <a:cs typeface="Courier New" panose="02070309020205020404" pitchFamily="49" charset="0"/>
              </a:rPr>
              <a:t>table_name</a:t>
            </a:r>
            <a:endParaRPr lang="en-GB" sz="2800" b="1" kern="150" dirty="0" smtClean="0">
              <a:latin typeface="Times New Roman" panose="02020603050405020304" pitchFamily="18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endParaRPr lang="en-GB" sz="1200" kern="150" dirty="0" smtClean="0">
              <a:latin typeface="Calibri" panose="020F050202020403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800" kern="150" dirty="0" smtClean="0">
                <a:latin typeface="Calibri" panose="020F050202020403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When </a:t>
            </a:r>
            <a:r>
              <a:rPr lang="en-GB" sz="2800" kern="150" dirty="0">
                <a:latin typeface="Calibri" panose="020F050202020403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we run the report, it displays a parameter form which asks for a table name.</a:t>
            </a:r>
            <a:endParaRPr lang="en-US" sz="2800" kern="150" dirty="0">
              <a:latin typeface="Calibri" panose="020F050202020403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22960" y="286560"/>
            <a:ext cx="7542720" cy="842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Pure SQL Report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Frame1"/>
          <p:cNvPicPr/>
          <p:nvPr/>
        </p:nvPicPr>
        <p:blipFill>
          <a:blip r:embed="rId2"/>
          <a:stretch>
            <a:fillRect/>
          </a:stretch>
        </p:blipFill>
        <p:spPr>
          <a:xfrm>
            <a:off x="1486368" y="1765795"/>
            <a:ext cx="6215904" cy="2856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665797" y="5072671"/>
            <a:ext cx="75427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Enter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ALL_TAB%S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alibri" panose="020F0502020204030204" pitchFamily="34" charset="0"/>
              </a:rPr>
              <a:t>to get a list of table-related data dictionary objects and run the report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22960" y="286560"/>
            <a:ext cx="7542720" cy="842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Pure SQL Report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949148"/>
              </p:ext>
            </p:extLst>
          </p:nvPr>
        </p:nvGraphicFramePr>
        <p:xfrm>
          <a:off x="822960" y="1369150"/>
          <a:ext cx="7542721" cy="4825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7578">
                  <a:extLst>
                    <a:ext uri="{9D8B030D-6E8A-4147-A177-3AD203B41FA5}">
                      <a16:colId xmlns:a16="http://schemas.microsoft.com/office/drawing/2014/main" val="1826412091"/>
                    </a:ext>
                  </a:extLst>
                </a:gridCol>
                <a:gridCol w="4065143">
                  <a:extLst>
                    <a:ext uri="{9D8B030D-6E8A-4147-A177-3AD203B41FA5}">
                      <a16:colId xmlns:a16="http://schemas.microsoft.com/office/drawing/2014/main" val="3231510121"/>
                    </a:ext>
                  </a:extLst>
                </a:gridCol>
              </a:tblGrid>
              <a:tr h="4381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400" b="1" kern="150" dirty="0">
                          <a:effectLst/>
                        </a:rPr>
                        <a:t>TABLE_NAME</a:t>
                      </a:r>
                      <a:endParaRPr lang="en-US" sz="2400" b="1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400" b="1" kern="150" dirty="0">
                          <a:effectLst/>
                        </a:rPr>
                        <a:t>COMMENTS</a:t>
                      </a:r>
                      <a:endParaRPr lang="en-US" sz="2400" b="1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2431144489"/>
                  </a:ext>
                </a:extLst>
              </a:tr>
              <a:tr h="772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400" kern="150" dirty="0">
                          <a:effectLst/>
                        </a:rPr>
                        <a:t>ALL_TABLES</a:t>
                      </a:r>
                      <a:endParaRPr lang="en-US" sz="24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400" kern="150" dirty="0">
                          <a:effectLst/>
                        </a:rPr>
                        <a:t>Description of relational tables accessible to the user</a:t>
                      </a:r>
                      <a:endParaRPr lang="en-US" sz="24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358693850"/>
                  </a:ext>
                </a:extLst>
              </a:tr>
              <a:tr h="772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400" kern="150" dirty="0">
                          <a:effectLst/>
                        </a:rPr>
                        <a:t>ALL_TAB_COLS</a:t>
                      </a:r>
                      <a:endParaRPr lang="en-US" sz="24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400" kern="150">
                          <a:effectLst/>
                        </a:rPr>
                        <a:t>Columns of user's tables, views and clusters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797176349"/>
                  </a:ext>
                </a:extLst>
              </a:tr>
              <a:tr h="772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400" kern="150" dirty="0">
                          <a:effectLst/>
                        </a:rPr>
                        <a:t>ALL_TAB_COLUMNS</a:t>
                      </a:r>
                      <a:endParaRPr lang="en-US" sz="24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400" kern="150" dirty="0">
                          <a:effectLst/>
                        </a:rPr>
                        <a:t>Columns of user's tables, views and clusters</a:t>
                      </a:r>
                      <a:endParaRPr lang="en-US" sz="24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2193667125"/>
                  </a:ext>
                </a:extLst>
              </a:tr>
              <a:tr h="772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400" kern="150" dirty="0">
                          <a:effectLst/>
                        </a:rPr>
                        <a:t>ALL_TAB_COL_STATISTICS</a:t>
                      </a:r>
                      <a:endParaRPr lang="en-US" sz="24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400" kern="150" dirty="0">
                          <a:effectLst/>
                        </a:rPr>
                        <a:t>Columns of user's tables, views and clusters</a:t>
                      </a:r>
                      <a:endParaRPr lang="en-US" sz="24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262917572"/>
                  </a:ext>
                </a:extLst>
              </a:tr>
              <a:tr h="9625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400" kern="150" dirty="0">
                          <a:effectLst/>
                        </a:rPr>
                        <a:t>ALL_TAB_COMMENTS</a:t>
                      </a:r>
                      <a:endParaRPr lang="en-US" sz="24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400" kern="150" dirty="0">
                          <a:effectLst/>
                        </a:rPr>
                        <a:t>Comments on tables and views accessible to the user</a:t>
                      </a:r>
                      <a:endParaRPr lang="en-US" sz="24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54830578"/>
                  </a:ext>
                </a:extLst>
              </a:tr>
            </a:tbl>
          </a:graphicData>
        </a:graphic>
      </p:graphicFrame>
      <p:sp>
        <p:nvSpPr>
          <p:cNvPr id="5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81416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22960" y="286560"/>
            <a:ext cx="7542720" cy="9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Groovy </a:t>
            </a: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How you create a report using my DSL</a:t>
            </a: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800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The syntax is nothing more than Groovy</a:t>
            </a: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800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I’ve created special methods which we will use as keywords to build reports</a:t>
            </a: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Building the example up piece by piece</a:t>
            </a:r>
            <a:endParaRPr lang="en-US" sz="2800" b="0" strike="noStrike" spc="-1" dirty="0" smtClean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8" r="17682" b="7894"/>
          <a:stretch/>
        </p:blipFill>
        <p:spPr>
          <a:xfrm rot="2757938">
            <a:off x="7018238" y="3929783"/>
            <a:ext cx="1465781" cy="2558031"/>
          </a:xfrm>
          <a:prstGeom prst="rect">
            <a:avLst/>
          </a:prstGeom>
        </p:spPr>
      </p:pic>
      <p:sp>
        <p:nvSpPr>
          <p:cNvPr id="7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22960" y="286560"/>
            <a:ext cx="754272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Groovy </a:t>
            </a: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22960" y="1416780"/>
            <a:ext cx="7542720" cy="1814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A report listing tables belonging to a particular database schema and matching a given pattern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First,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tell 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the builder that we are creating a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report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600076" y="3172524"/>
            <a:ext cx="8058150" cy="17709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report(title: 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'List User Tables'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lang="en-US" sz="24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Parameters, data generators and other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lang="en-US" sz="24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interesting things will go here.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822960" y="5261246"/>
            <a:ext cx="7542720" cy="9420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The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“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report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keyword starts the creation of a new report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76165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2"/>
          <p:cNvSpPr/>
          <p:nvPr/>
        </p:nvSpPr>
        <p:spPr>
          <a:xfrm>
            <a:off x="748080" y="385764"/>
            <a:ext cx="7542720" cy="981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Define a parameter named “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owner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” with a list of values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784003" y="4842430"/>
            <a:ext cx="7874221" cy="9774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lang="en-US" sz="2800" b="0" strike="noStrike" spc="-1" dirty="0" err="1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param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 creates a field on the parameter form</a:t>
            </a: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lang="en-US" sz="2800" spc="-1" dirty="0" err="1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list_of_values</a:t>
            </a: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 creates a pull-down list with a set of possible values for the </a:t>
            </a: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owner</a:t>
            </a: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parameter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291274" y="1284487"/>
            <a:ext cx="8456331" cy="3557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Create a parameter for </a:t>
            </a:r>
            <a:r>
              <a:rPr lang="en-US" sz="2400" b="0" strike="noStrike" spc="-1" dirty="0" smtClean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owner </a:t>
            </a:r>
            <a:r>
              <a:rPr lang="en-US" sz="24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of the table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param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(name: 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'owner'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label: 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'Owner'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lang="en-US" sz="24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Add a list of values that </a:t>
            </a:r>
            <a:r>
              <a:rPr lang="en-US" sz="2400" b="0" strike="noStrike" spc="-1" dirty="0" smtClean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excludes</a:t>
            </a:r>
            <a:endParaRPr lang="en-US" sz="24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2400" spc="-1" dirty="0" smtClean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Oracle schemas </a:t>
            </a:r>
            <a:r>
              <a:rPr lang="en-US" sz="2400" b="0" strike="noStrike" spc="-1" dirty="0" smtClean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and schemas </a:t>
            </a:r>
            <a:r>
              <a:rPr lang="en-US" sz="24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that don't </a:t>
            </a:r>
            <a:endParaRPr lang="en-US" sz="2400" b="0" strike="noStrike" spc="-1" dirty="0" smtClean="0">
              <a:solidFill>
                <a:srgbClr val="00FF00"/>
              </a:solidFill>
              <a:uFill>
                <a:solidFill>
                  <a:srgbClr val="FFFFFF"/>
                </a:solidFill>
              </a:u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// own </a:t>
            </a:r>
            <a:r>
              <a:rPr lang="en-US" sz="24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any tables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43400" indent="-4000500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list_of_values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2400" b="0" strike="noStrike" spc="-1" dirty="0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query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lang="en-US" sz="2400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00250" indent="-2000250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lang="en-US" sz="2400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select username from </a:t>
            </a:r>
            <a:r>
              <a:rPr lang="en-US" sz="2400" b="0" strike="noStrike" spc="-1" dirty="0" err="1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all_users</a:t>
            </a:r>
            <a:r>
              <a:rPr lang="en-US" sz="2400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2400" b="0" strike="noStrike" spc="-1" dirty="0" smtClean="0">
              <a:solidFill>
                <a:srgbClr val="FFA07A"/>
              </a:solidFill>
              <a:uFill>
                <a:solidFill>
                  <a:srgbClr val="FFFFFF"/>
                </a:solidFill>
              </a:uFill>
              <a:latin typeface="Courier New"/>
              <a:ea typeface="DejaVu Sans"/>
            </a:endParaRPr>
          </a:p>
          <a:p>
            <a:pPr marL="2000250" indent="-2000250">
              <a:lnSpc>
                <a:spcPct val="100000"/>
              </a:lnSpc>
            </a:pPr>
            <a:r>
              <a:rPr lang="en-US" sz="2400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2400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</a:t>
            </a:r>
            <a:r>
              <a:rPr lang="en-US" sz="2400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where </a:t>
            </a:r>
            <a:r>
              <a:rPr lang="en-US" sz="2400" b="0" strike="noStrike" spc="-1" dirty="0" err="1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oracle_maintained</a:t>
            </a:r>
            <a:r>
              <a:rPr lang="en-US" sz="2400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 </a:t>
            </a:r>
            <a:r>
              <a:rPr lang="en-US" sz="2400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'N'</a:t>
            </a:r>
          </a:p>
          <a:p>
            <a:pPr marL="2000250" indent="-2000250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intersect</a:t>
            </a: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2400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 owner from </a:t>
            </a:r>
            <a:r>
              <a:rPr lang="en-US" sz="2400" b="0" strike="noStrike" spc="-1" dirty="0" err="1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all_tables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22960" y="286560"/>
            <a:ext cx="7542720" cy="88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Groovy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22960" y="1480500"/>
            <a:ext cx="7542720" cy="88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Add a second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parameter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822960" y="2362200"/>
            <a:ext cx="7684432" cy="2854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// A second parameter for the table name. </a:t>
            </a:r>
            <a:endParaRPr lang="en-US" sz="2400" b="0" strike="noStrike" spc="-1" dirty="0" smtClean="0">
              <a:solidFill>
                <a:srgbClr val="00FF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// </a:t>
            </a:r>
            <a:r>
              <a:rPr lang="en-US" sz="2400" b="0" strike="noStrike" spc="-1" dirty="0" smtClean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Make </a:t>
            </a:r>
            <a:r>
              <a:rPr lang="en-US" sz="24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it default to '%'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param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(name: 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</a:t>
            </a:r>
            <a:r>
              <a:rPr lang="en-US" sz="24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table_name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,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  label: 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'Table Name</a:t>
            </a:r>
            <a:r>
              <a:rPr lang="en-US" sz="2400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</a:t>
            </a: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, 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  description: </a:t>
            </a:r>
            <a:r>
              <a:rPr lang="en-US" sz="2400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'List tables matching this value,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	</a:t>
            </a:r>
            <a:r>
              <a:rPr lang="en-US" sz="2400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with Oracle wildcards.'</a:t>
            </a: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,  </a:t>
            </a:r>
            <a:r>
              <a:rPr lang="en-US" sz="2400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'default'</a:t>
            </a: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: </a:t>
            </a:r>
            <a:r>
              <a:rPr lang="en-US" sz="2400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'%'</a:t>
            </a: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22960" y="286560"/>
            <a:ext cx="7542720" cy="7834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Groovy </a:t>
            </a: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22960" y="1408551"/>
            <a:ext cx="7542720" cy="4229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Finally, add a query that references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the parameters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822960" y="1944547"/>
            <a:ext cx="7758000" cy="3341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sql</a:t>
            </a: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 </a:t>
            </a:r>
            <a:r>
              <a:rPr lang="en-US" sz="2400" b="0" strike="noStrike" spc="-1" dirty="0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query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: </a:t>
            </a:r>
            <a:r>
              <a:rPr lang="en-US" sz="2400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"""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select </a:t>
            </a:r>
            <a:r>
              <a:rPr lang="en-US" sz="24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table_name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, comments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  </a:t>
            </a: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  </a:t>
            </a:r>
            <a:r>
              <a:rPr lang="en-US" sz="2400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from </a:t>
            </a:r>
            <a:r>
              <a:rPr lang="en-US" sz="24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all_tab_comments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    where 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owner = </a:t>
            </a:r>
            <a:r>
              <a:rPr lang="en-US" sz="2400" b="1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:owner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      and </a:t>
            </a:r>
            <a:r>
              <a:rPr lang="en-US" sz="24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table_name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 like </a:t>
            </a:r>
            <a:endParaRPr lang="en-US" sz="2400" b="0" strike="noStrike" spc="-1" dirty="0" smtClean="0">
              <a:solidFill>
                <a:srgbClr val="FFA07A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ea typeface="DejaVu Sans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 </a:t>
            </a:r>
            <a:r>
              <a:rPr lang="en-US" sz="2400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            </a:t>
            </a:r>
            <a:r>
              <a:rPr lang="en-US" sz="2400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upper(</a:t>
            </a:r>
            <a:r>
              <a:rPr lang="en-US" sz="2400" b="0" strike="noStrike" spc="-1" dirty="0" err="1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nvl</a:t>
            </a:r>
            <a:r>
              <a:rPr lang="en-US" sz="2400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(</a:t>
            </a:r>
            <a:r>
              <a:rPr lang="en-US" sz="2400" b="1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:</a:t>
            </a:r>
            <a:r>
              <a:rPr lang="en-US" sz="2400" b="1" strike="noStrike" spc="-1" dirty="0" err="1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table_name</a:t>
            </a:r>
            <a:r>
              <a:rPr lang="en-US" sz="2400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,'%'))</a:t>
            </a: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 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      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and comments is not null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    order 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by </a:t>
            </a:r>
            <a:r>
              <a:rPr lang="en-US" sz="24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table_name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  <a:cs typeface="Consolas" panose="020B0609020204030204" pitchFamily="49" charset="0"/>
              </a:rPr>
              <a:t>"""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822960" y="5286215"/>
            <a:ext cx="7542720" cy="7438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The “</a:t>
            </a:r>
            <a:r>
              <a:rPr lang="en-US" sz="2800" b="0" strike="noStrike" spc="-1" dirty="0" err="1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sql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” method tells us to use the SQL query as the source of our data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2"/>
          <p:cNvSpPr/>
          <p:nvPr/>
        </p:nvSpPr>
        <p:spPr>
          <a:xfrm>
            <a:off x="496440" y="10456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347241" y="1045620"/>
            <a:ext cx="8565265" cy="45434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/** A report that lists the tables belonging to a particular schema */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report(title: 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'List User Tables'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) {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r>
              <a:rPr lang="en-US" sz="24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// Create a parameter for the owner of the table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param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(name: 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'owner'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, label: 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'Owner'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) {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</a:t>
            </a:r>
            <a:r>
              <a:rPr lang="en-US" sz="24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// Add a list of values that excludes Oracle schemas and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</a:t>
            </a:r>
            <a:r>
              <a:rPr lang="en-US" sz="24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// schemas that don't own any tables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list_of_values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r>
              <a:rPr lang="en-US" sz="2400" b="0" strike="noStrike" spc="-1" dirty="0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query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: 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"""select username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                             from </a:t>
            </a:r>
            <a:r>
              <a:rPr lang="en-US" sz="24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all_users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                             where </a:t>
            </a:r>
            <a:r>
              <a:rPr lang="en-US" sz="24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oracle_maintained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= 'N'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                         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intersect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                         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select owner from </a:t>
            </a:r>
            <a:r>
              <a:rPr lang="en-US" sz="24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all_tables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"""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}</a:t>
            </a:r>
          </a:p>
        </p:txBody>
      </p:sp>
      <p:sp>
        <p:nvSpPr>
          <p:cNvPr id="5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6487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3"/>
          <a:stretch/>
        </p:blipFill>
        <p:spPr>
          <a:xfrm>
            <a:off x="5272088" y="1389203"/>
            <a:ext cx="3496928" cy="4478797"/>
          </a:xfrm>
          <a:prstGeom prst="rect">
            <a:avLst/>
          </a:prstGeom>
        </p:spPr>
      </p:pic>
      <p:sp>
        <p:nvSpPr>
          <p:cNvPr id="89" name="CustomShape 1"/>
          <p:cNvSpPr/>
          <p:nvPr/>
        </p:nvSpPr>
        <p:spPr>
          <a:xfrm>
            <a:off x="822960" y="286560"/>
            <a:ext cx="754272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Drop-In Reporting </a:t>
            </a: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with </a:t>
            </a: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Groovy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Edward Cole </a:t>
            </a:r>
            <a:endParaRPr lang="en-US" sz="2800" b="0" strike="noStrike" spc="-1" dirty="0" smtClean="0"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Jamestown Community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College</a:t>
            </a: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800" b="0" strike="noStrike" spc="-1" dirty="0" smtClean="0"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Senior Programmer/Analyst</a:t>
            </a:r>
          </a:p>
          <a:p>
            <a:pPr marL="656280" lvl="1" indent="-198000">
              <a:buClr>
                <a:srgbClr val="4E67C8"/>
              </a:buClr>
              <a:buFont typeface="Wingdings 2" charset="2"/>
              <a:buChar char=""/>
            </a:pP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Almost 25 years of Oracle</a:t>
            </a:r>
          </a:p>
          <a:p>
            <a:pPr marL="656280" lvl="1" indent="-198000"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16 years of Banner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138360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2"/>
          <p:cNvSpPr/>
          <p:nvPr/>
        </p:nvSpPr>
        <p:spPr>
          <a:xfrm>
            <a:off x="496440" y="10456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496440" y="400410"/>
            <a:ext cx="8147498" cy="5372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// </a:t>
            </a:r>
            <a:r>
              <a:rPr lang="en-US" sz="24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A second parameter for the table name. Make it default to '%'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param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(name: 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</a:t>
            </a:r>
            <a:r>
              <a:rPr lang="en-US" sz="24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table_name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,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    label: 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'Table Name'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,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    description: 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'List tables matching this value, </a:t>
            </a:r>
            <a:endParaRPr lang="en-US" sz="2400" b="0" strike="noStrike" spc="-1" dirty="0" smtClean="0">
              <a:solidFill>
                <a:srgbClr val="FFA07A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r>
              <a:rPr lang="en-US" sz="2400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   </a:t>
            </a:r>
            <a:r>
              <a:rPr lang="en-US" sz="2400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with 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Oracle wildcards.'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, </a:t>
            </a:r>
            <a:r>
              <a:rPr lang="en-US" sz="2400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'default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: 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'%'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)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r>
              <a:rPr lang="en-US" sz="24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// Get the data from an SQL query. This references </a:t>
            </a:r>
            <a:r>
              <a:rPr lang="en-US" sz="2400" b="0" strike="noStrike" spc="-1" dirty="0" smtClean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the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r>
              <a:rPr lang="en-US" sz="24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// </a:t>
            </a:r>
            <a:r>
              <a:rPr lang="en-US" sz="2400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parameters with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</a:t>
            </a:r>
            <a:r>
              <a:rPr lang="en-US" sz="2400" b="0" strike="noStrike" spc="-1" dirty="0" smtClean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a </a:t>
            </a:r>
            <a:r>
              <a:rPr lang="en-US" sz="24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colon.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sql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query: 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"""select </a:t>
            </a:r>
            <a:r>
              <a:rPr lang="en-US" sz="24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table_name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, comments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                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from </a:t>
            </a:r>
            <a:r>
              <a:rPr lang="en-US" sz="24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all_tab_comments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                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where owner = :owner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                  and </a:t>
            </a:r>
            <a:r>
              <a:rPr lang="en-US" sz="24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table_name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like upper(</a:t>
            </a:r>
            <a:r>
              <a:rPr lang="en-US" sz="24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nvl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(:</a:t>
            </a:r>
            <a:r>
              <a:rPr lang="en-US" sz="24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table_name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,'%'))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                  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and comments is not null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                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order by </a:t>
            </a:r>
            <a:r>
              <a:rPr lang="en-US" sz="24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table_name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"""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}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22960" y="286560"/>
            <a:ext cx="7542720" cy="9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Groovy </a:t>
            </a: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22960" y="1428749"/>
            <a:ext cx="7542720" cy="4486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When we run it, we see the following parameter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form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178920">
              <a:lnSpc>
                <a:spcPct val="100000"/>
              </a:lnSpc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178920">
              <a:lnSpc>
                <a:spcPct val="100000"/>
              </a:lnSpc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178920">
              <a:lnSpc>
                <a:spcPct val="100000"/>
              </a:lnSpc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178920">
              <a:lnSpc>
                <a:spcPct val="100000"/>
              </a:lnSpc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178920">
              <a:lnSpc>
                <a:spcPct val="100000"/>
              </a:lnSpc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178920">
              <a:lnSpc>
                <a:spcPct val="100000"/>
              </a:lnSpc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2800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The 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select statement has turned into a pull-down list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Picture 1"/>
          <p:cNvPicPr/>
          <p:nvPr/>
        </p:nvPicPr>
        <p:blipFill rotWithShape="1">
          <a:blip r:embed="rId2"/>
          <a:srcRect b="20134"/>
          <a:stretch/>
        </p:blipFill>
        <p:spPr>
          <a:xfrm>
            <a:off x="1728788" y="2386013"/>
            <a:ext cx="6200775" cy="262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22960" y="286560"/>
            <a:ext cx="7542720" cy="87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Groovy </a:t>
            </a: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53" name="Table 4"/>
          <p:cNvGraphicFramePr/>
          <p:nvPr>
            <p:extLst>
              <p:ext uri="{D42A27DB-BD31-4B8C-83A1-F6EECF244321}">
                <p14:modId xmlns:p14="http://schemas.microsoft.com/office/powerpoint/2010/main" val="1472277763"/>
              </p:ext>
            </p:extLst>
          </p:nvPr>
        </p:nvGraphicFramePr>
        <p:xfrm>
          <a:off x="800280" y="2873880"/>
          <a:ext cx="7565400" cy="2407920"/>
        </p:xfrm>
        <a:graphic>
          <a:graphicData uri="http://schemas.openxmlformats.org/drawingml/2006/table">
            <a:tbl>
              <a:tblPr/>
              <a:tblGrid>
                <a:gridCol w="378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TABLE_NAME</a:t>
                      </a:r>
                      <a:endParaRPr lang="en-US" sz="2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COMMENTS</a:t>
                      </a:r>
                      <a:endParaRPr lang="en-US" sz="2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T_CENSUS_ROSTER</a:t>
                      </a:r>
                      <a:endParaRPr lang="en-US" sz="2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This table has one row per course per term.</a:t>
                      </a:r>
                      <a:endParaRPr lang="en-US" sz="2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T_STU_CENSUS_ROSTER</a:t>
                      </a:r>
                      <a:endParaRPr lang="en-US" sz="2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The roster of students in this course</a:t>
                      </a:r>
                      <a:endParaRPr lang="en-US" sz="2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" name="CustomShape 5"/>
          <p:cNvSpPr/>
          <p:nvPr/>
        </p:nvSpPr>
        <p:spPr>
          <a:xfrm>
            <a:off x="5102280" y="278244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800280" y="1583956"/>
            <a:ext cx="7542720" cy="6877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The report returns the following data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178920">
              <a:lnSpc>
                <a:spcPct val="100000"/>
              </a:lnSpc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178920">
              <a:lnSpc>
                <a:spcPct val="100000"/>
              </a:lnSpc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178920">
              <a:lnSpc>
                <a:spcPct val="100000"/>
              </a:lnSpc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178920">
              <a:lnSpc>
                <a:spcPct val="100000"/>
              </a:lnSpc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178920">
              <a:lnSpc>
                <a:spcPct val="100000"/>
              </a:lnSpc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178920">
              <a:lnSpc>
                <a:spcPct val="100000"/>
              </a:lnSpc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2800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22960" y="286560"/>
            <a:ext cx="7542720" cy="842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Dynamic SQL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822960" y="1400175"/>
            <a:ext cx="7542720" cy="4467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A dynamic SQL report allows you to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create 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your query after you have seen the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parameters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Sample Data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SUMMIT_GRADES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</a:t>
            </a: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Table  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Calibri"/>
              </a:rPr>
              <a:t>created for 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58" name="Table 4"/>
          <p:cNvGraphicFramePr/>
          <p:nvPr>
            <p:extLst>
              <p:ext uri="{D42A27DB-BD31-4B8C-83A1-F6EECF244321}">
                <p14:modId xmlns:p14="http://schemas.microsoft.com/office/powerpoint/2010/main" val="3488174919"/>
              </p:ext>
            </p:extLst>
          </p:nvPr>
        </p:nvGraphicFramePr>
        <p:xfrm>
          <a:off x="643827" y="3292200"/>
          <a:ext cx="7900986" cy="2880360"/>
        </p:xfrm>
        <a:graphic>
          <a:graphicData uri="http://schemas.openxmlformats.org/drawingml/2006/table">
            <a:tbl>
              <a:tblPr/>
              <a:tblGrid>
                <a:gridCol w="1940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6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7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STUDENT_ID</a:t>
                      </a:r>
                      <a:endParaRPr lang="en-US" sz="27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7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SEMESTER</a:t>
                      </a:r>
                      <a:endParaRPr lang="en-US" sz="27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MID_GRADE</a:t>
                      </a:r>
                      <a:endParaRPr lang="en-US" sz="27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FINAL_GRADE</a:t>
                      </a:r>
                      <a:endParaRPr lang="en-US" sz="27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12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201612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A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A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13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201612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C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B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14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201612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F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A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12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201705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B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A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13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201705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C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A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15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201712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F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D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9" name="CustomShape 5"/>
          <p:cNvSpPr/>
          <p:nvPr/>
        </p:nvSpPr>
        <p:spPr>
          <a:xfrm>
            <a:off x="5102280" y="212832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22960" y="286560"/>
            <a:ext cx="7542720" cy="88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Parameters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22960" y="1594516"/>
            <a:ext cx="7542720" cy="3278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0" lvl="2" indent="-277920"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2800" b="1" strike="noStrike" spc="-1" dirty="0" err="1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mid_or_final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determines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grade 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column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use</a:t>
            </a: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d</a:t>
            </a:r>
          </a:p>
          <a:p>
            <a:pPr marL="0" lvl="2" indent="-277920">
              <a:buClr>
                <a:srgbClr val="4E67C8"/>
              </a:buClr>
              <a:buSzPct val="80000"/>
              <a:buFont typeface="Wingdings 2" charset="2"/>
              <a:buChar char=""/>
            </a:pPr>
            <a:endParaRPr lang="en-US" sz="2800" spc="-1" dirty="0" smtClean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 marL="0" lvl="2" indent="-277920">
              <a:buClr>
                <a:srgbClr val="4E67C8"/>
              </a:buClr>
              <a:buSzPct val="80000"/>
              <a:buFont typeface="Wingdings 2" charset="2"/>
              <a:buChar char=""/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0" lvl="2" indent="-277920">
              <a:buClr>
                <a:srgbClr val="4E67C8"/>
              </a:buClr>
              <a:buSzPct val="80000"/>
              <a:buFont typeface="Wingdings 2" charset="2"/>
              <a:buChar char=""/>
            </a:pPr>
            <a:endParaRPr lang="en-US" sz="12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0" lvl="2" indent="-277920"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2800" b="1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grade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singles out one grade for special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treatment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822960" y="1336140"/>
            <a:ext cx="7451280" cy="258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report(title: 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"Grade Totals"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) {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822960" y="2114147"/>
            <a:ext cx="7451280" cy="184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param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(name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: 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</a:t>
            </a:r>
            <a:r>
              <a:rPr lang="en-US" sz="2200" b="1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mid_or_final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,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  label: 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"Show Midterm or Final Grade</a:t>
            </a:r>
            <a:r>
              <a:rPr lang="en-US" sz="2200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?"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, 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'default'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: 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'F'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) {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list_of_values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r>
              <a:rPr lang="en-US" sz="2200" b="0" strike="noStrike" spc="-1" dirty="0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values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: [[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'F'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, 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'Final'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],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                     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                 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[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'M'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, 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'Midterm'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]]          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}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822960" y="4584032"/>
            <a:ext cx="7451280" cy="17084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param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(name: 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'grade'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,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  label: 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'What grade do we report on?'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,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  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'default'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: 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'F'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) {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list_of_values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r>
              <a:rPr lang="en-US" sz="2200" b="0" strike="noStrike" spc="-1" dirty="0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values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: (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'A'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..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'F'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).collect{[it, it]}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}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22960" y="286560"/>
            <a:ext cx="7542720" cy="9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Dynamic SQL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22960" y="1449000"/>
            <a:ext cx="7542720" cy="441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The query text is replaced by a function that returns the SQL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text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529389" y="2447128"/>
            <a:ext cx="8061157" cy="36332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// The data source for this report is a dynamic SQL query.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// The </a:t>
            </a:r>
            <a:r>
              <a:rPr lang="en-US" sz="2200" b="0" strike="noStrike" spc="-1" dirty="0" err="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dynamic_sql</a:t>
            </a:r>
            <a:r>
              <a:rPr lang="en-US" sz="22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method takes a closure as an argument.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// This one will use the value of the </a:t>
            </a:r>
            <a:r>
              <a:rPr lang="en-US" sz="2200" b="0" strike="noStrike" spc="-1" dirty="0" err="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mid_or_final</a:t>
            </a:r>
            <a:r>
              <a:rPr lang="en-US" sz="22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parameter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// to choose which grade column to report on, and it will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// also use the grade parameter to set one of the column names.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dynamic_sql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r>
              <a:rPr lang="en-US" sz="2200" b="0" strike="noStrike" spc="-1" dirty="0" err="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sql_closure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: {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params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-&gt;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</a:t>
            </a:r>
            <a:r>
              <a:rPr lang="en-US" sz="22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// Get the parameters from the closure arguments.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String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mid_or_final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=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params.mid_or_final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;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</a:t>
            </a:r>
            <a:r>
              <a:rPr lang="en-US" sz="2200" b="0" strike="noStrike" spc="-1" dirty="0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String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r>
              <a:rPr lang="en-US" sz="2200" b="0" strike="noStrike" spc="-1" dirty="0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grade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= (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'A'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..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'F'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).contains(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params.grade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)?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params.grade:</a:t>
            </a:r>
            <a:r>
              <a:rPr lang="en-US" sz="22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'F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;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22960" y="286560"/>
            <a:ext cx="7542720" cy="9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Dynamic SQL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22960" y="1236600"/>
            <a:ext cx="7542720" cy="463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The query text is replaced by a function that returns the SQL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text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324853" y="2186641"/>
            <a:ext cx="8241631" cy="41419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200" b="0" strike="noStrike" spc="-1" dirty="0" smtClean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// </a:t>
            </a:r>
            <a:r>
              <a:rPr lang="en-US" sz="22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Set the grade column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smtClean="0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String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r>
              <a:rPr lang="en-US" sz="2200" b="0" strike="noStrike" spc="-1" dirty="0" err="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grade_column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= (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mid_or_final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== 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'M'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)?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'mid_grade'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: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</a:t>
            </a:r>
            <a:r>
              <a:rPr lang="en-US" sz="22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final_grade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smtClean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// </a:t>
            </a:r>
            <a:r>
              <a:rPr lang="en-US" sz="22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Return an SQL query.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"""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r>
              <a:rPr lang="en-US" sz="2200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select 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semester,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     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count(${</a:t>
            </a:r>
            <a:r>
              <a:rPr lang="en-US" sz="2200" b="1" strike="noStrike" spc="-1" dirty="0" err="1">
                <a:solidFill>
                  <a:schemeClr val="bg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grade_column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}) as </a:t>
            </a:r>
            <a:r>
              <a:rPr lang="en-US" sz="2200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${</a:t>
            </a:r>
            <a:r>
              <a:rPr lang="en-US" sz="2200" b="1" strike="noStrike" spc="-1" dirty="0" err="1" smtClean="0">
                <a:solidFill>
                  <a:schemeClr val="bg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grade_column</a:t>
            </a:r>
            <a:r>
              <a:rPr lang="en-US" sz="2200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},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      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sum(decode(${</a:t>
            </a:r>
            <a:r>
              <a:rPr lang="en-US" sz="2200" b="1" strike="noStrike" spc="-1" dirty="0" err="1">
                <a:solidFill>
                  <a:schemeClr val="bg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grade_column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}, :grade, 1, 0)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 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       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) ${</a:t>
            </a:r>
            <a:r>
              <a:rPr lang="en-US" sz="2200" b="1" strike="noStrike" spc="-1" dirty="0">
                <a:solidFill>
                  <a:schemeClr val="bg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grade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}_grades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from </a:t>
            </a:r>
            <a:r>
              <a:rPr lang="en-US" sz="22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summit_grades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group by semester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order by semester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r>
              <a:rPr lang="en-US" sz="22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"""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}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87610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22960" y="286560"/>
            <a:ext cx="7542720" cy="93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Dynamic SQL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822960" y="1351440"/>
            <a:ext cx="7542720" cy="451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Run the 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report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: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mid_or_final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= 'M'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:grade 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= 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'F‘</a:t>
            </a: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The closure returns the following SQL 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text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822960" y="3609474"/>
            <a:ext cx="8321040" cy="25506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 semester, 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count(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mid_grade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as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mid_grade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sum(decode(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mid_grade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grade, 1, 0) )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F_grades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from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summit_grades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group by semester 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order by semester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-861934" y="-322560"/>
            <a:ext cx="11557080" cy="2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</a:t>
            </a: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semester, </a:t>
            </a:r>
            <a:r>
              <a:rPr lang="en-US" sz="1000" b="0" strike="noStrike" spc="-1" dirty="0">
                <a:solidFill>
                  <a:srgbClr val="B0C4DE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count</a:t>
            </a: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lang="en-US" sz="1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mid_grade</a:t>
            </a: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</a:t>
            </a:r>
            <a:r>
              <a:rPr lang="en-US" sz="10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as</a:t>
            </a: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mid_grade</a:t>
            </a: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lang="en-US" sz="1000" b="0" strike="noStrike" spc="-1" dirty="0">
                <a:solidFill>
                  <a:srgbClr val="B0C4DE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sum</a:t>
            </a: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(decode(</a:t>
            </a:r>
            <a:r>
              <a:rPr lang="en-US" sz="1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mid_grade</a:t>
            </a: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:grade, 1, 0) ) </a:t>
            </a:r>
            <a:r>
              <a:rPr lang="en-US" sz="1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F_grades</a:t>
            </a: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0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</a:t>
            </a: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summit_grades</a:t>
            </a: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0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group</a:t>
            </a: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0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by</a:t>
            </a: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semester </a:t>
            </a:r>
            <a:r>
              <a:rPr lang="en-US" sz="10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order</a:t>
            </a: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0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by</a:t>
            </a: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semester</a:t>
            </a:r>
            <a:r>
              <a:rPr lang="en-US" sz="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7"/>
          <p:cNvSpPr/>
          <p:nvPr/>
        </p:nvSpPr>
        <p:spPr>
          <a:xfrm>
            <a:off x="5093280" y="429876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17617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22960" y="286560"/>
            <a:ext cx="7542720" cy="93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Dynamic SQL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822960" y="1351440"/>
            <a:ext cx="7542720" cy="451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Which generates the following data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-861934" y="-322560"/>
            <a:ext cx="11557080" cy="2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</a:t>
            </a: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semester, </a:t>
            </a:r>
            <a:r>
              <a:rPr lang="en-US" sz="1000" b="0" strike="noStrike" spc="-1" dirty="0">
                <a:solidFill>
                  <a:srgbClr val="B0C4DE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count</a:t>
            </a: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lang="en-US" sz="1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mid_grade</a:t>
            </a: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</a:t>
            </a:r>
            <a:r>
              <a:rPr lang="en-US" sz="10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as</a:t>
            </a: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mid_grade</a:t>
            </a: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lang="en-US" sz="1000" b="0" strike="noStrike" spc="-1" dirty="0">
                <a:solidFill>
                  <a:srgbClr val="B0C4DE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sum</a:t>
            </a: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(decode(</a:t>
            </a:r>
            <a:r>
              <a:rPr lang="en-US" sz="1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mid_grade</a:t>
            </a: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:grade, 1, 0) ) </a:t>
            </a:r>
            <a:r>
              <a:rPr lang="en-US" sz="1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F_grades</a:t>
            </a: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0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</a:t>
            </a: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summit_grades</a:t>
            </a: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0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group</a:t>
            </a: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0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by</a:t>
            </a: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semester </a:t>
            </a:r>
            <a:r>
              <a:rPr lang="en-US" sz="10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order</a:t>
            </a: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0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by</a:t>
            </a: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semester</a:t>
            </a:r>
            <a:r>
              <a:rPr lang="en-US" sz="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5" name="Table 6"/>
          <p:cNvGraphicFramePr/>
          <p:nvPr>
            <p:extLst>
              <p:ext uri="{D42A27DB-BD31-4B8C-83A1-F6EECF244321}">
                <p14:modId xmlns:p14="http://schemas.microsoft.com/office/powerpoint/2010/main" val="1286113757"/>
              </p:ext>
            </p:extLst>
          </p:nvPr>
        </p:nvGraphicFramePr>
        <p:xfrm>
          <a:off x="1631520" y="2386440"/>
          <a:ext cx="5925600" cy="1645920"/>
        </p:xfrm>
        <a:graphic>
          <a:graphicData uri="http://schemas.openxmlformats.org/drawingml/2006/table">
            <a:tbl>
              <a:tblPr/>
              <a:tblGrid>
                <a:gridCol w="1719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SEMESTER</a:t>
                      </a:r>
                      <a:endParaRPr lang="en-US" sz="2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MID_GRADE</a:t>
                      </a:r>
                      <a:endParaRPr lang="en-US" sz="2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F_GRADES</a:t>
                      </a:r>
                      <a:endParaRPr lang="en-US" sz="2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201612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3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1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201705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2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0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201712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1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6" name="CustomShape 7"/>
          <p:cNvSpPr/>
          <p:nvPr/>
        </p:nvSpPr>
        <p:spPr>
          <a:xfrm>
            <a:off x="5093280" y="429876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00640" y="237240"/>
            <a:ext cx="7542720" cy="93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Closure Query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00640" y="1323511"/>
            <a:ext cx="7886160" cy="48486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You can generate your report data from arbitrary Groovy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code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en-US" sz="10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199080" indent="-198000">
              <a:buClr>
                <a:srgbClr val="4E67C8"/>
              </a:buClr>
              <a:buFont typeface="Wingdings 2" charset="2"/>
              <a:buChar char="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An example that’s hard to do in most reporting tools</a:t>
            </a:r>
          </a:p>
          <a:p>
            <a:pPr marL="199080" indent="-198000">
              <a:buClr>
                <a:srgbClr val="4E67C8"/>
              </a:buClr>
              <a:buFont typeface="Wingdings 2" charset="2"/>
              <a:buChar char=""/>
            </a:pPr>
            <a:endParaRPr lang="en-US" sz="1000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 marL="199080" indent="-198000">
              <a:buClr>
                <a:srgbClr val="4E67C8"/>
              </a:buClr>
              <a:buFont typeface="Wingdings 2" charset="2"/>
              <a:buChar char="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Suppose that we have a table with SQL queries </a:t>
            </a:r>
            <a:endParaRPr lang="en-US" sz="2800" spc="-1" dirty="0" smtClean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 marL="1080">
              <a:buClr>
                <a:srgbClr val="4E67C8"/>
              </a:buClr>
            </a:pP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SQL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&gt; select * from </a:t>
            </a:r>
            <a:r>
              <a:rPr lang="en-US" sz="2800" b="0" strike="noStrike" spc="-1" dirty="0" err="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summit_sql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;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lnSpc>
                <a:spcPct val="90000"/>
              </a:lnSpc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457200">
              <a:lnSpc>
                <a:spcPct val="90000"/>
              </a:lnSpc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457200">
              <a:lnSpc>
                <a:spcPct val="90000"/>
              </a:lnSpc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2800" b="0" strike="noStrike" spc="-1" dirty="0" smtClean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 marL="199080" indent="-198000">
              <a:buClr>
                <a:srgbClr val="4E67C8"/>
              </a:buClr>
              <a:buFont typeface="Wingdings 2" charset="2"/>
              <a:buChar char="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We will create a report that lists the queries in this table that have errors</a:t>
            </a:r>
          </a:p>
        </p:txBody>
      </p:sp>
      <p:sp>
        <p:nvSpPr>
          <p:cNvPr id="179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0" name="Table 4"/>
          <p:cNvGraphicFramePr/>
          <p:nvPr>
            <p:extLst>
              <p:ext uri="{D42A27DB-BD31-4B8C-83A1-F6EECF244321}">
                <p14:modId xmlns:p14="http://schemas.microsoft.com/office/powerpoint/2010/main" val="1752798710"/>
              </p:ext>
            </p:extLst>
          </p:nvPr>
        </p:nvGraphicFramePr>
        <p:xfrm>
          <a:off x="800640" y="4059209"/>
          <a:ext cx="7684200" cy="1097280"/>
        </p:xfrm>
        <a:graphic>
          <a:graphicData uri="http://schemas.openxmlformats.org/drawingml/2006/table">
            <a:tbl>
              <a:tblPr/>
              <a:tblGrid>
                <a:gridCol w="84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6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SQL_QUERY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1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select user from dual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2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select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sloozle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 from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fleem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1" name="CustomShape 5"/>
          <p:cNvSpPr/>
          <p:nvPr/>
        </p:nvSpPr>
        <p:spPr>
          <a:xfrm>
            <a:off x="5102280" y="292032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22960" y="286560"/>
            <a:ext cx="8006715" cy="9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</a:t>
            </a:r>
            <a:r>
              <a:rPr lang="en-US" sz="4800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Real </a:t>
            </a:r>
            <a:r>
              <a:rPr lang="en-US" sz="4800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Problem – </a:t>
            </a: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</a:t>
            </a: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Real </a:t>
            </a: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Solution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22959" y="1385888"/>
            <a:ext cx="7606665" cy="4482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Oracle Reports is Going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Away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Oracle 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Reports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primary 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reporting tool since we started using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Oracle 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almost 25 years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ago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 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600 Oracle Reports applications in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15 years</a:t>
            </a:r>
          </a:p>
          <a:p>
            <a:pPr marL="0" lvl="1" indent="-198000">
              <a:buClr>
                <a:srgbClr val="4E67C8"/>
              </a:buClr>
              <a:buFont typeface="Wingdings 2" charset="2"/>
              <a:buChar char=""/>
            </a:pPr>
            <a:endParaRPr lang="en-US" sz="20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Oracle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giving 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gentle hints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that 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should move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</a:t>
            </a:r>
            <a:endParaRPr lang="en-US" sz="20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0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 good at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producing data extracts, which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users prefer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22960" y="286560"/>
            <a:ext cx="7542720" cy="93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Closure Query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822960" y="1383632"/>
            <a:ext cx="7542720" cy="148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Define a </a:t>
            </a:r>
            <a:r>
              <a:rPr lang="en-US" sz="2800" b="0" strike="noStrike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data_generator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closure to create the report data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You need to declare the columns of the result </a:t>
            </a:r>
            <a:r>
              <a:rPr lang="en-US" sz="24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set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822961" y="2871312"/>
            <a:ext cx="7542720" cy="30364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report(title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: 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"Invalid Summit Queries"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) {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r>
              <a:rPr lang="en-US" sz="24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// Specify a closure to return the report data.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data_generator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r>
              <a:rPr lang="en-US" sz="2400" b="0" strike="noStrike" spc="-1" dirty="0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closure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: {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</a:t>
            </a:r>
            <a:r>
              <a:rPr lang="en-US" sz="24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// We have to define the columns explicitly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column(name: 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'id'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, label: 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"ID"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);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column(name: 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</a:t>
            </a:r>
            <a:r>
              <a:rPr lang="en-US" sz="24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sql_query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, label: 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"SQL Query"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);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column(name: 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'error'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, label: </a:t>
            </a:r>
            <a:r>
              <a:rPr lang="en-US" sz="2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"Error"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);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22960" y="286560"/>
            <a:ext cx="754272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Closure Query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607076" y="2542481"/>
            <a:ext cx="7974487" cy="24021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r>
              <a:rPr lang="en-GB" sz="2000" kern="150" dirty="0" smtClean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// </a:t>
            </a:r>
            <a:r>
              <a:rPr lang="en-GB" sz="2000" kern="150" dirty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"</a:t>
            </a:r>
            <a:r>
              <a:rPr lang="en-GB" sz="2000" kern="150" dirty="0" err="1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sql</a:t>
            </a:r>
            <a:r>
              <a:rPr lang="en-GB" sz="2000" kern="150" dirty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" is a pre-defined </a:t>
            </a:r>
            <a:r>
              <a:rPr lang="en-GB" sz="2000" kern="150" dirty="0" err="1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groovy.sql.SQL</a:t>
            </a:r>
            <a:r>
              <a:rPr lang="en-GB" sz="2000" kern="150" dirty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object</a:t>
            </a:r>
            <a:endParaRPr lang="en-US" sz="2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000" kern="150" dirty="0" err="1" smtClean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def</a:t>
            </a:r>
            <a:r>
              <a:rPr lang="en-GB" sz="20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EEDD82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queries</a:t>
            </a: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= </a:t>
            </a:r>
            <a:r>
              <a:rPr lang="en-GB" sz="2000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sql.rows</a:t>
            </a:r>
            <a:r>
              <a:rPr lang="en-GB" sz="20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</a:t>
            </a:r>
          </a:p>
          <a:p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20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</a:t>
            </a:r>
            <a:r>
              <a:rPr lang="en-GB" sz="2000" kern="150" dirty="0" smtClean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"</a:t>
            </a:r>
            <a:r>
              <a:rPr lang="en-GB" sz="20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select * from </a:t>
            </a:r>
            <a:r>
              <a:rPr lang="en-GB" sz="2000" kern="150" dirty="0" err="1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summit_sql</a:t>
            </a:r>
            <a:r>
              <a:rPr lang="en-GB" sz="20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order by id"</a:t>
            </a: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);</a:t>
            </a:r>
            <a:endParaRPr lang="en-US" sz="2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000" kern="150" dirty="0" smtClean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// </a:t>
            </a:r>
            <a:r>
              <a:rPr lang="en-GB" sz="2000" kern="150" dirty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Loop through all the rows in the table and </a:t>
            </a:r>
            <a:endParaRPr lang="en-GB" sz="2000" kern="150" dirty="0" smtClean="0">
              <a:solidFill>
                <a:srgbClr val="00FF00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000" kern="150" dirty="0" smtClean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// test </a:t>
            </a:r>
            <a:r>
              <a:rPr lang="en-GB" sz="2000" kern="150" dirty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each query</a:t>
            </a:r>
            <a:endParaRPr lang="en-US" sz="2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000" kern="150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queries.each</a:t>
            </a:r>
            <a:r>
              <a:rPr lang="en-GB" sz="20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{</a:t>
            </a:r>
            <a:endParaRPr lang="en-US" sz="2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0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</a:t>
            </a: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q -&gt;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822960" y="1383632"/>
            <a:ext cx="7542720" cy="11878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The script’s environment will provide a database connection.  We’ll use it to loop through the rows of the table and test the queries therein.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750071" y="4923775"/>
            <a:ext cx="7542720" cy="511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Prepare a row to return if the query has a problem.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7075" y="5402114"/>
            <a:ext cx="782871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 </a:t>
            </a:r>
            <a:r>
              <a:rPr lang="en-GB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query_row</a:t>
            </a: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= [id: q.id,</a:t>
            </a:r>
            <a:endParaRPr lang="en-US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              </a:t>
            </a:r>
            <a:r>
              <a:rPr lang="en-GB" kern="150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sql_query</a:t>
            </a: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: </a:t>
            </a:r>
            <a:r>
              <a:rPr lang="en-GB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q.sql_query</a:t>
            </a: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,</a:t>
            </a:r>
            <a:endParaRPr lang="en-US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              error</a:t>
            </a: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: </a:t>
            </a:r>
            <a:r>
              <a:rPr lang="en-GB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''</a:t>
            </a: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];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22960" y="286560"/>
            <a:ext cx="754272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Closure Query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3146" y="1409403"/>
            <a:ext cx="8854134" cy="53245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2000" kern="150" dirty="0" smtClean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// </a:t>
            </a:r>
            <a:r>
              <a:rPr lang="en-GB" sz="2000" kern="150" dirty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Test the query from the table by invoking </a:t>
            </a:r>
            <a:r>
              <a:rPr lang="en-GB" sz="2000" kern="150" dirty="0" err="1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explain_plan</a:t>
            </a:r>
            <a:r>
              <a:rPr lang="en-GB" sz="2000" kern="150" dirty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.  If</a:t>
            </a:r>
            <a:endParaRPr lang="en-US" sz="2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000" kern="150" dirty="0" smtClean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//     </a:t>
            </a:r>
            <a:r>
              <a:rPr lang="en-GB" sz="2000" kern="150" dirty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the query fails to compile, it will throw a </a:t>
            </a:r>
            <a:r>
              <a:rPr lang="en-GB" sz="2000" kern="150" dirty="0" err="1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SQLException</a:t>
            </a:r>
            <a:r>
              <a:rPr lang="en-GB" sz="2000" kern="150" dirty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.</a:t>
            </a:r>
            <a:endParaRPr lang="en-US" sz="2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000" kern="150" dirty="0" smtClean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try</a:t>
            </a:r>
            <a:r>
              <a:rPr lang="en-GB" sz="20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{</a:t>
            </a:r>
            <a:endParaRPr lang="en-US" sz="2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000" kern="150" dirty="0" smtClean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// </a:t>
            </a:r>
            <a:r>
              <a:rPr lang="en-GB" sz="2000" kern="150" dirty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Beware of </a:t>
            </a:r>
            <a:r>
              <a:rPr lang="en-GB" sz="2000" kern="150" dirty="0" err="1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Groovy's</a:t>
            </a:r>
            <a:r>
              <a:rPr lang="en-GB" sz="2000" kern="150" dirty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GString</a:t>
            </a:r>
            <a:r>
              <a:rPr lang="en-GB" sz="2000" kern="150" dirty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endParaRPr lang="en-US" sz="2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000" kern="150" dirty="0" smtClean="0">
                <a:solidFill>
                  <a:srgbClr val="98FB98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String</a:t>
            </a:r>
            <a:r>
              <a:rPr lang="en-GB" sz="20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EEDD82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explainQuery</a:t>
            </a: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= </a:t>
            </a:r>
            <a:r>
              <a:rPr lang="en-GB" sz="20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"explain plan for ${</a:t>
            </a:r>
            <a:r>
              <a:rPr lang="en-GB" sz="2000" kern="150" dirty="0" err="1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q.sql_query</a:t>
            </a:r>
            <a:r>
              <a:rPr lang="en-GB" sz="20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}"</a:t>
            </a:r>
            <a:endParaRPr lang="en-US" sz="2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0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</a:t>
            </a:r>
            <a:r>
              <a:rPr lang="en-GB" sz="2000" kern="150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sql.execute</a:t>
            </a:r>
            <a:r>
              <a:rPr lang="en-GB" sz="20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</a:t>
            </a:r>
            <a:r>
              <a:rPr lang="en-GB" sz="2000" kern="150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explainQuery</a:t>
            </a: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);</a:t>
            </a:r>
            <a:endParaRPr lang="en-US" sz="2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0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} </a:t>
            </a:r>
            <a:r>
              <a:rPr lang="en-GB" sz="2000" kern="150" dirty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catch</a:t>
            </a: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(</a:t>
            </a:r>
            <a:r>
              <a:rPr lang="en-GB" sz="2000" kern="150" dirty="0" err="1">
                <a:solidFill>
                  <a:srgbClr val="7FFFD4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java</a:t>
            </a:r>
            <a:r>
              <a:rPr lang="en-GB" sz="2000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.</a:t>
            </a:r>
            <a:r>
              <a:rPr lang="en-GB" sz="2000" kern="150" dirty="0" err="1">
                <a:solidFill>
                  <a:srgbClr val="7FFFD4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sql</a:t>
            </a:r>
            <a:r>
              <a:rPr lang="en-GB" sz="2000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.</a:t>
            </a:r>
            <a:r>
              <a:rPr lang="en-GB" sz="2000" kern="150" dirty="0" err="1">
                <a:solidFill>
                  <a:srgbClr val="98FB98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SQLException</a:t>
            </a: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EEDD82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e</a:t>
            </a: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) {</a:t>
            </a:r>
            <a:endParaRPr lang="en-US" sz="2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0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</a:t>
            </a:r>
            <a:r>
              <a:rPr lang="en-GB" sz="2000" kern="150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query_row.error</a:t>
            </a:r>
            <a:r>
              <a:rPr lang="en-GB" sz="20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= </a:t>
            </a:r>
            <a:r>
              <a:rPr lang="en-GB" sz="2000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e.getMessage</a:t>
            </a: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();</a:t>
            </a:r>
            <a:endParaRPr lang="en-US" sz="2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0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}</a:t>
            </a:r>
            <a:endParaRPr lang="en-US" sz="2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000" kern="150" dirty="0" smtClean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if</a:t>
            </a:r>
            <a:r>
              <a:rPr lang="en-GB" sz="20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query_row.error?.size</a:t>
            </a: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()) </a:t>
            </a:r>
            <a:r>
              <a:rPr lang="en-GB" sz="20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{</a:t>
            </a:r>
            <a:endParaRPr lang="en-US" sz="20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000" kern="150" dirty="0" smtClean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// "row" is a predefined method that add a row</a:t>
            </a:r>
            <a:endParaRPr lang="en-US" sz="20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000" kern="150" dirty="0" smtClean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//     </a:t>
            </a:r>
            <a:r>
              <a:rPr lang="en-GB" sz="2000" kern="150" dirty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to the result set.</a:t>
            </a:r>
            <a:endParaRPr lang="en-US" sz="2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0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row(</a:t>
            </a:r>
            <a:r>
              <a:rPr lang="en-GB" sz="2000" kern="150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query_row</a:t>
            </a: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);</a:t>
            </a:r>
            <a:endParaRPr lang="en-US" sz="2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0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68759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22960" y="286560"/>
            <a:ext cx="754272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Closure Query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22960" y="1395663"/>
            <a:ext cx="7542720" cy="44723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When we run the report, we get a list of invalid SQL queries.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Note:  This example was inspired by a real-life problem.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3" name="Table 4"/>
          <p:cNvGraphicFramePr/>
          <p:nvPr>
            <p:extLst>
              <p:ext uri="{D42A27DB-BD31-4B8C-83A1-F6EECF244321}">
                <p14:modId xmlns:p14="http://schemas.microsoft.com/office/powerpoint/2010/main" val="3590190495"/>
              </p:ext>
            </p:extLst>
          </p:nvPr>
        </p:nvGraphicFramePr>
        <p:xfrm>
          <a:off x="822960" y="2760840"/>
          <a:ext cx="7522560" cy="1463040"/>
        </p:xfrm>
        <a:graphic>
          <a:graphicData uri="http://schemas.openxmlformats.org/drawingml/2006/table">
            <a:tbl>
              <a:tblPr/>
              <a:tblGrid>
                <a:gridCol w="58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id</a:t>
                      </a:r>
                      <a:endParaRPr lang="en-US" sz="2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sql_query</a:t>
                      </a:r>
                      <a:endParaRPr lang="en-US" sz="2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error</a:t>
                      </a:r>
                      <a:endParaRPr lang="en-US" sz="2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2</a:t>
                      </a:r>
                      <a:endParaRPr lang="en-US" sz="2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select </a:t>
                      </a:r>
                      <a:r>
                        <a:rPr lang="en-US" sz="2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sloozle</a:t>
                      </a:r>
                      <a:r>
                        <a:rPr lang="en-US" sz="2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 from </a:t>
                      </a:r>
                      <a:r>
                        <a:rPr lang="en-US" sz="2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fleem</a:t>
                      </a:r>
                      <a:endParaRPr lang="en-US" sz="2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DejaVu Sans"/>
                        </a:rPr>
                        <a:t>ORA-00942: table or view does not exist</a:t>
                      </a:r>
                      <a:endParaRPr lang="en-US" sz="2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" name="CustomShape 5"/>
          <p:cNvSpPr/>
          <p:nvPr/>
        </p:nvSpPr>
        <p:spPr>
          <a:xfrm>
            <a:off x="5102280" y="298080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22960" y="286560"/>
            <a:ext cx="7542720" cy="9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Jasper Reports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822960" y="1400175"/>
            <a:ext cx="7542720" cy="48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spcAft>
                <a:spcPts val="1200"/>
              </a:spcAft>
              <a:buClr>
                <a:srgbClr val="4E67C8"/>
              </a:buClr>
              <a:buFont typeface="Wingdings 2" charset="2"/>
              <a:buChar char="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Design reports in the GUI developer environment and save them as .</a:t>
            </a:r>
            <a:r>
              <a:rPr lang="en-US" sz="2800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jrxml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(a schema of XML)</a:t>
            </a:r>
          </a:p>
          <a:p>
            <a:pPr marL="656280" lvl="2" indent="-198000">
              <a:spcAft>
                <a:spcPts val="1200"/>
              </a:spcAft>
              <a:buClr>
                <a:srgbClr val="4E67C8"/>
              </a:buClr>
              <a:buFont typeface="Wingdings 2" charset="2"/>
              <a:buChar char="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Text-based</a:t>
            </a:r>
          </a:p>
          <a:p>
            <a:pPr marL="656280" lvl="2" indent="-198000">
              <a:spcAft>
                <a:spcPts val="1200"/>
              </a:spcAft>
              <a:buClr>
                <a:srgbClr val="4E67C8"/>
              </a:buClr>
              <a:buFont typeface="Wingdings 2" charset="2"/>
              <a:buChar char="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Extract parameters, </a:t>
            </a:r>
            <a:r>
              <a:rPr lang="en-US" sz="2800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subreports</a:t>
            </a: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, and images using standard XML tools</a:t>
            </a:r>
          </a:p>
          <a:p>
            <a:pPr marL="199080" indent="-198000">
              <a:spcAft>
                <a:spcPts val="1200"/>
              </a:spcAft>
              <a:buClr>
                <a:srgbClr val="4E67C8"/>
              </a:buClr>
              <a:buFont typeface="Wingdings 2" charset="2"/>
              <a:buChar char="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Look for existing parameter forms with same name</a:t>
            </a:r>
          </a:p>
          <a:p>
            <a:pPr marL="199080" indent="-198000">
              <a:spcAft>
                <a:spcPts val="1200"/>
              </a:spcAft>
              <a:buClr>
                <a:srgbClr val="4E67C8"/>
              </a:buClr>
              <a:buFont typeface="Wingdings 2" charset="2"/>
              <a:buChar char="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Compile reports before running them</a:t>
            </a:r>
          </a:p>
          <a:p>
            <a:pPr marL="199080" indent="-198000">
              <a:spcAft>
                <a:spcPts val="1200"/>
              </a:spcAft>
              <a:buClr>
                <a:srgbClr val="4E67C8"/>
              </a:buClr>
              <a:buFont typeface="Wingdings 2" charset="2"/>
              <a:buChar char="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Use Jasper Reports to run the report and format the output</a:t>
            </a:r>
          </a:p>
          <a:p>
            <a:pPr>
              <a:lnSpc>
                <a:spcPct val="90000"/>
              </a:lnSpc>
            </a:pP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22960" y="286560"/>
            <a:ext cx="754272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822960" y="286560"/>
            <a:ext cx="754272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Groovy Closures </a:t>
            </a: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&amp; </a:t>
            </a: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Delegation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822960" y="1371600"/>
            <a:ext cx="7542720" cy="48607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Closures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They are functions that can be used like all other variables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Delegates</a:t>
            </a: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A Groovy method (i.e. a block of Groovy Code) can reference things that don’t exist at the time the code was </a:t>
            </a: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compiled</a:t>
            </a:r>
            <a:endParaRPr lang="en-US" sz="2800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You can specify that it look for the missing methods and properties in another object, called the </a:t>
            </a:r>
            <a:r>
              <a:rPr lang="en-US" sz="2800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delegate</a:t>
            </a:r>
            <a:endParaRPr lang="en-US" sz="2800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22960" y="286560"/>
            <a:ext cx="7542720" cy="84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Builders 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Instance of </a:t>
            </a:r>
            <a:r>
              <a:rPr lang="en-US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groovy.util.BuilderSupport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822960" y="1186428"/>
            <a:ext cx="7542720" cy="79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Keep 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track of the tree structure implicit within Groovy code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822960" y="2087601"/>
            <a:ext cx="7973962" cy="2610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15552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report(title: </a:t>
            </a:r>
            <a:r>
              <a:rPr lang="en-US" sz="20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"Sample report"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) {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r>
              <a:rPr lang="en-US" sz="20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// When this closure executes, the parent node will be the object created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r>
              <a:rPr lang="en-US" sz="20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// by the report method.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param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(name: </a:t>
            </a:r>
            <a:r>
              <a:rPr lang="en-US" sz="20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"</a:t>
            </a:r>
            <a:r>
              <a:rPr lang="en-US" sz="20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sample_parameter</a:t>
            </a:r>
            <a:r>
              <a:rPr lang="en-US" sz="20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"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) {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</a:t>
            </a:r>
            <a:r>
              <a:rPr lang="en-US" sz="20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// When this closure is executed, the parent node will be the parameter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  </a:t>
            </a:r>
            <a:r>
              <a:rPr lang="en-US" sz="20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// created by the </a:t>
            </a:r>
            <a:r>
              <a:rPr lang="en-US" sz="2000" b="0" strike="noStrike" spc="-1" dirty="0" err="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param</a:t>
            </a:r>
            <a:r>
              <a:rPr lang="en-US" sz="20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method.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}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}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822960" y="4752397"/>
            <a:ext cx="7542720" cy="121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Requires you to implement three methods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createNode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addParent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nodeCompleted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22960" y="286560"/>
            <a:ext cx="7542720" cy="8444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Into the code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803709" y="1263316"/>
            <a:ext cx="7542720" cy="50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720">
              <a:lnSpc>
                <a:spcPct val="100000"/>
              </a:lnSpc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Here are a few of the key classes in the package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en-US" sz="10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2800" b="0" strike="noStrike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SourceFactory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636120">
              <a:lnSpc>
                <a:spcPct val="100000"/>
              </a:lnSpc>
            </a:pPr>
            <a:r>
              <a:rPr lang="en-US" sz="26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Fetches </a:t>
            </a:r>
            <a:r>
              <a:rPr lang="en-US" sz="26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the source code for reports (returned as a String)</a:t>
            </a:r>
            <a:endParaRPr lang="en-US" sz="26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720"/>
            <a:endParaRPr lang="en-US" sz="1000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2800" b="0" strike="noStrike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ReportObjectFactory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636120"/>
            <a:r>
              <a:rPr lang="en-US" sz="26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Gets the source code from a </a:t>
            </a:r>
            <a:r>
              <a:rPr lang="en-US" sz="2600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SourceFactory</a:t>
            </a:r>
            <a:r>
              <a:rPr lang="en-US" sz="26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and calls the </a:t>
            </a:r>
            <a:r>
              <a:rPr lang="en-US" sz="2600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eval</a:t>
            </a:r>
            <a:r>
              <a:rPr lang="en-US" sz="26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method on a </a:t>
            </a:r>
            <a:r>
              <a:rPr lang="en-US" sz="2600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SimpleReportBuilder</a:t>
            </a:r>
            <a:r>
              <a:rPr lang="en-US" sz="26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to create the requested object </a:t>
            </a:r>
          </a:p>
          <a:p>
            <a:pPr marL="720"/>
            <a:endParaRPr lang="en-US" sz="1000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2800" b="0" strike="noStrike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SimpleReportBuilder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636120"/>
            <a:r>
              <a:rPr lang="en-US" sz="26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Executes a build script and returns the object that is created</a:t>
            </a:r>
          </a:p>
          <a:p>
            <a:pPr>
              <a:lnSpc>
                <a:spcPct val="90000"/>
              </a:lnSpc>
            </a:pP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22960" y="286560"/>
            <a:ext cx="7542720" cy="8684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err="1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SimpleReportBuilder</a:t>
            </a: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– </a:t>
            </a:r>
            <a:r>
              <a:rPr lang="en-US" sz="4800" b="0" strike="noStrike" spc="-43" dirty="0" err="1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eval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517358" y="1349847"/>
            <a:ext cx="8372520" cy="4918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/** Evaluate a report builder script and return the results */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600" b="0" strike="noStrike" spc="-1" dirty="0" err="1">
                <a:solidFill>
                  <a:srgbClr val="87CEF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eval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</a:t>
            </a:r>
            <a:r>
              <a:rPr lang="en-US" sz="1600" b="0" strike="noStrike" spc="-1" dirty="0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String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600" b="0" strike="noStrike" spc="-1" dirty="0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text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lang="en-US" sz="1600" b="0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600" b="0" strike="noStrike" spc="-1" dirty="0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shell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new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600" b="0" strike="noStrike" spc="-1" dirty="0" err="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GroovyShell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()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try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6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// Wrap the text in a closure so that it doesn't execute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6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//   immediately.  This gives us the chance to change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6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//   its delegate.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600" b="0" strike="noStrike" spc="-1" dirty="0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Closure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600" b="0" strike="noStrike" spc="-1" dirty="0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shell.evaluate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</a:t>
            </a:r>
            <a:r>
              <a:rPr lang="en-US" sz="16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"{-&gt;$text}"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c.setDelegate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this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6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// Execute the build script and add the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6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// source code to the object created.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600" b="0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b = c()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if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(b </a:t>
            </a:r>
            <a:r>
              <a:rPr lang="en-US" sz="1600" b="0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instanceof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Buildable)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b.source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text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}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return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b;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} 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catch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(</a:t>
            </a:r>
            <a:r>
              <a:rPr lang="en-US" sz="1600" b="0" strike="noStrike" spc="-1" dirty="0" err="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BuildException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600" b="0" strike="noStrike" spc="-1" dirty="0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e.source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text;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throw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e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}}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22960" y="286560"/>
            <a:ext cx="7542720" cy="9047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Practical Reporting Tool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22960" y="1426178"/>
            <a:ext cx="7542720" cy="654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R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eports – from the user’s point of view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228" r="28176" b="17247"/>
          <a:stretch/>
        </p:blipFill>
        <p:spPr>
          <a:xfrm>
            <a:off x="1065847" y="2130262"/>
            <a:ext cx="6777990" cy="2870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stomShape 2"/>
          <p:cNvSpPr/>
          <p:nvPr/>
        </p:nvSpPr>
        <p:spPr>
          <a:xfrm>
            <a:off x="822960" y="5000625"/>
            <a:ext cx="7542720" cy="13144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User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selects #1022: SICAS Summit Grade Table from our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menu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42318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822960" y="286560"/>
            <a:ext cx="7542720" cy="80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err="1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SimpleReportBuilder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822960" y="1253197"/>
            <a:ext cx="7542720" cy="9485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The </a:t>
            </a:r>
            <a:r>
              <a:rPr lang="en-US" sz="2800" b="0" strike="noStrike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createNode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method uses an associative array (hash map) of functions to create  a new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object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581760" y="2364536"/>
            <a:ext cx="7924566" cy="35040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Object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b="0" strike="noStrike" spc="-1" dirty="0" err="1">
                <a:solidFill>
                  <a:srgbClr val="87CEF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createNode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</a:t>
            </a:r>
            <a:r>
              <a:rPr lang="en-US" b="0" strike="noStrike" spc="-1" dirty="0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Object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b="0" strike="noStrike" spc="-1" dirty="0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name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, </a:t>
            </a:r>
            <a:r>
              <a:rPr lang="en-US" b="0" strike="noStrike" spc="-1" dirty="0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Map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b="0" strike="noStrike" spc="-1" dirty="0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attributes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, </a:t>
            </a:r>
            <a:endParaRPr lang="en-US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  <a:ea typeface="NSimSun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 smtClean="0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Object</a:t>
            </a:r>
            <a:r>
              <a:rPr lang="en-US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b="0" strike="noStrike" spc="-1" dirty="0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value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 {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lang="en-US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if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(!</a:t>
            </a:r>
            <a:r>
              <a:rPr lang="en-US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nodeFactory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[name]) {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throw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new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b="0" strike="noStrike" spc="-1" dirty="0" err="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BuildException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</a:t>
            </a:r>
            <a:r>
              <a:rPr lang="en-US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"'$name' is not a valid </a:t>
            </a:r>
            <a:r>
              <a:rPr lang="en-US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build </a:t>
            </a:r>
            <a:r>
              <a:rPr lang="en-US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method.  Valid values are ["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      </a:t>
            </a:r>
            <a:r>
              <a:rPr lang="en-US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+ </a:t>
            </a:r>
            <a:r>
              <a:rPr lang="en-US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nodeFactory.keySet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().join(</a:t>
            </a:r>
            <a:r>
              <a:rPr lang="en-US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', '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 + </a:t>
            </a:r>
            <a:r>
              <a:rPr lang="en-US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"]"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);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}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lang="en-US" b="0" strike="noStrike" spc="-1" dirty="0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assert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b="0" strike="noStrike" spc="-1" dirty="0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name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in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nodeFactory.keySet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()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lang="en-US" b="0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n = </a:t>
            </a:r>
            <a:r>
              <a:rPr lang="en-US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nodeFactory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[name].create(name, attributes, </a:t>
            </a:r>
            <a:endParaRPr lang="en-US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  <a:ea typeface="NSimSun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</a:t>
            </a:r>
            <a:r>
              <a:rPr lang="en-US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value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lang="en-US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return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n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}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22960" y="286560"/>
            <a:ext cx="754272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err="1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SimpleReportBuilder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753120" y="1937083"/>
            <a:ext cx="7612560" cy="43313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private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2000" b="0" strike="noStrike" spc="-1" dirty="0" err="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nodeFactory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[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report: [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create: {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</a:t>
            </a:r>
            <a:r>
              <a:rPr lang="en-US" sz="2000" b="0" strike="noStrike" spc="-1" dirty="0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String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2000" b="0" strike="noStrike" spc="-1" dirty="0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name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, </a:t>
            </a:r>
            <a:r>
              <a:rPr lang="en-US" sz="2000" b="0" strike="noStrike" spc="-1" dirty="0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Map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attributes, </a:t>
            </a:r>
            <a:r>
              <a:rPr lang="en-US" sz="2000" b="0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2000" b="0" strike="noStrike" spc="-1" dirty="0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value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-&gt;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</a:t>
            </a:r>
            <a:r>
              <a:rPr lang="en-US" sz="2000" b="0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report = </a:t>
            </a:r>
            <a:r>
              <a:rPr lang="en-US" sz="20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new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2000" b="0" strike="noStrike" spc="-1" dirty="0" err="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SimpleReport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(attributes)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assert report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</a:t>
            </a:r>
            <a:r>
              <a:rPr lang="en-US" sz="20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if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(value) {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 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report.description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value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}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</a:t>
            </a:r>
            <a:r>
              <a:rPr lang="en-US" sz="20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return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report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},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implClass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: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SimpleReport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,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],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120" y="1309529"/>
            <a:ext cx="80019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Sample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of the functions called by </a:t>
            </a:r>
            <a:r>
              <a:rPr lang="en-US" sz="2800" spc="-1" dirty="0" err="1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createNode</a:t>
            </a:r>
            <a:endParaRPr lang="en-US" sz="2800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822960" y="286560"/>
            <a:ext cx="7542720" cy="873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err="1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SimpleReportBuilder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822960" y="1254767"/>
            <a:ext cx="7542720" cy="818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6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The </a:t>
            </a:r>
            <a:r>
              <a:rPr lang="en-US" sz="2600" b="0" strike="noStrike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setParent</a:t>
            </a:r>
            <a:r>
              <a:rPr lang="en-US" sz="26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method uses a two-dimensional array keyed by parent and child </a:t>
            </a:r>
            <a:r>
              <a:rPr lang="en-US" sz="26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class</a:t>
            </a:r>
            <a:endParaRPr lang="en-US" sz="26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822960" y="2141707"/>
            <a:ext cx="7666200" cy="32784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void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 dirty="0" err="1">
                <a:solidFill>
                  <a:srgbClr val="87CEF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setParent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</a:t>
            </a:r>
            <a:r>
              <a:rPr lang="en-US" sz="1400" b="0" strike="noStrike" spc="-1" dirty="0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Object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 dirty="0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parent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, </a:t>
            </a:r>
            <a:r>
              <a:rPr lang="en-US" sz="1400" b="0" strike="noStrike" spc="-1" dirty="0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Object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 dirty="0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child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 {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lang="en-US" sz="1400" b="0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parentClass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parent.getClass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()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lang="en-US" sz="1400" b="0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farm = 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addChildFarm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[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parent.getClass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()]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if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(! farm[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child.getClass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()]) {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 dirty="0" err="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parentMethod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classMethodNames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[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parentClass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]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childMethod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classMethodNames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[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child.getClass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()]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throw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new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 dirty="0" err="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BuildException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</a:t>
            </a:r>
            <a:r>
              <a:rPr lang="en-US" sz="1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"You cannot embed a $</a:t>
            </a:r>
            <a:r>
              <a:rPr lang="en-US" sz="14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childMethod</a:t>
            </a:r>
            <a:r>
              <a:rPr lang="en-US" sz="1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within a $</a:t>
            </a:r>
            <a:r>
              <a:rPr lang="en-US" sz="14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parentMethod</a:t>
            </a:r>
            <a:r>
              <a:rPr lang="en-US" sz="1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. "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     + </a:t>
            </a:r>
            <a:r>
              <a:rPr lang="en-US" sz="1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"Valid options are: [${</a:t>
            </a:r>
            <a:r>
              <a:rPr lang="en-US" sz="14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farm.keySet</a:t>
            </a:r>
            <a:r>
              <a:rPr lang="en-US" sz="1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().collect { </a:t>
            </a:r>
            <a:r>
              <a:rPr lang="en-US" sz="14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classMethodNames</a:t>
            </a:r>
            <a:r>
              <a:rPr lang="en-US" sz="1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[it]}.join(',')}]"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}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lang="en-US" sz="1400" b="0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 dirty="0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z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farm[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child.getClass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()](parent, child)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debug </a:t>
            </a:r>
            <a:r>
              <a:rPr lang="en-US" sz="1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"z=$z"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z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}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822959" y="5488275"/>
            <a:ext cx="7816073" cy="9135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720">
              <a:lnSpc>
                <a:spcPct val="100000"/>
              </a:lnSpc>
            </a:pP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(</a:t>
            </a:r>
            <a:r>
              <a:rPr lang="en-US" sz="2000" b="0" strike="noStrike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classMethodNames</a:t>
            </a: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is a map from the report object class to the keyword used to build it.  It is used here to produce a meaningful error message.)</a:t>
            </a:r>
            <a:endParaRPr lang="en-US" sz="20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822960" y="286560"/>
            <a:ext cx="754272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err="1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SimpleReportBuilder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822960" y="1408320"/>
            <a:ext cx="7542720" cy="33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Here is a sample from the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addChildFarm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used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by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setParent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649440" y="2500313"/>
            <a:ext cx="7716240" cy="35099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0" indent="-62865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/** Each entry in this table is a closure that attaches the child to the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62865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*  parent.  The keys for the map are a subset of the cross-product of the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62865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*  classes that can go into a </a:t>
            </a:r>
            <a:r>
              <a:rPr lang="en-US" sz="2000" b="0" strike="noStrike" spc="-1" dirty="0" err="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SimpleReport</a:t>
            </a:r>
            <a:r>
              <a:rPr lang="en-US" sz="20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62865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*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62865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*  Note that the keys of the map are actual Java classes, not their names.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62865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*  It is very important that they be wrapped in parentheses.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62865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2000" b="0" strike="noStrike" spc="-1" dirty="0" smtClean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*/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822960" y="286560"/>
            <a:ext cx="754272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err="1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SimpleReportBuilder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998623" y="1416543"/>
            <a:ext cx="7191393" cy="47870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 err="1" smtClean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2800" b="0" strike="noStrike" spc="-1" dirty="0" err="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addChildFarm</a:t>
            </a: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[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(</a:t>
            </a:r>
            <a:r>
              <a:rPr lang="en-US" sz="2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SimpleReport</a:t>
            </a: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): [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(</a:t>
            </a:r>
            <a:r>
              <a:rPr lang="en-US" sz="2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Param</a:t>
            </a: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): {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parent, child -&gt;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</a:t>
            </a:r>
            <a:r>
              <a:rPr lang="en-US" sz="2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parent.addParam</a:t>
            </a: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(child)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},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(</a:t>
            </a:r>
            <a:r>
              <a:rPr lang="en-US" sz="2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ParamForm</a:t>
            </a: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): {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parent, child -&gt;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assert !</a:t>
            </a:r>
            <a:r>
              <a:rPr lang="en-US" sz="2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parent.params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</a:t>
            </a:r>
            <a:r>
              <a:rPr lang="en-US" sz="2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parent.params</a:t>
            </a: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child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}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28146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22960" y="286560"/>
            <a:ext cx="7542720" cy="9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Tell me more!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822960" y="1473957"/>
            <a:ext cx="7542720" cy="47357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The simple report library is available at 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hlinkClick r:id="rId2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hlinkClick r:id="rId2"/>
              </a:rPr>
              <a:t>   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hlinkClick r:id="rId2"/>
              </a:rPr>
              <a:t>https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hlinkClick r:id="rId2"/>
              </a:rPr>
              <a:t>://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hlinkClick r:id="rId2"/>
              </a:rPr>
              <a:t>github.com/ewcole/simple_report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I can share the Grails application with you upon </a:t>
            </a:r>
            <a:r>
              <a:rPr lang="en-US" sz="2800" b="0" strike="noStrike" spc="-1" dirty="0" smtClean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request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8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Edward Cole</a:t>
            </a:r>
          </a:p>
          <a:p>
            <a:pPr lvl="1">
              <a:lnSpc>
                <a:spcPct val="90000"/>
              </a:lnSpc>
            </a:pPr>
            <a:r>
              <a:rPr lang="en-US" sz="2800" b="1" i="1" spc="-1" dirty="0">
                <a:uFill>
                  <a:solidFill>
                    <a:srgbClr val="FFFFFF"/>
                  </a:solidFill>
                </a:uFill>
                <a:latin typeface="Calibri"/>
              </a:rPr>
              <a:t>Senior </a:t>
            </a:r>
            <a:r>
              <a:rPr lang="en-US" sz="2800" b="1" i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Programmer/Analyst</a:t>
            </a:r>
          </a:p>
          <a:p>
            <a:pPr lvl="1">
              <a:lnSpc>
                <a:spcPct val="90000"/>
              </a:lnSpc>
            </a:pPr>
            <a:r>
              <a:rPr lang="en-US" sz="2800" b="1" i="1" spc="-1" dirty="0" smtClean="0"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EdCole@mail.sunyjcc.edu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60" y="4517409"/>
            <a:ext cx="1937353" cy="151436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22960" y="286560"/>
            <a:ext cx="7542720" cy="9507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Practical Reporting Tool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22960" y="1433867"/>
            <a:ext cx="7542720" cy="654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parameter form opens up with a list of values for the semester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822960" y="5364212"/>
            <a:ext cx="7542720" cy="654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User runs the application with the output format set to CSV (for spreadsheets)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73" y="2546775"/>
            <a:ext cx="7336007" cy="2567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20905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22960" y="286560"/>
            <a:ext cx="754272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Practical Reporting Tool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80" y="1349511"/>
            <a:ext cx="6251479" cy="4638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27913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22960" y="286560"/>
            <a:ext cx="7542720" cy="7953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Practical Reporting Tool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22960" y="1505761"/>
            <a:ext cx="7542720" cy="654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Our data:</a:t>
            </a: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822960" y="5214265"/>
            <a:ext cx="7542720" cy="654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he interesting part is what you can’t see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5487"/>
          <a:stretch/>
        </p:blipFill>
        <p:spPr>
          <a:xfrm>
            <a:off x="737375" y="2341397"/>
            <a:ext cx="7628305" cy="2364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945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22960" y="286560"/>
            <a:ext cx="7542720" cy="842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Pause for effect...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63146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Jamestown Community College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SICAS_2017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ICAS_2017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1767</TotalTime>
  <Words>3575</Words>
  <Application>Microsoft Office PowerPoint</Application>
  <PresentationFormat>On-screen Show (4:3)</PresentationFormat>
  <Paragraphs>697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70" baseType="lpstr">
      <vt:lpstr>NSimSun</vt:lpstr>
      <vt:lpstr>SimSun</vt:lpstr>
      <vt:lpstr>Arial</vt:lpstr>
      <vt:lpstr>Calibri</vt:lpstr>
      <vt:lpstr>Calibri Light</vt:lpstr>
      <vt:lpstr>Consolas</vt:lpstr>
      <vt:lpstr>Courier New</vt:lpstr>
      <vt:lpstr>DejaVu Sans</vt:lpstr>
      <vt:lpstr>Symbol</vt:lpstr>
      <vt:lpstr>Tahoma</vt:lpstr>
      <vt:lpstr>Times New Roman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dmburbey</dc:creator>
  <dc:description/>
  <cp:lastModifiedBy>Cole, Ed</cp:lastModifiedBy>
  <cp:revision>105</cp:revision>
  <dcterms:created xsi:type="dcterms:W3CDTF">2016-03-21T14:05:02Z</dcterms:created>
  <dcterms:modified xsi:type="dcterms:W3CDTF">2017-09-11T18:17:49Z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46</vt:i4>
  </property>
  <property fmtid="{D5CDD505-2E9C-101B-9397-08002B2CF9AE}" pid="12" name="_TemplateID">
    <vt:lpwstr>TC028952619991</vt:lpwstr>
  </property>
</Properties>
</file>