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2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2B5C-D194-4995-BCA7-25FFDAD57DD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E8A3-7A69-449F-ACC9-E8209169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90920" y="838080"/>
            <a:ext cx="58978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444852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7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8080" cy="17690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17220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dd_referencing_objects.sql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sz="2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sz="20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bind variable in the query,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3477" y="2345400"/>
            <a:ext cx="740204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z="1600" spc="-1" dirty="0">
              <a:solidFill>
                <a:srgbClr val="00FF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b="1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b="1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 – continued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and it produces this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R_TYPE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 BODY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SYNONYM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2438640" y="1844280"/>
            <a:ext cx="4266720" cy="15386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737360" y="1844280"/>
            <a:ext cx="4968000" cy="17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see how we build a report using the DSL.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we tell the builder that we are creating a report.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2960" y="3226215"/>
            <a:ext cx="7209416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Parameters, data generators and other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interesting things will go here.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parameter named “owner” with a list of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145" y="2499385"/>
            <a:ext cx="7740073" cy="25545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14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second parameter.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928" y="2937329"/>
            <a:ext cx="8561959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add a query that references the parameters.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2965990"/>
            <a:ext cx="7810151" cy="22467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:owner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3801" y="1845720"/>
            <a:ext cx="6981398" cy="4493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report that lists the tables belonging to a particular schema */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query: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:owner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cont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	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run i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t, we see the following parameter form.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select statement has turned into a pull-down list.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05" y="2449953"/>
            <a:ext cx="4717189" cy="23166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cont.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report returns the following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1792" y="2873978"/>
          <a:ext cx="7900416" cy="1438656"/>
        </p:xfrm>
        <a:graphic>
          <a:graphicData uri="http://schemas.openxmlformats.org/drawingml/2006/table">
            <a:tbl>
              <a:tblPr/>
              <a:tblGrid>
                <a:gridCol w="3950208">
                  <a:extLst>
                    <a:ext uri="{9D8B030D-6E8A-4147-A177-3AD203B41FA5}">
                      <a16:colId xmlns:a16="http://schemas.microsoft.com/office/drawing/2014/main" val="2744716837"/>
                    </a:ext>
                  </a:extLst>
                </a:gridCol>
                <a:gridCol w="3950208">
                  <a:extLst>
                    <a:ext uri="{9D8B030D-6E8A-4147-A177-3AD203B41FA5}">
                      <a16:colId xmlns:a16="http://schemas.microsoft.com/office/drawing/2014/main" val="81684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TABLE_NAME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COMMENTS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7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T_CENSUS_ROSTER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This table has one row per course per term.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T_STU_CENSUS_ROSTER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The roster of students in this course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775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87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dynamic SQL report allows you to edit your query after you have seen the parameters.  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Data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use a table  I created (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 for this example.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89993"/>
              </p:ext>
            </p:extLst>
          </p:nvPr>
        </p:nvGraphicFramePr>
        <p:xfrm>
          <a:off x="779358" y="3229918"/>
          <a:ext cx="6809442" cy="2749296"/>
        </p:xfrm>
        <a:graphic>
          <a:graphicData uri="http://schemas.openxmlformats.org/drawingml/2006/table">
            <a:tbl>
              <a:tblPr/>
              <a:tblGrid>
                <a:gridCol w="1672665">
                  <a:extLst>
                    <a:ext uri="{9D8B030D-6E8A-4147-A177-3AD203B41FA5}">
                      <a16:colId xmlns:a16="http://schemas.microsoft.com/office/drawing/2014/main" val="268888944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060330035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95015624"/>
                    </a:ext>
                  </a:extLst>
                </a:gridCol>
                <a:gridCol w="1927412">
                  <a:extLst>
                    <a:ext uri="{9D8B030D-6E8A-4147-A177-3AD203B41FA5}">
                      <a16:colId xmlns:a16="http://schemas.microsoft.com/office/drawing/2014/main" val="351556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STUDENT_ID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FINAL_GRADE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1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22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5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8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87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2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15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D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243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219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determines which grade column we will use.</a:t>
            </a: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singles out one grade for special treatment.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1930801"/>
            <a:ext cx="7451464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Totals"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2372" y="2721885"/>
            <a:ext cx="6199133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"Show Midterm or Final Grade?"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'Final'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'Midterm'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2372" y="4492875"/>
            <a:ext cx="6199133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'grade'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 grade do we report on?'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).collect{[it, it]}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query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is replaced by a function that returns the SQL text.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8678" y="2301108"/>
            <a:ext cx="6471643" cy="39857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data source for this report is a dynamic SQL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takes a closure as an argument.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one will use the value of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choose which grade column to report on, and it will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also use the grade parameter to set one of the column names.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sql_closure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parameters from the closure arguments.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).contains(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grade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'mid_grade'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an SQL query.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as 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:grade, 1, 0)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${grade}_grades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the report.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'M'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:grade = 'F'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closure returns the following SQL text.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9883" y="2943195"/>
            <a:ext cx="52052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:grade, 1, 0) )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endParaRPr kumimoji="0" lang="en-GB" alt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(mid_grade)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mid_grade,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(decode(mid_grade, :grade, 1, 0) ) F_grades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summit_grades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</a:t>
            </a:r>
            <a:r>
              <a:rPr kumimoji="0" lang="en-GB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49608"/>
              </p:ext>
            </p:extLst>
          </p:nvPr>
        </p:nvGraphicFramePr>
        <p:xfrm>
          <a:off x="1389531" y="4432034"/>
          <a:ext cx="5025973" cy="1560576"/>
        </p:xfrm>
        <a:graphic>
          <a:graphicData uri="http://schemas.openxmlformats.org/drawingml/2006/table">
            <a:tbl>
              <a:tblPr/>
              <a:tblGrid>
                <a:gridCol w="1458020">
                  <a:extLst>
                    <a:ext uri="{9D8B030D-6E8A-4147-A177-3AD203B41FA5}">
                      <a16:colId xmlns:a16="http://schemas.microsoft.com/office/drawing/2014/main" val="744805390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3305309077"/>
                    </a:ext>
                  </a:extLst>
                </a:gridCol>
                <a:gridCol w="1819835">
                  <a:extLst>
                    <a:ext uri="{9D8B030D-6E8A-4147-A177-3AD203B41FA5}">
                      <a16:colId xmlns:a16="http://schemas.microsoft.com/office/drawing/2014/main" val="3590683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F_GRADES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6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0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1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25161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3335" y="43899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3836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2960" y="1737360"/>
            <a:ext cx="7543080" cy="45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Groovy is a chopped, channeled, lowered, louvered and flame-painted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(https://commons.wikimedia.org/wiki/File:Fiat_Topolino_hotrod_front.jpg), „Fiat </a:t>
            </a: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Topolino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hotrod front“, https://creativecommons.org/licenses/by/2.0/legalcode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2389214" y="3352044"/>
            <a:ext cx="36568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“Easy” web applications through Grails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960" y="39528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reports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formats</a:t>
            </a:r>
          </a:p>
          <a:p>
            <a:pPr marL="540360" lvl="1">
              <a:buClr>
                <a:srgbClr val="000000"/>
              </a:buClr>
              <a:buSzPct val="75000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26060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or open-source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licensing fees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quality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2274</Words>
  <Application>Microsoft Office PowerPoint</Application>
  <PresentationFormat>On-screen Show (4:3)</PresentationFormat>
  <Paragraphs>464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28</cp:revision>
  <dcterms:created xsi:type="dcterms:W3CDTF">2016-03-21T14:05:02Z</dcterms:created>
  <dcterms:modified xsi:type="dcterms:W3CDTF">2017-09-05T18:56:34Z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