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0" r:id="rId26"/>
    <p:sldId id="279" r:id="rId27"/>
    <p:sldId id="281" r:id="rId28"/>
    <p:sldId id="282" r:id="rId29"/>
    <p:sldId id="285" r:id="rId30"/>
    <p:sldId id="284" r:id="rId31"/>
    <p:sldId id="283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EWCOLE/simple_report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dd_referencing_objects.sql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sz="20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bind variable in the query,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3477" y="2345400"/>
            <a:ext cx="740204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600" spc="-1" dirty="0">
              <a:solidFill>
                <a:srgbClr val="00FF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b="1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b="1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R_OWNER,R_NAME,R_TYPE,OWNER,NAME,TYPE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JCC,JCC_GBR_EMAIL,PACKAGE,JCC,JCC_GBR_EMAIL,PACKAGE BODY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JCC,JCC_GBR_EMAIL,PACKAGE,PUBLIC,JCC_GBR_EMAIL,SYNONYM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see how we build a report using the DSL.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we tell the builder that we are creating a report.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2960" y="3226215"/>
            <a:ext cx="72094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Parameters, data generators and other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interesting things will go here.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parameter named “owner” with a list of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145" y="2499385"/>
            <a:ext cx="7740073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4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second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928" y="2937329"/>
            <a:ext cx="8561959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965990"/>
            <a:ext cx="7810151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:owner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3801" y="1845720"/>
            <a:ext cx="6981398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report that lists the tables belonging to a particular schema */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query: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:owner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i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t, we see the following parameter form.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select statement has turned into a pull-down list.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05" y="2449953"/>
            <a:ext cx="4717189" cy="2316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 returns the following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1792" y="2873978"/>
          <a:ext cx="7900416" cy="1438656"/>
        </p:xfrm>
        <a:graphic>
          <a:graphicData uri="http://schemas.openxmlformats.org/drawingml/2006/table">
            <a:tbl>
              <a:tblPr/>
              <a:tblGrid>
                <a:gridCol w="3950208">
                  <a:extLst>
                    <a:ext uri="{9D8B030D-6E8A-4147-A177-3AD203B41FA5}">
                      <a16:colId xmlns:a16="http://schemas.microsoft.com/office/drawing/2014/main" val="2744716837"/>
                    </a:ext>
                  </a:extLst>
                </a:gridCol>
                <a:gridCol w="3950208">
                  <a:extLst>
                    <a:ext uri="{9D8B030D-6E8A-4147-A177-3AD203B41FA5}">
                      <a16:colId xmlns:a16="http://schemas.microsoft.com/office/drawing/2014/main" val="81684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TABLE_NAME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COMMENTS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7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T_CENSUS_ROSTER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This table has one row per course per term.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T_STU_CENSUS_ROSTER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The roster of students in this course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775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87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dynamic SQL report allows you to edit your query after you have seen the parameters.  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Data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use a table  I created (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for this example.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9993"/>
              </p:ext>
            </p:extLst>
          </p:nvPr>
        </p:nvGraphicFramePr>
        <p:xfrm>
          <a:off x="779358" y="3229918"/>
          <a:ext cx="6809442" cy="2749296"/>
        </p:xfrm>
        <a:graphic>
          <a:graphicData uri="http://schemas.openxmlformats.org/drawingml/2006/table">
            <a:tbl>
              <a:tblPr/>
              <a:tblGrid>
                <a:gridCol w="1672665">
                  <a:extLst>
                    <a:ext uri="{9D8B030D-6E8A-4147-A177-3AD203B41FA5}">
                      <a16:colId xmlns:a16="http://schemas.microsoft.com/office/drawing/2014/main" val="268888944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060330035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95015624"/>
                    </a:ext>
                  </a:extLst>
                </a:gridCol>
                <a:gridCol w="1927412">
                  <a:extLst>
                    <a:ext uri="{9D8B030D-6E8A-4147-A177-3AD203B41FA5}">
                      <a16:colId xmlns:a16="http://schemas.microsoft.com/office/drawing/2014/main" val="351556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STUDENT_ID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FINAL_GRADE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2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5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2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15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D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243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219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determines which grade column we will use.</a:t>
            </a: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singles out one grade for special treatment.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1930801"/>
            <a:ext cx="7451464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Totals"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2372" y="2721885"/>
            <a:ext cx="6199133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"Show Midterm or Final Grade?"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'Final'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'Midterm'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2372" y="4492875"/>
            <a:ext cx="6199133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 grade do we report on?'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).collect{[it, it]}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query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is replaced by a function that returns the SQL text.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678" y="2301108"/>
            <a:ext cx="6471643" cy="39857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data source for this report is a dynamic SQL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takes a closure as an argument.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one will use the value of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choose which grade column to report on, and it will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also use the grade parameter to set one of the column names.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sql_closure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parameters from the closure arguments.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).contains(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grade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'mid_grade'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an SQL query.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as 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:grade, 1, 0)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${grade}_grades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'M'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:grade = 'F'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closure returns the following SQL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9883" y="2943195"/>
            <a:ext cx="52052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:grade, 1, 0) )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endParaRPr kumimoji="0" lang="en-GB" alt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(mid_grade)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mid_grade,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(decode(mid_grade, :grade, 1, 0) ) F_grades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summit_grades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</a:t>
            </a:r>
            <a:r>
              <a:rPr kumimoji="0" lang="en-GB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49608"/>
              </p:ext>
            </p:extLst>
          </p:nvPr>
        </p:nvGraphicFramePr>
        <p:xfrm>
          <a:off x="1389531" y="4432034"/>
          <a:ext cx="5025973" cy="1560576"/>
        </p:xfrm>
        <a:graphic>
          <a:graphicData uri="http://schemas.openxmlformats.org/drawingml/2006/table">
            <a:tbl>
              <a:tblPr/>
              <a:tblGrid>
                <a:gridCol w="1458020">
                  <a:extLst>
                    <a:ext uri="{9D8B030D-6E8A-4147-A177-3AD203B41FA5}">
                      <a16:colId xmlns:a16="http://schemas.microsoft.com/office/drawing/2014/main" val="744805390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3305309077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3590683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F_GRADES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0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1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2516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335" y="4389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00460" y="237254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generate your report data from arbitrary Groovy code.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an example that would be very hard to do in most reporting tools.  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that we have a table with SQL queries in them.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9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SQL&gt; select * from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create a report that lists the queries in this table that have errors.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181"/>
              </p:ext>
            </p:extLst>
          </p:nvPr>
        </p:nvGraphicFramePr>
        <p:xfrm>
          <a:off x="800460" y="3628506"/>
          <a:ext cx="7684546" cy="1164336"/>
        </p:xfrm>
        <a:graphic>
          <a:graphicData uri="http://schemas.openxmlformats.org/drawingml/2006/table">
            <a:tbl>
              <a:tblPr/>
              <a:tblGrid>
                <a:gridCol w="848420">
                  <a:extLst>
                    <a:ext uri="{9D8B030D-6E8A-4147-A177-3AD203B41FA5}">
                      <a16:colId xmlns:a16="http://schemas.microsoft.com/office/drawing/2014/main" val="2867954045"/>
                    </a:ext>
                  </a:extLst>
                </a:gridCol>
                <a:gridCol w="6836126">
                  <a:extLst>
                    <a:ext uri="{9D8B030D-6E8A-4147-A177-3AD203B41FA5}">
                      <a16:colId xmlns:a16="http://schemas.microsoft.com/office/drawing/2014/main" val="363501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2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user from dual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47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select </a:t>
                      </a:r>
                      <a:r>
                        <a:rPr lang="en-GB" dirty="0" err="1">
                          <a:effectLst/>
                        </a:rPr>
                        <a:t>sloozle</a:t>
                      </a:r>
                      <a:r>
                        <a:rPr lang="en-GB" dirty="0">
                          <a:effectLst/>
                        </a:rPr>
                        <a:t> from </a:t>
                      </a:r>
                      <a:r>
                        <a:rPr lang="en-GB" dirty="0" err="1">
                          <a:effectLst/>
                        </a:rPr>
                        <a:t>fleem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2731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2300" y="3011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1229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</a:t>
            </a:r>
            <a:r>
              <a:rPr lang="en-US" sz="20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closure to create the report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declare the columns of the result set.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environment of the script provides a database connection for you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2960" y="3184789"/>
            <a:ext cx="7430239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second closure query example */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Summit Queries"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Specify a closure to return the report data.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have to define the columns explicitly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"SQL Query"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4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a pre-defined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groovy.sql.SQL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sql.rows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4678" y="1764159"/>
            <a:ext cx="7273145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Loop through all the rows in the table and test each query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queries.each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[id: q.id,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error: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Test the query from the table by invoking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explain_plan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If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query fails to compile, it will throw a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Beware of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Groovy's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GString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"explain plan for ${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sql.execute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FF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FF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query_row.error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query_row.error?.size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"row" is a predefined method that add a 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the result set.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the report, we get a list of invalid SQL queries.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 This example was inspired by a real-life problem.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78969"/>
              </p:ext>
            </p:extLst>
          </p:nvPr>
        </p:nvGraphicFramePr>
        <p:xfrm>
          <a:off x="822960" y="2760917"/>
          <a:ext cx="7523181" cy="768096"/>
        </p:xfrm>
        <a:graphic>
          <a:graphicData uri="http://schemas.openxmlformats.org/drawingml/2006/table">
            <a:tbl>
              <a:tblPr/>
              <a:tblGrid>
                <a:gridCol w="584499">
                  <a:extLst>
                    <a:ext uri="{9D8B030D-6E8A-4147-A177-3AD203B41FA5}">
                      <a16:colId xmlns:a16="http://schemas.microsoft.com/office/drawing/2014/main" val="467762016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val="345893813"/>
                    </a:ext>
                  </a:extLst>
                </a:gridCol>
                <a:gridCol w="4249270">
                  <a:extLst>
                    <a:ext uri="{9D8B030D-6E8A-4147-A177-3AD203B41FA5}">
                      <a16:colId xmlns:a16="http://schemas.microsoft.com/office/drawing/2014/main" val="958642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error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9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sloozle from fleem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ORA-00942: table or view does not exist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2397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307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Groovy Closures and Delegation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are functions that can be used like all other variables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Groovy method (i.e. a block of Groovy Code) can reference things that don’t exist at the time the code was compiled.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specify that it look for the missing methods and properties in another object, called the delegate.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768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Instance of 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groovy.util.BuilderSupport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track of the tree structure implicit within Groovy code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689974"/>
            <a:ext cx="7250703" cy="16805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15552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"Sample report"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When this closure executes, the parent node will be the object created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by the report method.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sample_parameter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When this closure is executed, the parent node will be the parameter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created by the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method.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4553062"/>
            <a:ext cx="7543080" cy="1211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you to implement three methods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createNode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addParent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nodeCompleted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reports in the GUI developer environment and save them as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.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jrxml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(a schema of XML)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Text-based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extract parameters,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subreports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 images using standard XML tools.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for existing parameter forms with same name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reports before running them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Jasper Reports to run the report and format the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outptu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Into the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are a few of the key classes in the package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SourceFactory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6120" lvl="4">
              <a:buClr>
                <a:srgbClr val="4E67C8"/>
              </a:buClr>
              <a:buSzPct val="80000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fetches the source code for reports (returned as a String)</a:t>
            </a:r>
          </a:p>
          <a:p>
            <a:pPr marL="636120" lvl="4">
              <a:buClr>
                <a:srgbClr val="4E67C8"/>
              </a:buClr>
              <a:buSzPct val="80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ReportObjectFactory</a:t>
            </a:r>
            <a:endParaRPr lang="en-US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6120" lvl="4">
              <a:buClr>
                <a:srgbClr val="4E67C8"/>
              </a:buClr>
              <a:buSzPct val="80000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gets the source code from a </a:t>
            </a:r>
            <a:r>
              <a:rPr lang="en-US" sz="15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SourceFactory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calls the </a:t>
            </a:r>
            <a:r>
              <a:rPr lang="en-US" sz="15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method on a </a:t>
            </a:r>
            <a:r>
              <a:rPr lang="en-US" sz="15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SimpleReportBuilder</a:t>
            </a:r>
            <a:r>
              <a:rPr lang="en-US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</a:p>
          <a:p>
            <a:pPr marL="636120" lvl="4">
              <a:buClr>
                <a:srgbClr val="4E67C8"/>
              </a:buClr>
              <a:buSzPct val="80000"/>
            </a:pPr>
            <a:endParaRPr lang="en-US" sz="15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SimpleReportBuilder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6120" lvl="4">
              <a:buClr>
                <a:srgbClr val="4E67C8"/>
              </a:buClr>
              <a:buSzPct val="80000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Executes a build script and returns the object that is created.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SimpleReportBuilder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– </a:t>
            </a: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19155"/>
            <a:ext cx="8373035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/** Evaluate a report builder script and return the results */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7CEF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eval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String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text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shell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GroovyShell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</a:t>
            </a:r>
          </a:p>
          <a:p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try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{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Wrap the text in a closure so that it doesn't execute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  immediately.  This gives us the chance to change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  its delegate.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Closure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smtClean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shell.evaluate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 smtClean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"{-&gt;$text}"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c.setDelegate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this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Execute the build script and add the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source code to the object created.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b = c()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(b </a:t>
            </a:r>
            <a:r>
              <a:rPr lang="en-GB" sz="14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instanceof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Buildable) {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b.source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text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}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return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b;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catch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</a:t>
            </a:r>
            <a:r>
              <a:rPr lang="en-GB" sz="1400" kern="150" dirty="0" err="1" smtClean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BuildException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smtClean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e.source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text;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throw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}}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7181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createNode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method uses an associative array (hash map) of functions to create  a new object.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898" y="2672986"/>
            <a:ext cx="802520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Object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7CEF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createNode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Object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name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Map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attributes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Object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value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debug 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</a:t>
            </a:r>
            <a:r>
              <a:rPr lang="en-GB" sz="14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createNode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($name)"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(!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nodeFactory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[name]) {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BuildException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"'$name' is not a valid build method.  Valid values are ["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           + 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nodeFactory.keySet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().join(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', '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+ 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"]"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);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assert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name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in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nodeFactory.keySet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n =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nodeFactory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[name].create(name, attributes, value)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debug 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</a:t>
            </a:r>
            <a:r>
              <a:rPr lang="en-GB" sz="14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createNode</a:t>
            </a:r>
            <a:r>
              <a:rPr lang="en-GB" sz="1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=&gt; $n"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n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368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sample of the functions called by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createNode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035" y="2323362"/>
            <a:ext cx="761300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nodeFactory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[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report: [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create: {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String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name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en-GB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Map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attributes, </a:t>
            </a:r>
            <a:r>
              <a:rPr lang="en-GB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-&gt;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report =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SimpleReport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(attributes)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assert report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(value) {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</a:t>
            </a:r>
            <a:r>
              <a:rPr lang="en-GB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report.description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value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}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report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},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implClass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SimpleReport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],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SimpleReportBuilder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1"/>
            <a:ext cx="7543080" cy="8457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setParent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method uses a two-dimensional array keyed by parent and child class.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2960" y="2691468"/>
            <a:ext cx="7666616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void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 err="1">
                <a:solidFill>
                  <a:srgbClr val="87CEF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setParent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Object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en-GB" sz="1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Object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child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0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parentClass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parent.getClass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0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farm = </a:t>
            </a:r>
            <a:r>
              <a:rPr lang="en-GB" sz="1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addChildFarm</a:t>
            </a:r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[</a:t>
            </a:r>
            <a:r>
              <a:rPr lang="en-GB" sz="1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parent.getClass</a:t>
            </a:r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()]</a:t>
            </a:r>
            <a:endParaRPr lang="en-US" sz="10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if</a:t>
            </a:r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(! farm[</a:t>
            </a:r>
            <a:r>
              <a:rPr lang="en-GB" sz="1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child.getClass</a:t>
            </a:r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()]) {</a:t>
            </a:r>
            <a:endParaRPr lang="en-US" sz="10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0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 err="1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parentMethod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classMethodNames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[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parentClass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]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0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childMethod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classMethodNames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[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child.getClass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()]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0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throw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new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BuildException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"You cannot embed a $</a:t>
            </a:r>
            <a:r>
              <a:rPr lang="en-GB" sz="1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childMethod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within a $</a:t>
            </a:r>
            <a:r>
              <a:rPr lang="en-GB" sz="1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parentMethod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. "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+ 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"Valid options are: [${</a:t>
            </a:r>
            <a:r>
              <a:rPr lang="en-GB" sz="1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farm.keySet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().collect { </a:t>
            </a:r>
            <a:r>
              <a:rPr lang="en-GB" sz="1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classMethodNames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[it]}.join(',')}]"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0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0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z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farm[</a:t>
            </a:r>
            <a:r>
              <a:rPr lang="en-GB" sz="1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child.getClass</a:t>
            </a: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()](parent, child)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debug </a:t>
            </a:r>
            <a:r>
              <a:rPr lang="en-GB" sz="1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"z=$z"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z</a:t>
            </a:r>
            <a:endParaRPr lang="en-US" sz="1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1000" kern="150" dirty="0">
              <a:solidFill>
                <a:srgbClr val="FFFFFF"/>
              </a:solidFill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5051906"/>
            <a:ext cx="7543080" cy="1105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classMethodNames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map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object class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 used 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build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it.  It is used here to produce a meaningful error message.)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330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is a sample from the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addChildFarm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used by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setParent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339" y="2285121"/>
            <a:ext cx="819468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/** Each entry in this table is a closure that attaches the child to the 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  parent.  The keys for the map are a subset of the cross-product of the 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  classes that can go into a </a:t>
            </a:r>
            <a:r>
              <a:rPr lang="en-GB" sz="14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SimpleReport</a:t>
            </a:r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.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  Note that the keys of the map are actual Java classes, not their names.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  It is very important that they be wrapped in parentheses.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*/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addChildFarm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[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(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SimpleReport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): [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(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Param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): {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parent, child -&gt;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parent.addParam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(child)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},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(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ParamForm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): {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parent, child -&gt;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assert !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parent.params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parent.params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child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Grails Application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75360" y="1905522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library contains no user interaction.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Grails application is the client interface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Gathering parameters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Delivering output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Controlling access using the JCC menu system</a:t>
            </a:r>
          </a:p>
          <a:p>
            <a:pPr marL="199080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clients are possible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Tell me more!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simple report library is available at 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https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bitbucket.org/EWCOLE/simple_report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can share the Grails application with you </a:t>
            </a:r>
            <a:r>
              <a:rPr lang="en-US" sz="2000" b="0" strike="noStrike" spc="-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upon request.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formats</a:t>
            </a:r>
          </a:p>
          <a:p>
            <a:pPr marL="540360" lvl="1">
              <a:buClr>
                <a:srgbClr val="000000"/>
              </a:buClr>
              <a:buSzPct val="75000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2606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or open-source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licensing fees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quality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3211</Words>
  <Application>Microsoft Office PowerPoint</Application>
  <PresentationFormat>On-screen Show (4:3)</PresentationFormat>
  <Paragraphs>604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NSimSun</vt:lpstr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54</cp:revision>
  <dcterms:created xsi:type="dcterms:W3CDTF">2016-03-21T14:05:02Z</dcterms:created>
  <dcterms:modified xsi:type="dcterms:W3CDTF">2017-09-06T17:34:03Z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