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handoutMasterIdLst>
    <p:handoutMasterId r:id="rId50"/>
  </p:handoutMasterIdLst>
  <p:sldIdLst>
    <p:sldId id="256" r:id="rId3"/>
    <p:sldId id="257" r:id="rId4"/>
    <p:sldId id="258" r:id="rId5"/>
    <p:sldId id="259" r:id="rId6"/>
    <p:sldId id="297" r:id="rId7"/>
    <p:sldId id="298" r:id="rId8"/>
    <p:sldId id="299" r:id="rId9"/>
    <p:sldId id="300" r:id="rId10"/>
    <p:sldId id="265" r:id="rId11"/>
    <p:sldId id="301" r:id="rId12"/>
    <p:sldId id="302" r:id="rId13"/>
    <p:sldId id="260" r:id="rId14"/>
    <p:sldId id="264" r:id="rId15"/>
    <p:sldId id="261" r:id="rId16"/>
    <p:sldId id="262" r:id="rId17"/>
    <p:sldId id="296" r:id="rId18"/>
    <p:sldId id="263" r:id="rId19"/>
    <p:sldId id="266" r:id="rId20"/>
    <p:sldId id="267" r:id="rId21"/>
    <p:sldId id="268" r:id="rId22"/>
    <p:sldId id="269" r:id="rId23"/>
    <p:sldId id="304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8" r:id="rId42"/>
    <p:sldId id="289" r:id="rId43"/>
    <p:sldId id="290" r:id="rId44"/>
    <p:sldId id="291" r:id="rId45"/>
    <p:sldId id="292" r:id="rId46"/>
    <p:sldId id="293" r:id="rId47"/>
    <p:sldId id="287" r:id="rId48"/>
    <p:sldId id="295" r:id="rId4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E8E7C-17A8-4445-BC8E-9B4C79A923F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E43A9-0481-479E-B25F-4A8BB392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8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cole/simple_repor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90920" y="838080"/>
            <a:ext cx="5897520" cy="35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4448520"/>
            <a:ext cx="7542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4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7720" cy="1768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7220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interesting part…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975360" y="1998120"/>
            <a:ext cx="7542720" cy="444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is that this only took 8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 of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024" y="2601875"/>
            <a:ext cx="850739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report(title: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"Summit Grade List"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param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(name: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"semester"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, label: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"semester"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 {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list_of_values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"""select distinct semester 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               from </a:t>
            </a:r>
            <a:r>
              <a:rPr lang="en-GB" sz="2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summit_grades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"""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}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</a:t>
            </a:r>
            <a:r>
              <a:rPr lang="en-GB" sz="2000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sql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98FB98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query</a:t>
            </a: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: 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"""select * from </a:t>
            </a:r>
            <a:r>
              <a:rPr lang="en-GB" sz="2000" kern="150" dirty="0" err="1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summit_grades</a:t>
            </a:r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                where semester = :semester"""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}</a:t>
            </a:r>
            <a:endParaRPr lang="en-US" sz="2000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2960" y="5211140"/>
            <a:ext cx="7542720" cy="918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just have to save this file as </a:t>
            </a:r>
            <a:r>
              <a:rPr lang="en-US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summit_grade_list.groovy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and “drop it in” to the right directory.  </a:t>
            </a:r>
            <a:r>
              <a:rPr lang="en-US" sz="1100" b="1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cs typeface="Courier New" panose="02070309020205020404" pitchFamily="49" charset="0"/>
              </a:rPr>
              <a:t>[Full disclosure: It has to be added to the menu separately]</a:t>
            </a:r>
            <a:endParaRPr lang="en-US" sz="1100" b="1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646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2385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But Cold Reality Also Played a Part.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some practical considerations to our reporting tool.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Free or open source tools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licensing fees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 quality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Widely used and not tied to a single vendor.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Freedom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own our own reports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locked away on a web server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in a binary format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IDE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22960" y="39528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this reporting system?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Java Library (JAR file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 written in Groovy, that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creates and runs the 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Grails application that handles the interaction with the 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 definitions are stored in a directory on the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Protected by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 to search, edit, or modify through common tools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binary formats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Paper reports are created by Jasper Reports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54036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737360"/>
            <a:ext cx="7542720" cy="45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Groovy is a chopped, channeled, lowered, louvered and flame-painted Java.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Java code will compile and run correctly as Groovy without any changes.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interacts seamlessly with Java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gives you access to the enormous library of software available for the JVM.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runs without recompilation on all major operating systems.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noego (https://commons.wikimedia.org/wiki/File:Fiat_Topolino_hotrod_front.jpg), „Fiat Topolino hotrod front“, https://creativecommons.org/licenses/by/2.0/legalcode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/>
          <a:stretch/>
        </p:blipFill>
        <p:spPr>
          <a:xfrm>
            <a:off x="2389320" y="3351960"/>
            <a:ext cx="3656520" cy="27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the following special features.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Easy-to-use interface for SQL and 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 and functional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Builders and DSL’s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“Easy” web applications through Grails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Grails Application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75240" y="190548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library contains no user interaction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Grails application is the client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Gathering 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Delivering output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Controlling access using the JCC menu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client interfaces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are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possible and might be added in the future.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275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liked Jasper Reports for several reasons.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 a fully-functional report generator.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Java-Based and you can include it in Java programs.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has XML source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develop it through either a GUI or a text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editor.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free.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 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some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the developer’s point of view.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Plain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Groovy report with an SQL query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report with data created from arbitrary Groovy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22960" y="1845720"/>
            <a:ext cx="7542720" cy="427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sql</a:t>
            </a:r>
            <a:r>
              <a:rPr lang="en-US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summit_dict_tables.sql</a:t>
            </a:r>
            <a:r>
              <a:rPr lang="en-US" sz="20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2960" y="2401984"/>
            <a:ext cx="7542720" cy="155427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20130" algn="r"/>
              </a:tabLst>
            </a:pPr>
            <a:r>
              <a:rPr lang="en-GB" kern="150" dirty="0" smtClean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/* </a:t>
            </a:r>
            <a:r>
              <a:rPr lang="en-GB" kern="150" dirty="0">
                <a:solidFill>
                  <a:srgbClr val="00FF00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List all data dictionary tables matching the pattern */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select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*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from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dictionary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where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table_name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like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nvl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B0C4DE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upper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(:</a:t>
            </a:r>
            <a:r>
              <a:rPr lang="en-GB" b="1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table_name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),</a:t>
            </a:r>
            <a:r>
              <a:rPr lang="en-GB" kern="150" dirty="0">
                <a:solidFill>
                  <a:srgbClr val="FFA07A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'%'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)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order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by</a:t>
            </a:r>
            <a:r>
              <a:rPr lang="en-GB" kern="150" dirty="0">
                <a:solidFill>
                  <a:srgbClr val="FF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00FFFF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table_name</a:t>
            </a:r>
            <a:endParaRPr lang="en-US" kern="150" dirty="0">
              <a:solidFill>
                <a:srgbClr val="FFFFFF"/>
              </a:solidFill>
              <a:latin typeface="Courier New" panose="02070309020205020404" pitchFamily="49" charset="0"/>
              <a:ea typeface="NSimSun" panose="02010609030101010101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2960" y="4214584"/>
            <a:ext cx="754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kern="150" dirty="0"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Note the bind variable in the query, </a:t>
            </a:r>
            <a:r>
              <a:rPr lang="en-GB" kern="150" dirty="0">
                <a:latin typeface="Courier New" panose="02070309020205020404" pitchFamily="49" charset="0"/>
                <a:ea typeface="NSimSun" panose="02010609030101010101" pitchFamily="49" charset="-122"/>
                <a:cs typeface="Courier New" panose="02070309020205020404" pitchFamily="49" charset="0"/>
              </a:rPr>
              <a:t>:</a:t>
            </a:r>
            <a:r>
              <a:rPr lang="en-GB" kern="150" dirty="0" err="1">
                <a:latin typeface="Courier New" panose="02070309020205020404" pitchFamily="49" charset="0"/>
                <a:ea typeface="NSimSun" panose="02010609030101010101" pitchFamily="49" charset="-122"/>
                <a:cs typeface="Courier New" panose="02070309020205020404" pitchFamily="49" charset="0"/>
              </a:rPr>
              <a:t>table_name</a:t>
            </a:r>
            <a:r>
              <a:rPr lang="en-GB" kern="150" dirty="0"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. When we run the report, it displays a parameter form which asks for </a:t>
            </a:r>
            <a:r>
              <a:rPr lang="en-GB" kern="150" dirty="0" smtClean="0">
                <a:latin typeface="Times New Roman" panose="02020603050405020304" pitchFamily="18" charset="0"/>
                <a:ea typeface="SimSun" panose="02010600030101010101" pitchFamily="2" charset="-122"/>
                <a:cs typeface="Tahoma" panose="020B0604030504040204" pitchFamily="34" charset="0"/>
              </a:rPr>
              <a:t>a table name.</a:t>
            </a:r>
            <a:endParaRPr lang="en-US" kern="150" dirty="0">
              <a:latin typeface="Times New Roman" panose="02020603050405020304" pitchFamily="18" charset="0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7220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Frame1"/>
          <p:cNvPicPr/>
          <p:nvPr/>
        </p:nvPicPr>
        <p:blipFill>
          <a:blip r:embed="rId2"/>
          <a:stretch>
            <a:fillRect/>
          </a:stretch>
        </p:blipFill>
        <p:spPr>
          <a:xfrm>
            <a:off x="2340387" y="1845720"/>
            <a:ext cx="4507865" cy="1617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91986"/>
              </p:ext>
            </p:extLst>
          </p:nvPr>
        </p:nvGraphicFramePr>
        <p:xfrm>
          <a:off x="822960" y="4319905"/>
          <a:ext cx="7900416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1020">
                  <a:extLst>
                    <a:ext uri="{9D8B030D-6E8A-4147-A177-3AD203B41FA5}">
                      <a16:colId xmlns:a16="http://schemas.microsoft.com/office/drawing/2014/main" val="1826412091"/>
                    </a:ext>
                  </a:extLst>
                </a:gridCol>
                <a:gridCol w="5239396">
                  <a:extLst>
                    <a:ext uri="{9D8B030D-6E8A-4147-A177-3AD203B41FA5}">
                      <a16:colId xmlns:a16="http://schemas.microsoft.com/office/drawing/2014/main" val="3231510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b="1" kern="150" dirty="0">
                          <a:effectLst/>
                        </a:rPr>
                        <a:t>TABLE_NAME</a:t>
                      </a:r>
                      <a:endParaRPr lang="en-US" sz="1200" b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b="1" kern="150" dirty="0">
                          <a:effectLst/>
                        </a:rPr>
                        <a:t>COMMENTS</a:t>
                      </a:r>
                      <a:endParaRPr lang="en-US" sz="1200" b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431144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ALL_TABLES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Description of relational tables accessible to the user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358693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ALL_TAB_COLS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Columns of user's tables, views and clusters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79717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ALL_TAB_COLUMNS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Columns of user's tables, views and clusters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2193667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ALL_TAB_COL_STATISTICS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>
                          <a:effectLst/>
                        </a:rPr>
                        <a:t>Columns of user's tables, views and clusters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26291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 dirty="0">
                          <a:effectLst/>
                        </a:rPr>
                        <a:t>ALL_TAB_COMMENTS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kern="150" dirty="0">
                          <a:effectLst/>
                        </a:rPr>
                        <a:t>Comments on tables and views accessible to the user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15483057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2960" y="3484105"/>
            <a:ext cx="754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ALL_TAB%S</a:t>
            </a:r>
            <a:r>
              <a:rPr lang="en-US" dirty="0" smtClean="0"/>
              <a:t>, to get a list of table-related data dictionary objects and run the report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example will show how you create a report using my DSL.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syntax is nothing more than Groovy, but I’ve created special methods which we will use as keywords to build reports.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build the example up piece by piece.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845721"/>
            <a:ext cx="7542720" cy="13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example will be a report that lists the tables belonging to a particular database schema and matching a given pattern.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First, we tell the builder that we are creating a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22960" y="3231720"/>
            <a:ext cx="7209000" cy="1311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Parameters, data generators and other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0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interesting things will go here.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4817340"/>
            <a:ext cx="7542720" cy="13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“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report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keyword starts the creation of a new report.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616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parameter named “owner” with a list of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48080" y="2345400"/>
            <a:ext cx="8083404" cy="293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(name: 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from </a:t>
            </a:r>
            <a:r>
              <a:rPr lang="en-US" sz="16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all_users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where </a:t>
            </a:r>
            <a:r>
              <a:rPr lang="en-US" sz="16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oracle_maintained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'N'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</a:t>
            </a:r>
            <a:r>
              <a:rPr lang="en-US" sz="16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all_tables</a:t>
            </a:r>
            <a:r>
              <a:rPr lang="en-US" sz="16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748080" y="5284440"/>
            <a:ext cx="7542720" cy="9774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param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creates a field on the parameter form.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lang="en-US" sz="2000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list_of_values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creates a pull-down list with a set of possible values for the 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owner</a:t>
            </a: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parameter.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second parameter.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0840" y="2943000"/>
            <a:ext cx="850500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</a:t>
            </a:r>
            <a:r>
              <a:rPr lang="en-US" sz="1400" b="0" strike="noStrike" spc="-1" dirty="0" smtClean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Make </a:t>
            </a: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 default to '%'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(name: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table_name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</a:t>
            </a:r>
            <a:r>
              <a:rPr lang="en-US" sz="1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description: </a:t>
            </a:r>
            <a:r>
              <a:rPr lang="en-US" sz="1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 dirty="0" smtClean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lang="en-US" sz="1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845720"/>
            <a:ext cx="7542720" cy="4229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add a query that references the parameters.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22960" y="2607170"/>
            <a:ext cx="7758000" cy="22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table_name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comments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all_tab_comments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</a:t>
            </a:r>
            <a:r>
              <a:rPr lang="en-US" sz="1400" b="1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:owner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and 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table_name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like upper(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nvl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US" sz="1400" b="1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lang="en-US" sz="1400" b="1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table_name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,'%'))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</a:t>
            </a:r>
            <a:r>
              <a:rPr lang="en-US" sz="1400" b="0" strike="noStrike" spc="-1" dirty="0" err="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table_name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822960" y="4957602"/>
            <a:ext cx="7542720" cy="743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“</a:t>
            </a:r>
            <a:r>
              <a:rPr lang="en-US" sz="20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sql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 method tells us to use the SQL query as the source of our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149120" y="1869840"/>
            <a:ext cx="6890040" cy="444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report that lists the tables belonging to a particular schema */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from all_users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where oracle_maintained = 'N'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label: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description: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sql query: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:owner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and table_name like upper(nvl(:table_name,'%'))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it, we see the following parameter form.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select statement has turned into a pull-down list.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"/>
          <p:cNvPicPr/>
          <p:nvPr/>
        </p:nvPicPr>
        <p:blipFill>
          <a:blip r:embed="rId2"/>
          <a:stretch/>
        </p:blipFill>
        <p:spPr>
          <a:xfrm>
            <a:off x="2235960" y="2449800"/>
            <a:ext cx="4716720" cy="23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</a:t>
            </a:r>
            <a:r>
              <a:rPr lang="en-US" sz="4800" b="0" strike="noStrike" spc="-43" dirty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Example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report returns the following data.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621720" y="2873880"/>
          <a:ext cx="7899840" cy="1371600"/>
        </p:xfrm>
        <a:graphic>
          <a:graphicData uri="http://schemas.openxmlformats.org/drawingml/2006/table">
            <a:tbl>
              <a:tblPr/>
              <a:tblGrid>
                <a:gridCol w="394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TABLE_NAME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COMMENTS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T_CENSUS_ROSTER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This table has one row per course per term.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T_STU_CENSUS_ROSTER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roster of students in this course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5"/>
          <p:cNvSpPr/>
          <p:nvPr/>
        </p:nvSpPr>
        <p:spPr>
          <a:xfrm>
            <a:off x="5102280" y="278244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dynamic SQL report allows you to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your query after you have seen the parameters.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use a table  I created (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 for this example.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779400" y="3229920"/>
          <a:ext cx="6808680" cy="2560320"/>
        </p:xfrm>
        <a:graphic>
          <a:graphicData uri="http://schemas.openxmlformats.org/drawingml/2006/table">
            <a:tbl>
              <a:tblPr/>
              <a:tblGrid>
                <a:gridCol w="16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STUDENT_ID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FINAL_GRADE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5102280" y="2128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Cole </a:t>
            </a: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Jamestown Community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College</a:t>
            </a: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endParaRPr lang="en-US" sz="2000" b="0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Senior Programmer/Analyst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0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Almost 25 years of Oracle</a:t>
            </a:r>
          </a:p>
          <a:p>
            <a:pPr marL="656280" lvl="1" indent="-198000"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 years of Banner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3836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88" y="1800468"/>
            <a:ext cx="3851765" cy="447879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determines which grade column we will use.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singles out one grade for special treatment.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22960" y="1931400"/>
            <a:ext cx="7451280" cy="27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"Grade Totals"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172880" y="2881800"/>
            <a:ext cx="6157800" cy="137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"Show Midterm or Final Grade?"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[[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[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'Midterm'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]]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172520" y="4708800"/>
            <a:ext cx="615816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(name: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'grade'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'What grade do we report on?'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(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14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).collect{[it, it]}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query text is replaced by a function that returns the SQL text.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00760" y="2322360"/>
            <a:ext cx="6387120" cy="394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data source for this report is a dynamic SQL query.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dynamic_sql method takes a closure as an argument.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This one will use the value of the mid_or_final parameter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choose which grade column to report on, and it will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also use the grade parameter to set one of the column names.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dynamic_sql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sql_closure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params -&gt;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parameters from the closure arguments.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String mid_or_final = params.mid_or_final;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).contains(params.grade)?params.grade: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Set the grade column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grade_column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(mid_or_final ==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)?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'mid_grade'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'final_grade'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Return an SQL query.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count(${grade_column}) as ${grade_column},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sum(decode(${grade_column}, :grade, 1, 0)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${grade}_grades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:mid_or_final = 'M'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:grade = 'F'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closure returns the following SQL text.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341360" y="2949480"/>
            <a:ext cx="51217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count(mid_grade) as mid_grade,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sum(decode(mid_grade, :grade, 1, 0) ) F_grades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summit_grades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group by semester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semester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1054440" y="25848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lang="en-US" sz="1000" b="0" strike="noStrike" spc="-1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(mid_grade)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mid_grade, </a:t>
            </a:r>
            <a:r>
              <a:rPr lang="en-US" sz="1000" b="0" strike="noStrike" spc="-1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(decode(mid_grade, :grade, 1, 0) ) F_grades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summit_grades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lang="en-US" sz="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6"/>
          <p:cNvGraphicFramePr/>
          <p:nvPr/>
        </p:nvGraphicFramePr>
        <p:xfrm>
          <a:off x="1389600" y="4431960"/>
          <a:ext cx="5025600" cy="1463040"/>
        </p:xfrm>
        <a:graphic>
          <a:graphicData uri="http://schemas.openxmlformats.org/drawingml/2006/table">
            <a:tbl>
              <a:tblPr/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F_GRADES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00640" y="23724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generate your report data from arbitrary Groovy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an example that would be very hard to do in most reporting tools.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Suppose that we have a table with SQL queries in them.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SQL&gt; select * from summit_sql;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create a report that lists the queries in this table that have errors.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4"/>
          <p:cNvGraphicFramePr/>
          <p:nvPr/>
        </p:nvGraphicFramePr>
        <p:xfrm>
          <a:off x="800640" y="3628440"/>
          <a:ext cx="7684200" cy="1097280"/>
        </p:xfrm>
        <a:graphic>
          <a:graphicData uri="http://schemas.openxmlformats.org/drawingml/2006/table">
            <a:tbl>
              <a:tblPr/>
              <a:tblGrid>
                <a:gridCol w="84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user from dual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CustomShape 5"/>
          <p:cNvSpPr/>
          <p:nvPr/>
        </p:nvSpPr>
        <p:spPr>
          <a:xfrm>
            <a:off x="5102280" y="2920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22960" y="1845720"/>
            <a:ext cx="7542720" cy="12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closure to create the report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need to declare the columns of the result set.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environment of the script provides a database connection for you.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47080" y="3198600"/>
            <a:ext cx="7381800" cy="264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second closure query example */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"Invalid Summit Queries"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Specify a closure to return the report data.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data_generator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closure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We have to define the columns explicitly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'id'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"ID"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'sql_query'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"SQL Query"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'error'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"Error"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"sql" is a pre-defined groovy.sql.SQL object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sql.rows(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"select * from summit_sql order by id"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18720" y="1785960"/>
            <a:ext cx="7224480" cy="414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Loop through all the rows in the table and test each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queries.each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q -&gt;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query_row = [id: q.id, sql_query: q.sql_query, error: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Test the query from the table by invoking explain_plan. 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query fails to compile, it will throw a SQLException.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Beware of Groovy's GString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explainQuery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"explain plan for ${q.sql_query}"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sql.execute(explainQuery);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catch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</a:t>
            </a:r>
            <a:r>
              <a:rPr lang="en-US" sz="1400" b="0" strike="noStrike" spc="-1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java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query_row.error = e.getMessage();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(query_row.error?.size())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"row" is a predefined method that add a 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the result set.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row(query_row);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the report, we get a list of invalid SQL queries.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  This example was inspired by a real-life problem.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4"/>
          <p:cNvGraphicFramePr/>
          <p:nvPr/>
        </p:nvGraphicFramePr>
        <p:xfrm>
          <a:off x="822960" y="2760840"/>
          <a:ext cx="7522560" cy="731520"/>
        </p:xfrm>
        <a:graphic>
          <a:graphicData uri="http://schemas.openxmlformats.org/drawingml/2006/table">
            <a:tbl>
              <a:tblPr/>
              <a:tblGrid>
                <a:gridCol w="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error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ORA-00942: table or view does not exist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CustomShape 5"/>
          <p:cNvSpPr/>
          <p:nvPr/>
        </p:nvSpPr>
        <p:spPr>
          <a:xfrm>
            <a:off x="5102280" y="298080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Closures and Delegation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They are functions that can be used like all other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Groovy method (i.e. a block of Groovy Code) can reference things that don’t exist at the time the code was compiled.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specify that it look for the missing methods and properties in another object, called the delegate.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2960" y="1845720"/>
            <a:ext cx="754272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of groovy.util.BuilderSupport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track of the tree structure implicit within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81280" y="2698920"/>
            <a:ext cx="7133400" cy="1662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5552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 report"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executes, the parent node will be the object created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by the report method.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"sample_parameter"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is executed, the parent node will be the parameter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created by the param method.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22960" y="4552920"/>
            <a:ext cx="7542720" cy="121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you to implement three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addParent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nodeCompleted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Reports is Going Away.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We’ve used Oracle Reports as our primary reporting tool since we started using Oracle, almost 25 years ago.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created over 600 Oracle Reports applications in the 15 years we’ve been using Banner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has been giving gentle hints for some time that we should move on to another tool.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never did a good job of producing data extracts, which many of our users prefer to a printed report these days.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Into the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are a few of the key classes in the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SourceFactory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fetches the source code for reports (returned as a String)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ReportObjectFactory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gets the source code from a SourceFactory and calls the 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 a SimpleReportBuilder to create the requested object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executes a build script and returns the object that is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 – </a:t>
            </a: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819080"/>
            <a:ext cx="8372520" cy="4352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Evaluate a report builder script and return the results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eval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text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GroovyShell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try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Wrap the text in a closure so that it doesn't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immediately.  This gives us the chance to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its delegate.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Closure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shell.evaluate(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"{-&gt;$text}"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c.setDelegate(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this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Execute the build script and add the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source code to the object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 = c()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(b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instanceof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Buildable)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b.source =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catch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e.source = text;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22960" y="1845720"/>
            <a:ext cx="754272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an associative array (hash map) of functions to create  a new object.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1760" y="2673000"/>
            <a:ext cx="8024760" cy="222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createNode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attributes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(!nodeFactory[name])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"'$name' is not a valid build method.  Valid values are ["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                + nodeFactory.keySet().join(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', 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+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"]"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nodeFactory.keySet()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 = nodeFactory[name].create(name, attributes, value)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2960" y="1845720"/>
            <a:ext cx="75427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sample of the functions called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3120" y="2323440"/>
            <a:ext cx="7612560" cy="365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private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report: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create: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attributes,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 =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(attributes)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(value)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report.description =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implClass: SimpleReport,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],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2960" y="1845720"/>
            <a:ext cx="754272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 two-dimensional array keyed by parent and child class.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22960" y="2691360"/>
            <a:ext cx="7666200" cy="20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void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setParent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parentClass = parent.getClass()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farm = addChildFarm[parent.getClass()]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if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 farm[child.getClass()])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classMethodNames[parentClass]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childMethod = classMethodNames[child.getClass()]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"You cannot embed a $childMethod within a $parentMethod. 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+ 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"Valid options are: [${farm.keySet().collect { classMethodNames[it]}.join(',')}]"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farm[child.getClass()](parent, child)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debug 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"z=$z"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22960" y="5051880"/>
            <a:ext cx="7542720" cy="11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classMethodNames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map from the report object class to the keyword used to build it.  It is used here to produce a meaningful error message.)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2960" y="1845720"/>
            <a:ext cx="7542720" cy="3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a sample from the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addChildFarm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used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49440" y="2285280"/>
            <a:ext cx="8194320" cy="392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Each entry in this table is a closure that attaches the child to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parent.  The keys for the map are a subset of the cross-product of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classes that can go into a SimpleReport.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Note that the keys of the map are actual Java classes, not their names.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It is very important that they be wrapped in parentheses.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(SimpleReport):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(Param):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parent.addParam(child)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(ParamForm):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!parent.params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parent.params = child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reports in the GUI developer environment and save them as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.jrxml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 schema of XML)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Text-based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extract parameters, subreports, and images using standard XML tools.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for existing parameter forms with same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reports before running them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Jasper Reports to run the report and format the output.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Tell me more!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simple report library is available at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github.com/ewcole/simple_report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can share the Grails application with you upon request.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we begin, let’s see what our reports look like from the user’s point of view.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25563"/>
            <a:ext cx="7258050" cy="2962275"/>
          </a:xfrm>
          <a:prstGeom prst="rect">
            <a:avLst/>
          </a:prstGeom>
          <a:effectLst>
            <a:outerShdw blurRad="177800" dist="254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ustomShape 2"/>
          <p:cNvSpPr/>
          <p:nvPr/>
        </p:nvSpPr>
        <p:spPr>
          <a:xfrm>
            <a:off x="822960" y="5587838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user selects #1022: SICAS Summit Grade Table from our menu.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231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parameter form opens up with a list of values for the semester.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2960" y="5214265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user runs the application with the output format set to CSV (for spreadsheets).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70" y="2890411"/>
            <a:ext cx="5524500" cy="1933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0905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45" y="2044354"/>
            <a:ext cx="5314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91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 dirty="0" smtClean="0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Practical Reporting Tool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here’s our data.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822960" y="5214265"/>
            <a:ext cx="7542720" cy="6544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the interesting part about this is what you can’t see.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07" y="2850213"/>
            <a:ext cx="54578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5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3454</Words>
  <Application>Microsoft Office PowerPoint</Application>
  <PresentationFormat>On-screen Show (4:3)</PresentationFormat>
  <Paragraphs>607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1" baseType="lpstr">
      <vt:lpstr>NSimSun</vt:lpstr>
      <vt:lpstr>SimSun</vt:lpstr>
      <vt:lpstr>Arial</vt:lpstr>
      <vt:lpstr>Calibri</vt:lpstr>
      <vt:lpstr>Calibri Light</vt:lpstr>
      <vt:lpstr>Courier New</vt:lpstr>
      <vt:lpstr>DejaVu Sans</vt:lpstr>
      <vt:lpstr>Symbol</vt:lpstr>
      <vt:lpstr>Tahoma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82</cp:revision>
  <dcterms:created xsi:type="dcterms:W3CDTF">2016-03-21T14:05:02Z</dcterms:created>
  <dcterms:modified xsi:type="dcterms:W3CDTF">2017-09-07T22:06:42Z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