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61" r:id="rId2"/>
  </p:sldMasterIdLst>
  <p:notesMasterIdLst>
    <p:notesMasterId r:id="rId4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02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80" r:id="rId26"/>
    <p:sldId id="279" r:id="rId27"/>
    <p:sldId id="281" r:id="rId28"/>
    <p:sldId id="282" r:id="rId29"/>
    <p:sldId id="285" r:id="rId30"/>
    <p:sldId id="284" r:id="rId31"/>
    <p:sldId id="283" r:id="rId32"/>
    <p:sldId id="286" r:id="rId33"/>
    <p:sldId id="287" r:id="rId34"/>
    <p:sldId id="288" r:id="rId35"/>
    <p:sldId id="290" r:id="rId36"/>
    <p:sldId id="289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472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A2B5C-D194-4995-BCA7-25FFDAD57DD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E8A3-7A69-449F-ACC9-E8209169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0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0" y="6400800"/>
            <a:ext cx="914328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 hidden="1"/>
          <p:cNvSpPr/>
          <p:nvPr/>
        </p:nvSpPr>
        <p:spPr>
          <a:xfrm>
            <a:off x="0" y="6334200"/>
            <a:ext cx="914328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91407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905400" y="4343400"/>
            <a:ext cx="740664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0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400800"/>
            <a:ext cx="914328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334200"/>
            <a:ext cx="914328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590920" y="838080"/>
            <a:ext cx="5897880" cy="356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80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SICAS Summit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80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14400" y="4448520"/>
            <a:ext cx="7543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700" b="0" strike="noStrike" cap="all" spc="197">
                <a:solidFill>
                  <a:srgbClr val="0318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DROP-IN REPORTING WITH GROOVY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Picture 4"/>
          <p:cNvPicPr/>
          <p:nvPr/>
        </p:nvPicPr>
        <p:blipFill>
          <a:blip r:embed="rId2"/>
          <a:srcRect l="2920" t="3499" r="3118" b="3499"/>
          <a:stretch/>
        </p:blipFill>
        <p:spPr>
          <a:xfrm>
            <a:off x="762120" y="2362320"/>
            <a:ext cx="1828080" cy="176904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617220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September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Pause for effect...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do these reports look like?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Let’s look at some examples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Groovy report with an SQL query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 SQL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report with data created from arbitrary Groovy code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pure SQL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</a:t>
            </a:r>
            <a:r>
              <a:rPr lang="en-US" sz="20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lang="en-US" sz="20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dd_referencing_objects.sql</a:t>
            </a:r>
            <a:r>
              <a:rPr lang="en-US" sz="20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/* List all objects that reference this one. */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select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d.referenced_owner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r_owner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d.referenced_name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r_name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d.referenced_type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r_type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d.owner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d.name,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d.type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from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all_dependencies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d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where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d.referenced_name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like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upper(</a:t>
            </a:r>
            <a:r>
              <a:rPr lang="en-US" sz="20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</a:t>
            </a:r>
            <a:r>
              <a:rPr lang="en-US" sz="2000" b="1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object_name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order by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referenced_owner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referenced_name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referenced_type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name, type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 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bind variable in the query, 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: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object_name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. When we run the report, it displays a parameter form with that parameter.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3477" y="2345400"/>
            <a:ext cx="740204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/* List all objects that reference this one. */</a:t>
            </a:r>
            <a:endParaRPr lang="en-US" sz="1600" spc="-1" dirty="0">
              <a:solidFill>
                <a:srgbClr val="00FF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select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d.referenced_owner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r_owner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d.referenced_name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r_name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d.referenced_type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r_type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d.owner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d.name,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d.type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from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all_dependencies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d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where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d.referenced_name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like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upper(</a:t>
            </a:r>
            <a:r>
              <a:rPr lang="en-US" b="1" spc="-1" dirty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</a:t>
            </a:r>
            <a:r>
              <a:rPr lang="en-US" b="1" spc="-1" dirty="0" err="1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object_name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order by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referenced_owner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referenced_name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</a:t>
            </a:r>
            <a:r>
              <a:rPr lang="en-US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referenced_type</a:t>
            </a:r>
            <a:r>
              <a:rPr lang="en-US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name, type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pure SQL 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report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Enter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 for the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object_name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 and it produces this file.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R_OWNER,R_NAME,R_TYPE,OWNER,NAME,TYPE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JCC,JCC_GBR_EMAIL,PACKAGE,JCC,JCC_GBR_EMAIL,PACKAGE BODY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JCC,JCC_GBR_EMAIL,PACKAGE,PUBLIC,JCC_GBR_EMAIL,SYNONYM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2438640" y="1844280"/>
            <a:ext cx="4266720" cy="1538640"/>
          </a:xfrm>
          <a:prstGeom prst="rect">
            <a:avLst/>
          </a:prstGeom>
          <a:ln>
            <a:noFill/>
          </a:ln>
        </p:spPr>
      </p:pic>
      <p:pic>
        <p:nvPicPr>
          <p:cNvPr id="123" name="Picture 122"/>
          <p:cNvPicPr/>
          <p:nvPr/>
        </p:nvPicPr>
        <p:blipFill>
          <a:blip r:embed="rId2"/>
          <a:stretch/>
        </p:blipFill>
        <p:spPr>
          <a:xfrm>
            <a:off x="1737360" y="1844280"/>
            <a:ext cx="4968000" cy="179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Groovy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Let’s see how we build a report using the DSL.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0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First, we tell the builder that we are creating a report.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2960" y="3226215"/>
            <a:ext cx="7209416" cy="132343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report(title: 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'List User Tables'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2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Parameters, data generators and other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2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interesting things will go here.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Groovy 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</a:t>
            </a:r>
            <a:endParaRPr lang="en-US" sz="4800" b="0" strike="noStrike" spc="-46" dirty="0" smtClean="0">
              <a:solidFill>
                <a:srgbClr val="31489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Define a parameter named “owner” with a list of values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0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48145" y="2499385"/>
            <a:ext cx="7740073" cy="25545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parameter for the owner of the table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'owner'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label: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'Owner'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 a list of values that excludes Oracle schemas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schemas that don't own any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list_of_values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"""select username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GB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all_users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n-GB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oracle_maintained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'N'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owner from </a:t>
            </a:r>
            <a:r>
              <a:rPr kumimoji="0" lang="en-GB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all_tables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149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Groovy 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</a:t>
            </a:r>
            <a:endParaRPr lang="en-US" sz="4800" b="0" strike="noStrike" spc="-46" dirty="0" smtClean="0">
              <a:solidFill>
                <a:srgbClr val="31489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a second parameter.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2928" y="2937329"/>
            <a:ext cx="8561959" cy="11695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second parameter for the table name. Make it default to '%'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'Table Name'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'List tables matching this value, with Oracle wildcards.'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'default'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'%'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Groovy 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</a:t>
            </a:r>
            <a:endParaRPr lang="en-US" sz="4800" b="0" strike="noStrike" spc="-46" dirty="0" smtClean="0">
              <a:solidFill>
                <a:srgbClr val="31489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Finally, add a query that references the parameters.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2960" y="2965990"/>
            <a:ext cx="7810151" cy="22467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the data from an SQL query. This references the parameters with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colon.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"""select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comments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all_tab_comments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owner = </a:t>
            </a:r>
            <a:r>
              <a:rPr kumimoji="0" lang="en-GB" altLang="en-US" sz="1400" b="1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:owner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like upper(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nvl</a:t>
            </a:r>
            <a:r>
              <a:rPr kumimoji="0" lang="en-GB" altLang="en-US" sz="140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GB" altLang="en-US" sz="1400" b="1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GB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,'%'))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comments is not null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 Groovy 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03801" y="1845720"/>
            <a:ext cx="6981398" cy="44935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 A report that lists the tables belonging to a particular schema */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report(title: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'List User Tables'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parameter for the owner of the table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'owner'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label: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'Owner'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 a list of values that excludes Oracle schemas and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schemas that don't own any tables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list_of_values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"""select username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from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all_users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oracle_maintained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'N'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owner from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all_tables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second parameter for the table name. Make it default to '%'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'Table Name'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'List tables matching this value, with Oracle wildcards.'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'default'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'%'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the data from an SQL query. This references the parameters with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colon.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query: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"""select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comments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all_tab_comments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owner = :owner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like upper(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nvl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(: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,'%'))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comments is not null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 Groovy </a:t>
            </a: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we run i</a:t>
            </a: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t, we see the following parameter form.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select statement has turned into a pull-down list.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905" y="2449953"/>
            <a:ext cx="4717189" cy="231668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Session Rules of Etiquette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Please silence your mobile device(s)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must leave the session early, please do so as discreetly as possible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Please avoid side conversation during this session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 for your cooperation!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6172200" y="640080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 Groovy </a:t>
            </a: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720">
              <a:lnSpc>
                <a:spcPct val="100000"/>
              </a:lnSpc>
              <a:buClr>
                <a:srgbClr val="4E67C8"/>
              </a:buClr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report returns the following data.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21792" y="2873978"/>
          <a:ext cx="7900416" cy="1438656"/>
        </p:xfrm>
        <a:graphic>
          <a:graphicData uri="http://schemas.openxmlformats.org/drawingml/2006/table">
            <a:tbl>
              <a:tblPr/>
              <a:tblGrid>
                <a:gridCol w="3950208">
                  <a:extLst>
                    <a:ext uri="{9D8B030D-6E8A-4147-A177-3AD203B41FA5}">
                      <a16:colId xmlns:a16="http://schemas.microsoft.com/office/drawing/2014/main" val="2744716837"/>
                    </a:ext>
                  </a:extLst>
                </a:gridCol>
                <a:gridCol w="3950208">
                  <a:extLst>
                    <a:ext uri="{9D8B030D-6E8A-4147-A177-3AD203B41FA5}">
                      <a16:colId xmlns:a16="http://schemas.microsoft.com/office/drawing/2014/main" val="816842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TABLE_NAME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COMMENTS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678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T_CENSUS_ROSTER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This table has one row per course per term.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9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T_STU_CENSUS_ROSTER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dirty="0">
                          <a:effectLst/>
                        </a:rPr>
                        <a:t>The roster of students in this course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27750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2300" y="2873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Dynamic SQL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dynamic SQL report allows you to edit your query after you have seen the parameters.  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Sample Data</a:t>
            </a: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r>
              <a:rPr lang="en-US" sz="1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will use a table  I created (</a:t>
            </a:r>
            <a:r>
              <a:rPr lang="en-US" sz="1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SUMMIT_GRADES</a:t>
            </a:r>
            <a:r>
              <a:rPr lang="en-US" sz="1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 for this example.</a:t>
            </a: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89993"/>
              </p:ext>
            </p:extLst>
          </p:nvPr>
        </p:nvGraphicFramePr>
        <p:xfrm>
          <a:off x="779358" y="3229918"/>
          <a:ext cx="6809442" cy="2749296"/>
        </p:xfrm>
        <a:graphic>
          <a:graphicData uri="http://schemas.openxmlformats.org/drawingml/2006/table">
            <a:tbl>
              <a:tblPr/>
              <a:tblGrid>
                <a:gridCol w="1672665">
                  <a:extLst>
                    <a:ext uri="{9D8B030D-6E8A-4147-A177-3AD203B41FA5}">
                      <a16:colId xmlns:a16="http://schemas.microsoft.com/office/drawing/2014/main" val="2688889447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2060330035"/>
                    </a:ext>
                  </a:extLst>
                </a:gridCol>
                <a:gridCol w="1694330">
                  <a:extLst>
                    <a:ext uri="{9D8B030D-6E8A-4147-A177-3AD203B41FA5}">
                      <a16:colId xmlns:a16="http://schemas.microsoft.com/office/drawing/2014/main" val="195015624"/>
                    </a:ext>
                  </a:extLst>
                </a:gridCol>
                <a:gridCol w="1927412">
                  <a:extLst>
                    <a:ext uri="{9D8B030D-6E8A-4147-A177-3AD203B41FA5}">
                      <a16:colId xmlns:a16="http://schemas.microsoft.com/office/drawing/2014/main" val="351556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STUDENT_ID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b="1" dirty="0">
                          <a:effectLst/>
                        </a:rPr>
                        <a:t>SEMESTER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MID_GRADE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FINAL_GRADE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511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12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201612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A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A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229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13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201612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C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B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654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14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201612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F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A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580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201705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B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A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879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13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201705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C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A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923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15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201712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F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dirty="0">
                          <a:effectLst/>
                        </a:rPr>
                        <a:t>D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424384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2300" y="2219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Dynamic SQL </a:t>
            </a: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</a:t>
            </a:r>
            <a:endParaRPr lang="en-US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0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1" spc="-1" dirty="0" err="1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mid_or_final</a:t>
            </a:r>
            <a:r>
              <a:rPr lang="en-US" sz="15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determines which grade column we will use.</a:t>
            </a: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endParaRPr lang="en-US" sz="15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endParaRPr lang="en-US" sz="15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endParaRPr lang="en-US" sz="15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endParaRPr lang="en-US" sz="15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endParaRPr lang="en-US" sz="15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5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1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en-US" sz="15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singles out one grade for special treatment.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2960" y="1930801"/>
            <a:ext cx="7451464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report(title: 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"Grade Totals"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52372" y="2721885"/>
            <a:ext cx="6199133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mid_or_final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"Show Midterm or Final Grade?"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'default'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list_of_values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[[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'Final'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'Midterm'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52372" y="4492875"/>
            <a:ext cx="6199133" cy="11695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'grade'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'What grade do we report on?'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'default'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list_of_values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).collect{[it, it]}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Dynamic SQL </a:t>
            </a: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</a:t>
            </a:r>
            <a:endParaRPr lang="en-US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query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is replaced by a function that returns the SQL text.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58678" y="2301108"/>
            <a:ext cx="6471643" cy="39857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data source for this report is a dynamic SQL query.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dynamic_sql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method takes a closure as an argument.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This one will use the value of the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mid_or_final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parameter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to choose which grade column to report on, and it will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also use the grade parameter to set one of the column names.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dynamic_sql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sql_closure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the parameters from the closure arguments.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mid_or_final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params.mid_or_final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EEDD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).contains(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params.grade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params.grade: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sz="1100" dirty="0" smtClean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the grade column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EEDD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grade_column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mid_or_final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'mid_grade'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final_grade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sz="1100" dirty="0" smtClean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 an SQL query.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semester,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count(${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grade_column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 as ${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grade_column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sum(decode(${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grade_column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:grade, 1, 0)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${grade}_grades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summit_grades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 by semester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by semester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Dynamic SQL </a:t>
            </a: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</a:t>
            </a:r>
            <a:endParaRPr lang="en-US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 the report.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6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mid_or_final</a:t>
            </a:r>
            <a:r>
              <a:rPr lang="en-US" sz="16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'M'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6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:grade = 'F'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closure returns the following SQL text.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99883" y="2943195"/>
            <a:ext cx="520527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semester,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count(</a:t>
            </a:r>
            <a:r>
              <a:rPr kumimoji="0" lang="en-GB" altLang="en-US" sz="12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mid_grade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kumimoji="0" lang="en-GB" altLang="en-US" sz="12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mid_grade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sum(decode(</a:t>
            </a:r>
            <a:r>
              <a:rPr kumimoji="0" lang="en-GB" altLang="en-US" sz="12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mid_grade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:grade, 1, 0) ) </a:t>
            </a:r>
            <a:r>
              <a:rPr kumimoji="0" lang="en-GB" altLang="en-US" sz="12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F_grades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GB" altLang="en-US" sz="12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summit_grades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 by semester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2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by semester</a:t>
            </a:r>
            <a:endParaRPr kumimoji="0" lang="en-GB" altLang="en-US" sz="1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semester,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B0C4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(mid_grade)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mid_grade,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B0C4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(decode(mid_grade, :grade, 1, 0) ) F_grades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summit_grades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semester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en-GB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semester</a:t>
            </a:r>
            <a:r>
              <a:rPr kumimoji="0" lang="en-GB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549608"/>
              </p:ext>
            </p:extLst>
          </p:nvPr>
        </p:nvGraphicFramePr>
        <p:xfrm>
          <a:off x="1389531" y="4432034"/>
          <a:ext cx="5025973" cy="1560576"/>
        </p:xfrm>
        <a:graphic>
          <a:graphicData uri="http://schemas.openxmlformats.org/drawingml/2006/table">
            <a:tbl>
              <a:tblPr/>
              <a:tblGrid>
                <a:gridCol w="1458020">
                  <a:extLst>
                    <a:ext uri="{9D8B030D-6E8A-4147-A177-3AD203B41FA5}">
                      <a16:colId xmlns:a16="http://schemas.microsoft.com/office/drawing/2014/main" val="744805390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3305309077"/>
                    </a:ext>
                  </a:extLst>
                </a:gridCol>
                <a:gridCol w="1819835">
                  <a:extLst>
                    <a:ext uri="{9D8B030D-6E8A-4147-A177-3AD203B41FA5}">
                      <a16:colId xmlns:a16="http://schemas.microsoft.com/office/drawing/2014/main" val="3590683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SEMESTER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b="1" dirty="0">
                          <a:effectLst/>
                        </a:rPr>
                        <a:t>MID_GRADE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F_GRADES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964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201612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3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209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201705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dirty="0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616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201712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dirty="0">
                          <a:effectLst/>
                        </a:rPr>
                        <a:t>1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925161"/>
                  </a:ext>
                </a:extLst>
              </a:tr>
            </a:tbl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3335" y="438994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00460" y="237254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Closure Query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generate your report data from arbitrary Groovy code.</a:t>
            </a: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endParaRPr lang="en-US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r>
              <a:rPr lang="en-US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Let’s look at an example that would be very hard to do in most reporting tools.  </a:t>
            </a: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endParaRPr lang="en-US" sz="1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r>
              <a:rPr lang="en-US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Suppose that we have a table with SQL queries in them.</a:t>
            </a:r>
          </a:p>
          <a:p>
            <a:pPr>
              <a:lnSpc>
                <a:spcPct val="9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90000"/>
              </a:lnSpc>
            </a:pP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SQL&gt; select * from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summit_sql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9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will create a report that lists the queries in this table that have errors.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25181"/>
              </p:ext>
            </p:extLst>
          </p:nvPr>
        </p:nvGraphicFramePr>
        <p:xfrm>
          <a:off x="800460" y="3628506"/>
          <a:ext cx="7684546" cy="1164336"/>
        </p:xfrm>
        <a:graphic>
          <a:graphicData uri="http://schemas.openxmlformats.org/drawingml/2006/table">
            <a:tbl>
              <a:tblPr/>
              <a:tblGrid>
                <a:gridCol w="848420">
                  <a:extLst>
                    <a:ext uri="{9D8B030D-6E8A-4147-A177-3AD203B41FA5}">
                      <a16:colId xmlns:a16="http://schemas.microsoft.com/office/drawing/2014/main" val="2867954045"/>
                    </a:ext>
                  </a:extLst>
                </a:gridCol>
                <a:gridCol w="6836126">
                  <a:extLst>
                    <a:ext uri="{9D8B030D-6E8A-4147-A177-3AD203B41FA5}">
                      <a16:colId xmlns:a16="http://schemas.microsoft.com/office/drawing/2014/main" val="363501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ID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SQL_QUERY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727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select user from dual</a:t>
                      </a:r>
                    </a:p>
                  </a:txBody>
                  <a:tcPr marL="60960" marR="60960" marT="54864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547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dirty="0">
                          <a:effectLst/>
                        </a:rPr>
                        <a:t>select </a:t>
                      </a:r>
                      <a:r>
                        <a:rPr lang="en-GB" dirty="0" err="1">
                          <a:effectLst/>
                        </a:rPr>
                        <a:t>sloozle</a:t>
                      </a:r>
                      <a:r>
                        <a:rPr lang="en-GB" dirty="0">
                          <a:effectLst/>
                        </a:rPr>
                        <a:t> from </a:t>
                      </a:r>
                      <a:r>
                        <a:rPr lang="en-GB" dirty="0" err="1">
                          <a:effectLst/>
                        </a:rPr>
                        <a:t>fleem</a:t>
                      </a:r>
                      <a:endParaRPr lang="en-GB" dirty="0">
                        <a:effectLst/>
                      </a:endParaRPr>
                    </a:p>
                  </a:txBody>
                  <a:tcPr marL="60960" marR="60960" marT="60960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327313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22300" y="30114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Closure Query Example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22960" y="1845720"/>
            <a:ext cx="7543080" cy="1229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Define a </a:t>
            </a:r>
            <a:r>
              <a:rPr lang="en-US" sz="20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data_generator</a:t>
            </a: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closure to create the report data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need to declare the columns of the result set.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environment of the script provides a database connection for you</a:t>
            </a:r>
            <a:r>
              <a:rPr lang="en-US" sz="15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22960" y="3184789"/>
            <a:ext cx="7430239" cy="267765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 A second closure query example */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report(title: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"Invalid Summit Queries"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Specify a closure to return the report data.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data_generator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closure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We have to define the columns explicitly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column(name: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'id'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label: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column(name: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sql_query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label: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"SQL Query"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column(name: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'error'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label: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"Error"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sz="14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is a pre-defined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groovy.sql.SQL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EEDD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queries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sql.rows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* from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summit_sql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order by id"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Closure Query Example</a:t>
            </a:r>
            <a:endParaRPr lang="en-US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78920" lvl="3">
              <a:lnSpc>
                <a:spcPct val="100000"/>
              </a:lnSpc>
              <a:buClr>
                <a:srgbClr val="4E67C8"/>
              </a:buClr>
              <a:buSzPct val="8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94678" y="1764159"/>
            <a:ext cx="7273145" cy="41857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Loop through all the rows in the table and test each query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queries.each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 -&gt;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query_row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[id: q.id,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sql_query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q.sql_query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error: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Test the query from the table by invoking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explain_plan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If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query fails to compile, it will throw a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Beware of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Groovy's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GString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EEDD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explainQuery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"explain plan for ${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q.sql_query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sql.execute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explainQuery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FFF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FFF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EEDD8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query_row.error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query_row.error?.size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"row" is a predefined method that add a row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to the result set.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row(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query_row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Closure Query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we run the report, we get a list of invalid SQL queries.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Note:  This example was inspired by a real-life problem.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978969"/>
              </p:ext>
            </p:extLst>
          </p:nvPr>
        </p:nvGraphicFramePr>
        <p:xfrm>
          <a:off x="822960" y="2760917"/>
          <a:ext cx="7523181" cy="768096"/>
        </p:xfrm>
        <a:graphic>
          <a:graphicData uri="http://schemas.openxmlformats.org/drawingml/2006/table">
            <a:tbl>
              <a:tblPr/>
              <a:tblGrid>
                <a:gridCol w="584499">
                  <a:extLst>
                    <a:ext uri="{9D8B030D-6E8A-4147-A177-3AD203B41FA5}">
                      <a16:colId xmlns:a16="http://schemas.microsoft.com/office/drawing/2014/main" val="467762016"/>
                    </a:ext>
                  </a:extLst>
                </a:gridCol>
                <a:gridCol w="2689412">
                  <a:extLst>
                    <a:ext uri="{9D8B030D-6E8A-4147-A177-3AD203B41FA5}">
                      <a16:colId xmlns:a16="http://schemas.microsoft.com/office/drawing/2014/main" val="345893813"/>
                    </a:ext>
                  </a:extLst>
                </a:gridCol>
                <a:gridCol w="4249270">
                  <a:extLst>
                    <a:ext uri="{9D8B030D-6E8A-4147-A177-3AD203B41FA5}">
                      <a16:colId xmlns:a16="http://schemas.microsoft.com/office/drawing/2014/main" val="958642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id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sql_query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b="1">
                          <a:effectLst/>
                        </a:rPr>
                        <a:t>error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942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>
                          <a:effectLst/>
                        </a:rPr>
                        <a:t>select sloozle from fleem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576"/>
                        </a:spcAft>
                      </a:pPr>
                      <a:r>
                        <a:rPr lang="en-GB" dirty="0">
                          <a:effectLst/>
                        </a:rPr>
                        <a:t>ORA-00942: table or view does not exist</a:t>
                      </a:r>
                    </a:p>
                  </a:txBody>
                  <a:tcPr marL="60960" marR="60960" marT="54864" marB="548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023974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2300" y="3071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Implementation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Drop-In Reporting With Groovy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Edward Cole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Jamestown Community College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6138360" y="640080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Groovy Closures and Delegation</a:t>
            </a:r>
            <a:endParaRPr lang="en-US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0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0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Closures</a:t>
            </a:r>
          </a:p>
          <a:p>
            <a:pPr marL="656280" lvl="1" indent="-198360"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They are functions that can be used like all other variables</a:t>
            </a:r>
          </a:p>
          <a:p>
            <a:pPr marL="656280" lvl="1" indent="-198360">
              <a:buClr>
                <a:srgbClr val="4E67C8"/>
              </a:buClr>
              <a:buFont typeface="Wingdings 2" charset="2"/>
              <a:buChar char=""/>
            </a:pPr>
            <a:endParaRPr lang="en-US" sz="20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56280" lvl="1" indent="-198360">
              <a:buClr>
                <a:srgbClr val="4E67C8"/>
              </a:buClr>
              <a:buFont typeface="Wingdings 2" charset="2"/>
              <a:buChar char=""/>
            </a:pPr>
            <a:endParaRPr lang="en-US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Delegates</a:t>
            </a:r>
          </a:p>
          <a:p>
            <a:pPr marL="656280" lvl="1" indent="-198360">
              <a:buClr>
                <a:srgbClr val="4E67C8"/>
              </a:buClr>
              <a:buFont typeface="Wingdings 2" charset="2"/>
              <a:buChar char="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Groovy method (i.e. a block of Groovy Code) can reference things that don’t exist at the time the code was compiled.</a:t>
            </a:r>
          </a:p>
          <a:p>
            <a:pPr marL="656280" lvl="1" indent="-198360">
              <a:buClr>
                <a:srgbClr val="4E67C8"/>
              </a:buClr>
              <a:buFont typeface="Wingdings 2" charset="2"/>
              <a:buChar char="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specify that it look for the missing methods and properties in another object, called the delegate.</a:t>
            </a:r>
          </a:p>
          <a:p>
            <a:pPr marL="656280" lvl="1" indent="-198360">
              <a:buClr>
                <a:srgbClr val="4E67C8"/>
              </a:buClr>
              <a:buFont typeface="Wingdings 2" charset="2"/>
              <a:buChar char=""/>
            </a:pPr>
            <a:endParaRPr lang="en-US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Builders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822960" y="1845720"/>
            <a:ext cx="7543080" cy="768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Instance of </a:t>
            </a:r>
            <a:r>
              <a:rPr lang="en-US" sz="20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groovy.util.BuilderSupport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Keep track of the tree structure implicit within Groovy code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2960" y="2689974"/>
            <a:ext cx="7250703" cy="168053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15552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report(title: 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"Sample report"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When this closure executes, the parent node will be the object created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by the report method.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GB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sample_parameter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When this closure is executed, the parent node will be the parameter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created by the </a:t>
            </a:r>
            <a:r>
              <a:rPr kumimoji="0" lang="en-GB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method.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2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GB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822960" y="4553062"/>
            <a:ext cx="7543080" cy="12112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Requires you to implement three methods</a:t>
            </a:r>
          </a:p>
          <a:p>
            <a:pPr marL="656280" lvl="1" indent="-198360">
              <a:buClr>
                <a:srgbClr val="4E67C8"/>
              </a:buClr>
              <a:buFont typeface="Wingdings 2" charset="2"/>
              <a:buChar char=""/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createNode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360">
              <a:buClr>
                <a:srgbClr val="4E67C8"/>
              </a:buClr>
              <a:buFont typeface="Wingdings 2" charset="2"/>
              <a:buChar char=""/>
            </a:pPr>
            <a:r>
              <a:rPr lang="en-US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addParent</a:t>
            </a:r>
            <a:endParaRPr lang="en-US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360">
              <a:buClr>
                <a:srgbClr val="4E67C8"/>
              </a:buClr>
              <a:buFont typeface="Wingdings 2" charset="2"/>
              <a:buChar char=""/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nodeCompleted</a:t>
            </a:r>
            <a:endParaRPr lang="en-US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Jasper Reports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reports in the GUI developer environment and save them as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</a:rPr>
              <a:t>.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</a:rPr>
              <a:t>jrxml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(a schema of XML)</a:t>
            </a:r>
          </a:p>
          <a:p>
            <a:pPr marL="656280" lvl="1" indent="-198360">
              <a:buClr>
                <a:srgbClr val="4E67C8"/>
              </a:buClr>
              <a:buFont typeface="Wingdings 2" charset="2"/>
              <a:buChar char="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Text-based</a:t>
            </a:r>
          </a:p>
          <a:p>
            <a:pPr marL="656280" lvl="1" indent="-198360">
              <a:buClr>
                <a:srgbClr val="4E67C8"/>
              </a:buClr>
              <a:buFont typeface="Wingdings 2" charset="2"/>
              <a:buChar char="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extract parameters,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subreports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and images using standard XML tools.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Look for existing parameter forms with same name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Compile reports before running them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Jasper Reports to run the report and format the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outptu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Into the code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720">
              <a:lnSpc>
                <a:spcPct val="100000"/>
              </a:lnSpc>
              <a:buClr>
                <a:srgbClr val="4E67C8"/>
              </a:buClr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Here are a few of the key classes in the package</a:t>
            </a: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endParaRPr lang="en-US" sz="20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SourceFactory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6120" lvl="4">
              <a:buClr>
                <a:srgbClr val="4E67C8"/>
              </a:buClr>
              <a:buSzPct val="80000"/>
            </a:pPr>
            <a:r>
              <a:rPr lang="en-US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fetches the source code for reports (returned as a String)</a:t>
            </a:r>
          </a:p>
          <a:p>
            <a:pPr marL="636120" lvl="4">
              <a:buClr>
                <a:srgbClr val="4E67C8"/>
              </a:buClr>
              <a:buSzPct val="80000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ReportObjectFactory</a:t>
            </a:r>
            <a:endParaRPr lang="en-US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6120" lvl="4">
              <a:buClr>
                <a:srgbClr val="4E67C8"/>
              </a:buClr>
              <a:buSzPct val="80000"/>
            </a:pPr>
            <a:r>
              <a:rPr lang="en-US" sz="15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gets the source code from a </a:t>
            </a:r>
            <a:r>
              <a:rPr lang="en-US" sz="15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SourceFactory</a:t>
            </a:r>
            <a:r>
              <a:rPr lang="en-US" sz="15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calls the </a:t>
            </a:r>
            <a:r>
              <a:rPr lang="en-US" sz="15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5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method on a </a:t>
            </a:r>
            <a:r>
              <a:rPr lang="en-US" sz="15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SimpleReportBuilder</a:t>
            </a:r>
            <a:r>
              <a:rPr lang="en-US" sz="15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5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</a:p>
          <a:p>
            <a:pPr marL="636120" lvl="4">
              <a:buClr>
                <a:srgbClr val="4E67C8"/>
              </a:buClr>
              <a:buSzPct val="80000"/>
            </a:pPr>
            <a:endParaRPr lang="en-US" sz="15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SimpleReportBuilder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6120" lvl="4">
              <a:buClr>
                <a:srgbClr val="4E67C8"/>
              </a:buClr>
              <a:buSzPct val="80000"/>
            </a:pPr>
            <a:r>
              <a:rPr lang="en-US" sz="15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Executes a build script and returns the object that is created.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 err="1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SimpleReportBuilder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– </a:t>
            </a:r>
            <a:r>
              <a:rPr lang="en-US" sz="4800" b="0" strike="noStrike" spc="-46" dirty="0" err="1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819155"/>
            <a:ext cx="8373035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400" kern="150" dirty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/** Evaluate a report builder script and return the results */</a:t>
            </a:r>
            <a:endParaRPr lang="en-US" sz="1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err="1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def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7CEF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eval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98FB98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String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EEDD82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text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) {</a:t>
            </a:r>
            <a:endParaRPr lang="en-US" sz="1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</a:t>
            </a:r>
            <a:r>
              <a:rPr lang="en-GB" sz="1400" kern="150" dirty="0" err="1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def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EEDD82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shell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= </a:t>
            </a:r>
            <a:r>
              <a:rPr lang="en-GB" sz="1400" kern="150" dirty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98FB98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GroovyShell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()</a:t>
            </a:r>
          </a:p>
          <a:p>
            <a:r>
              <a:rPr lang="en-GB" sz="1400" kern="150" dirty="0" smtClean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try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{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sz="1400" kern="150" dirty="0" smtClean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// Wrap the text in a closure so that it doesn't execute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sz="1400" kern="150" dirty="0" smtClean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//   immediately.  This gives us the chance to change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sz="1400" kern="150" dirty="0" smtClean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//   its delegate.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sz="1400" kern="150" dirty="0" smtClean="0">
                <a:solidFill>
                  <a:srgbClr val="98FB98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Closure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1400" kern="150" dirty="0" smtClean="0">
                <a:solidFill>
                  <a:srgbClr val="EEDD82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c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= </a:t>
            </a:r>
            <a:r>
              <a:rPr lang="en-GB" sz="1400" kern="150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shell.evaluate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</a:t>
            </a:r>
            <a:r>
              <a:rPr lang="en-GB" sz="1400" kern="150" dirty="0" smtClean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"{-&gt;$text}"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)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sz="1400" kern="150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c.setDelegate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</a:t>
            </a:r>
            <a:r>
              <a:rPr lang="en-GB" sz="1400" kern="150" dirty="0" smtClean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this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)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sz="1400" kern="150" dirty="0" smtClean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// Execute the build script and add the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sz="1400" kern="150" dirty="0" smtClean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// source code to the object created.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sz="1400" kern="150" dirty="0" err="1" smtClean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def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b = c()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sz="1400" kern="150" dirty="0" smtClean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if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(b </a:t>
            </a:r>
            <a:r>
              <a:rPr lang="en-GB" sz="1400" kern="150" dirty="0" err="1" smtClean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instanceof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Buildable) {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  </a:t>
            </a:r>
            <a:r>
              <a:rPr lang="en-GB" sz="1400" kern="150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b.source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= text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}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sz="1400" kern="150" dirty="0" smtClean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return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b;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} </a:t>
            </a:r>
            <a:r>
              <a:rPr lang="en-GB" sz="1400" kern="150" dirty="0" smtClean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catch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(</a:t>
            </a:r>
            <a:r>
              <a:rPr lang="en-GB" sz="1400" kern="150" dirty="0" err="1" smtClean="0">
                <a:solidFill>
                  <a:srgbClr val="98FB98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BuildException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1400" kern="150" dirty="0" smtClean="0">
                <a:solidFill>
                  <a:srgbClr val="EEDD82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e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) {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sz="1400" kern="150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e.source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= text;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sz="1400" kern="150" dirty="0" smtClean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throw</a:t>
            </a:r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e</a:t>
            </a:r>
            <a:endParaRPr lang="en-US" sz="1400" kern="150" dirty="0" smtClean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1400" kern="150" dirty="0" smtClean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}}</a:t>
            </a:r>
            <a:endParaRPr lang="en-US" sz="14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Real Solution to a Real Problem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Oracle Reports is Going Away.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We’ve used Oracle Reports as our primary reporting tool since we started using Oracle, almost 25 years ago.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created over 600 Oracle Reports applications in the 15 years we’ve been using Banner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Oracle has been giving gentle hints for some time that we should move on to another tool.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never did a good job of producing data extracts, which many of our users prefer to a printed report these days.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It Started with a Dream…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Many of our reports are just an SQL query with enough wiring to deliver the output to our users.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if we could drop our query into a container that will collect the parameters from our users and return the formatted output to them?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if we could use a simple DSL (Domain-specific language) to define the reports that are more complicated than one can do comfortably with a single select statement?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Groovy gives us what we need to make this dream a reality.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Groovy?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22960" y="1737360"/>
            <a:ext cx="7543080" cy="451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Groovy is a chopped, channeled, lowered, louvered and flame-painted Java.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Java code will compile and run correctly as Groovy without any changes.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interacts seamlessly with Java code.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gives you access to the enormous library of software available for the JVM.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runs without recompilation on all major operating systems.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noego</a:t>
            </a:r>
            <a:r>
              <a:rPr lang="en-US" sz="9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(https://commons.wikimedia.org/wiki/File:Fiat_Topolino_hotrod_front.jpg), „Fiat </a:t>
            </a:r>
            <a:r>
              <a:rPr lang="en-US" sz="9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Topolino</a:t>
            </a:r>
            <a:r>
              <a:rPr lang="en-US" sz="9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hotrod front“, https://creativecommons.org/licenses/by/2.0/legalcode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icture 4"/>
          <p:cNvPicPr/>
          <p:nvPr/>
        </p:nvPicPr>
        <p:blipFill>
          <a:blip r:embed="rId2"/>
          <a:stretch/>
        </p:blipFill>
        <p:spPr>
          <a:xfrm>
            <a:off x="2389214" y="3352044"/>
            <a:ext cx="3656880" cy="2742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Why Groovy is groovy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Groovy gives us the following special features.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Easy-to-use interface for SQL and XML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Closures and functional programming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Scripting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Builders and DSL’s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“Easy” web applications through Grails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Jasper Reports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liked Jasper Reports for several reasons.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can do the job.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Java-Based and you can include it in Java programs.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has XML source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develop it through either a GUI or a text editor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22960" y="39528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So, what do we do with this?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Java Library (JAR file) that creates and runs the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reports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Grails application that handles the interaction with the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Report definitions are stored in a directory on the server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Protected by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Easy to search, edit, or modify through common tools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binary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formats</a:t>
            </a:r>
          </a:p>
          <a:p>
            <a:pPr marL="540360" lvl="1">
              <a:buClr>
                <a:srgbClr val="000000"/>
              </a:buClr>
              <a:buSzPct val="75000"/>
            </a:pPr>
            <a:endParaRPr lang="en-US" sz="20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26060" indent="-3429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 or open-source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tools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licensing fees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- 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 quality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SICAS_2017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ICAS_2017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2841</Words>
  <Application>Microsoft Office PowerPoint</Application>
  <PresentationFormat>On-screen Show (4:3)</PresentationFormat>
  <Paragraphs>557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NSimSun</vt:lpstr>
      <vt:lpstr>Arial</vt:lpstr>
      <vt:lpstr>Calibri</vt:lpstr>
      <vt:lpstr>Calibri Light</vt:lpstr>
      <vt:lpstr>Courier New</vt:lpstr>
      <vt:lpstr>DejaVu Sans</vt:lpstr>
      <vt:lpstr>Symbol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Cole, Ed</cp:lastModifiedBy>
  <cp:revision>48</cp:revision>
  <dcterms:created xsi:type="dcterms:W3CDTF">2016-03-21T14:05:02Z</dcterms:created>
  <dcterms:modified xsi:type="dcterms:W3CDTF">2017-09-06T15:21:39Z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46</vt:i4>
  </property>
  <property fmtid="{D5CDD505-2E9C-101B-9397-08002B2CF9AE}" pid="12" name="_TemplateID">
    <vt:lpwstr>TC028952619991</vt:lpwstr>
  </property>
</Properties>
</file>