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7.png" ContentType="image/png"/>
  <Override PartName="/ppt/media/image5.jpeg" ContentType="image/jpeg"/>
  <Override PartName="/ppt/media/image8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334200"/>
            <a:ext cx="91404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6400800"/>
            <a:ext cx="914364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334200"/>
            <a:ext cx="91436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bitbucket.org/EWCOLE/simple_report" TargetMode="External"/><Relationship Id="rId2" Type="http://schemas.openxmlformats.org/officeDocument/2006/relationships/hyperlink" Target="https://bitbucket.org/EWCOLE/simple_report" TargetMode="External"/><Relationship Id="rId3" Type="http://schemas.openxmlformats.org/officeDocument/2006/relationships/hyperlink" Target="https://bitbucket.org/EWCOLE/simple_report" TargetMode="External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90920" y="838080"/>
            <a:ext cx="5897520" cy="356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80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SICAS Summit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80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14400" y="4448520"/>
            <a:ext cx="75427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700" spc="194" strike="noStrike" cap="all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Picture 4" descr=""/>
          <p:cNvPicPr/>
          <p:nvPr/>
        </p:nvPicPr>
        <p:blipFill>
          <a:blip r:embed="rId1"/>
          <a:srcRect l="2920" t="3499" r="3118" b="3499"/>
          <a:stretch/>
        </p:blipFill>
        <p:spPr>
          <a:xfrm>
            <a:off x="762120" y="2362320"/>
            <a:ext cx="1827720" cy="1768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617220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Pause for effect...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do these reports look like?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some examples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Groovy report with an SQL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Dynamic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report with data created from arbitrary Groovy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sql/dd_referencing_objects.sql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List all objects that reference this one.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d.referenced_owner r_owner,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d.referenced_name  r_name,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d.referenced_type  r_type,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d.owner, d.name, d.type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all_dependencies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d.referenced_name 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upper(</a:t>
            </a: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:object_name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referenced_owner, referenced_name,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referenced_type, name,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Note the bind variable in the query,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:object_name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93520" y="2345400"/>
            <a:ext cx="7401600" cy="3107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 List all objects that reference this one.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d.referenced_owner r_owner,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d.referenced_name  r_name,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d.referenced_type  r_type,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d.owner, d.name, d.type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all_dependencies 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d.referenced_name like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upper(</a:t>
            </a:r>
            <a:r>
              <a:rPr b="1" lang="en-US" sz="1800" spc="-1" strike="noStrike">
                <a:solidFill>
                  <a:srgbClr val="9ee0f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:object_name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referenced_owner, referenced_name,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referenced_type, name,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pure SQL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Enter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object_name and it produces this file.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R_OWNER,R_NAME,R_TYPE,OWNER,NAME,TYPE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JCC,JCC_GBR_EMAIL,PACKAGE,JCC,JCC_GBR_EMAIL,PACKAGE BODY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JCC,JCC_GBR_EMAIL,PACKAGE,PUBLIC,JCC_GBR_EMAIL,SYNONYM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121" descr=""/>
          <p:cNvPicPr/>
          <p:nvPr/>
        </p:nvPicPr>
        <p:blipFill>
          <a:blip r:embed="rId1"/>
          <a:stretch/>
        </p:blipFill>
        <p:spPr>
          <a:xfrm>
            <a:off x="2438640" y="1844280"/>
            <a:ext cx="4266360" cy="1538280"/>
          </a:xfrm>
          <a:prstGeom prst="rect">
            <a:avLst/>
          </a:prstGeom>
          <a:ln>
            <a:noFill/>
          </a:ln>
        </p:spPr>
      </p:pic>
      <p:pic>
        <p:nvPicPr>
          <p:cNvPr id="125" name="Picture 122" descr=""/>
          <p:cNvPicPr/>
          <p:nvPr/>
        </p:nvPicPr>
        <p:blipFill>
          <a:blip r:embed="rId2"/>
          <a:stretch/>
        </p:blipFill>
        <p:spPr>
          <a:xfrm>
            <a:off x="1737360" y="1844280"/>
            <a:ext cx="4967640" cy="17913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see how we build a report using the DSL.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First, we tell the builder that we are creating a report.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22960" y="3231720"/>
            <a:ext cx="7209000" cy="1311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20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Parameters, data generators and other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20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interesting things will go here.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parameter named “owner” with a list of values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748080" y="2513520"/>
            <a:ext cx="7739640" cy="252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 </a:t>
            </a:r>
            <a:r>
              <a:rPr b="0" lang="en-US" sz="16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all_users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oracle_maintained = 'N'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b="0" lang="en-US" sz="16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 a second parameter.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20840" y="2943000"/>
            <a:ext cx="850500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description: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Finally, add a query that references the parameters.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48880" y="2977560"/>
            <a:ext cx="7758000" cy="22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
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</a:t>
            </a:r>
            <a:r>
              <a:rPr b="1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:owner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table_name like upper(nvl(</a:t>
            </a:r>
            <a:r>
              <a:rPr b="1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:table_name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,'%'))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149120" y="1869840"/>
            <a:ext cx="6890040" cy="4444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report that lists the tables belonging to a particular schema */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User Tables'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 a parameter for the owner of the table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'Owner'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Add a list of values that excludes Oracle schemas and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schemas that don't own any tables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 </a:t>
            </a:r>
            <a:r>
              <a:rPr b="0" lang="en-US" sz="11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username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all_users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oracle_maintained = 'N'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intersect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owner from all_tables"""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second parameter for the table name. Make it default to '%'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'table_name'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label: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'Table Name'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description: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'List tables matching this value, with Oracle wildcards.'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'%'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data from an SQL query. This references the parameters with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 colon.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 query: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"""select table_name, comments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all_tab_comments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where owner = :owner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table_name like upper(nvl(:table_name,'%'))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and comments is not null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table_name"""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it, we see the following parameter form.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select statement has turned into a pull-down list.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" descr=""/>
          <p:cNvPicPr/>
          <p:nvPr/>
        </p:nvPicPr>
        <p:blipFill>
          <a:blip r:embed="rId1"/>
          <a:stretch/>
        </p:blipFill>
        <p:spPr>
          <a:xfrm>
            <a:off x="2235960" y="2449800"/>
            <a:ext cx="4716720" cy="23162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Session Rules of Etiquette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silence your mobile device(s)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you must leave the session early, please do so as discreetly as 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avoid side conversation during this session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Thank you for your cooperation!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17220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First Groovy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report returns the following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3" name="Table 4"/>
          <p:cNvGraphicFramePr/>
          <p:nvPr/>
        </p:nvGraphicFramePr>
        <p:xfrm>
          <a:off x="621720" y="2873880"/>
          <a:ext cx="7900200" cy="360000"/>
        </p:xfrm>
        <a:graphic>
          <a:graphicData uri="http://schemas.openxmlformats.org/drawingml/2006/table">
            <a:tbl>
              <a:tblPr/>
              <a:tblGrid>
                <a:gridCol w="3949920"/>
                <a:gridCol w="3949920"/>
              </a:tblGrid>
              <a:tr h="0"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TABLE_NAME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T_CENSUS_ROSTER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This table has one row per course per term.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T_STU_CENSUS_ROSTER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The roster of students in this course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4" name="CustomShape 5"/>
          <p:cNvSpPr/>
          <p:nvPr/>
        </p:nvSpPr>
        <p:spPr>
          <a:xfrm>
            <a:off x="5102280" y="278244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dynamic SQL report allows you to edit your query after you have seen the parameters.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Sample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use a table  I created (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SUMMIT_GRADES</a:t>
            </a: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 for this example.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4"/>
          <p:cNvGraphicFramePr/>
          <p:nvPr/>
        </p:nvGraphicFramePr>
        <p:xfrm>
          <a:off x="779400" y="3229920"/>
          <a:ext cx="6809040" cy="360000"/>
        </p:xfrm>
        <a:graphic>
          <a:graphicData uri="http://schemas.openxmlformats.org/drawingml/2006/table">
            <a:tbl>
              <a:tblPr/>
              <a:tblGrid>
                <a:gridCol w="1672560"/>
                <a:gridCol w="1514880"/>
                <a:gridCol w="1694160"/>
                <a:gridCol w="1927080"/>
              </a:tblGrid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STUDENT_ID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FINAL_GRADE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CustomShape 5"/>
          <p:cNvSpPr/>
          <p:nvPr/>
        </p:nvSpPr>
        <p:spPr>
          <a:xfrm>
            <a:off x="5102280" y="2128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1" lang="en-US" sz="1500" spc="-1" strike="noStrike">
                <a:solidFill>
                  <a:srgbClr val="212745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determines which grade column we will use.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1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singles out one grade for special treatment.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89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822960" y="1931400"/>
            <a:ext cx="7451280" cy="274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12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"Grade Totals"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172880" y="2728800"/>
            <a:ext cx="6157800" cy="1370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b="1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mid_or_final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"Show Midterm or Final Grade?"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[[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    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[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'Midterm'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]]     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172520" y="4498560"/>
            <a:ext cx="6158160" cy="1157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'grade'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'What grade do we report on?'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'default'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list_of_values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).collect{[it, it]}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query text is replaced by a function that returns the SQL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1400760" y="2322360"/>
            <a:ext cx="6387120" cy="3942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data source for this report is a dynamic SQL query.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dynamic_sql method takes a closure as an argument.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This one will use the value of the mid_or_final parameter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choose which grade column to report on, and it will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also use the grade parameter to set one of the column names.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dynamic_sql </a:t>
            </a:r>
            <a:r>
              <a:rPr b="0" lang="en-US" sz="11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sql_closure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params -&gt;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Get the parameters from the closure arguments.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 mid_or_final = params.mid_or_final;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'A'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..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).contains(params.grade)?params.grade: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Set the grade column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grade_column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(mid_or_final ==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)?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'mid_grade'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'final_grade'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1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Return an SQL query.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count(${grade_column}) as ${grade_column},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sum(decode(${grade_column}, :grade, 1, 0)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${grade}_grades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summit_grades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 by semester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 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semester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"""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Dynamic SQL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 the report.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:mid_or_final = 'M'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:grade = 'F'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closure returns the following SQL text.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341360" y="2949480"/>
            <a:ext cx="51217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 semester,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count(mid_grade) as mid_grade,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sum(decode(mid_grade, :grade, 1, 0) ) F_grades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 summit_grades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 by semester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 by semester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-1054440" y="258480"/>
            <a:ext cx="11557080" cy="24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select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semester, </a:t>
            </a:r>
            <a:r>
              <a:rPr b="0" lang="en-US" sz="1000" spc="-1" strike="noStrike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count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(mid_grade)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as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mid_grade, </a:t>
            </a:r>
            <a:r>
              <a:rPr b="0" lang="en-US" sz="1000" spc="-1" strike="noStrike">
                <a:solidFill>
                  <a:srgbClr val="b0c4de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(decode(mid_grade, :grade, 1, 0) ) F_grades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from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summit_grades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group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order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semester</a:t>
            </a:r>
            <a:r>
              <a:rPr b="0" lang="en-US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75" name="Table 6"/>
          <p:cNvGraphicFramePr/>
          <p:nvPr/>
        </p:nvGraphicFramePr>
        <p:xfrm>
          <a:off x="1389600" y="4431960"/>
          <a:ext cx="5025600" cy="360000"/>
        </p:xfrm>
        <a:graphic>
          <a:graphicData uri="http://schemas.openxmlformats.org/drawingml/2006/table">
            <a:tbl>
              <a:tblPr/>
              <a:tblGrid>
                <a:gridCol w="1458000"/>
                <a:gridCol w="1747800"/>
                <a:gridCol w="1819800"/>
              </a:tblGrid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SEMESTER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MID_GRADE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F_GRADES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201612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  <a:tc>
                  <a:txBody>
                    <a:bodyPr lIns="60840" rIns="60840" tIns="6084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noFill/>
                  </a:tcPr>
                </a:tc>
              </a:tr>
              <a:tr h="0"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201712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6" name="CustomShape 7"/>
          <p:cNvSpPr/>
          <p:nvPr/>
        </p:nvSpPr>
        <p:spPr>
          <a:xfrm>
            <a:off x="5093280" y="429876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00640" y="23724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generate your report data from arbitrary Groovy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Let’s look at an example that would be very hard to do in most reporting tools.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Suppose that we have a table with SQL queries in them.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SQL&gt; select * from summit_sql;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will create a report that lists the queries in this table that have errors.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0" name="Table 4"/>
          <p:cNvGraphicFramePr/>
          <p:nvPr/>
        </p:nvGraphicFramePr>
        <p:xfrm>
          <a:off x="800640" y="3628440"/>
          <a:ext cx="7684200" cy="360000"/>
        </p:xfrm>
        <a:graphic>
          <a:graphicData uri="http://schemas.openxmlformats.org/drawingml/2006/table">
            <a:tbl>
              <a:tblPr/>
              <a:tblGrid>
                <a:gridCol w="848160"/>
                <a:gridCol w="6836040"/>
              </a:tblGrid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6084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 lIns="60840" rIns="60840" tIns="54720" bIns="6084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user from dual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0">
                <a:tc>
                  <a:txBody>
                    <a:bodyPr lIns="60840" rIns="60840" tIns="6084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6084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1" name="CustomShape 5"/>
          <p:cNvSpPr/>
          <p:nvPr/>
        </p:nvSpPr>
        <p:spPr>
          <a:xfrm>
            <a:off x="5102280" y="292032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22960" y="1845720"/>
            <a:ext cx="7542720" cy="122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Define a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data_generator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closure to create the report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need to declare the columns of the result set.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environment of the script provides a database connection for you.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847080" y="3198600"/>
            <a:ext cx="7381800" cy="264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/** A second closure query example */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"Invalid Summit Queries"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Specify a closure to return the report data.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data_generator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closure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: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We have to define the columns explicitly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'id'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"ID"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'sql_query'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"SQL Query"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column(name: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'error'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label: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"Error"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"sql" is a pre-defined groovy.sql.SQL object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sql.rows(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"select * from summit_sql order by id"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);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18720" y="1785960"/>
            <a:ext cx="7224480" cy="414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Loop through all the rows in the table and test each query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queries.each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 -&gt;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query_row = [id: q.id, sql_query: q.sql_query, error: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''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];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Test the query from the table by invoking explain_plan. If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the query fails to compile, it will throw a SQLException.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Beware of Groovy's GString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String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explainQuery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"explain plan for ${q.sql_query}"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sql.execute(explainQuery);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catch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java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fffd4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SQLException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query_row.error = e.getMessage();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(query_row.error?.size())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"row" is a predefined method that add a row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to the result set.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row(query_row);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Closure Query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we run the report, we get a list of invalid SQL queries.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Note:  This example was inspired by a real-life problem.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3" name="Table 4"/>
          <p:cNvGraphicFramePr/>
          <p:nvPr/>
        </p:nvGraphicFramePr>
        <p:xfrm>
          <a:off x="822960" y="2760840"/>
          <a:ext cx="7522920" cy="360000"/>
        </p:xfrm>
        <a:graphic>
          <a:graphicData uri="http://schemas.openxmlformats.org/drawingml/2006/table">
            <a:tbl>
              <a:tblPr/>
              <a:tblGrid>
                <a:gridCol w="584280"/>
                <a:gridCol w="2689200"/>
                <a:gridCol w="4249080"/>
              </a:tblGrid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sql_query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error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0">
                <a:tc>
                  <a:txBody>
                    <a:bodyPr lIns="60840" rIns="60840" tIns="54720" bIns="5472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select sloozle from fleem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0840" rIns="60840" tIns="54720" bIns="547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ORA-00942: table or view does not exist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0840" marR="60840">
                    <a:lnT w="7200">
                      <a:solidFill>
                        <a:srgbClr val="000000"/>
                      </a:solidFill>
                    </a:lnT>
                    <a:lnB w="72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4" name="CustomShape 5"/>
          <p:cNvSpPr/>
          <p:nvPr/>
        </p:nvSpPr>
        <p:spPr>
          <a:xfrm>
            <a:off x="5102280" y="2980800"/>
            <a:ext cx="18396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Implementation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Drop-In Reporting With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Edward Cole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Jamestown Community College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138360" y="640080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Groovy Closures and Delegation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They are functions that can be used like all other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Delegates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Groovy method (i.e. a block of Groovy Code) can reference things that don’t exist at the time the code was compiled.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specify that it look for the missing methods and properties in another object, called the delegate.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Builders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22960" y="1845720"/>
            <a:ext cx="7542720" cy="7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Instance of groovy.util.BuilderSupport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Keep track of the tree structure implicit within Groovy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881280" y="2698920"/>
            <a:ext cx="7133400" cy="1662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tIns="155520"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report(title: </a:t>
            </a:r>
            <a:r>
              <a:rPr b="0" lang="en-US" sz="12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 report"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executes, the parent node will be the object created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by the report method.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param(name: </a:t>
            </a:r>
            <a:r>
              <a:rPr b="0" lang="en-US" sz="12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"sample_parameter"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{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When this closure is executed, the parent node will be the parameter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// created by the param method.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822960" y="4552920"/>
            <a:ext cx="7542720" cy="121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Requires you to implement three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createNode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addParent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nodeCompleted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reports in the GUI developer environment and save them as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.jrxml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(a schema of XML)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Text-based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extract parameters, subreports, and images using standard XML tools.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Look for existing parameter forms with same name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Compile reports before running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 Jasper Reports to run the report and format the output.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Into the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Here are a few of the key classes in the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SourceFactory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fetches the source code for reports (returned as a String)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ReportObjectFactory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gets the source code from a SourceFactory and calls the 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on a SimpleReportBuilder to create the requested object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36120">
              <a:lnSpc>
                <a:spcPct val="100000"/>
              </a:lnSpc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executes a build script and returns the object that is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 – </a:t>
            </a: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819080"/>
            <a:ext cx="8372520" cy="4352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Evaluate a report builder script and return the results 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eval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text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shell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GroovyShell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try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Wrap the text in a closure so that it doesn't execute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immediately.  This gives us the chance to 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  its delegate.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Closure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shell.evaluate(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"{-&gt;$text}"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c.setDelegate(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this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Execute the build script and add the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// source code to the object created.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 = c()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(b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instanceof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Buildable)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b.source =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b;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catch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e.source = text;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22960" y="1845720"/>
            <a:ext cx="754272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an associative array (hash map) of functions to create  a new object.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581760" y="2673000"/>
            <a:ext cx="8024760" cy="2221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createNode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attributes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(!nodeFactory[name])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"'$name' is not a valid build method.  Valid values are ["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        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+ nodeFactory.keySet().join(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', '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+ </a:t>
            </a:r>
            <a:r>
              <a:rPr b="0" lang="en-US" sz="14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"]"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nodeFactory.keySet()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 = nodeFactory[name].create(name, attributes, value)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22960" y="1845720"/>
            <a:ext cx="754272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is a sample of the functions called by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createNode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753120" y="2323440"/>
            <a:ext cx="7612560" cy="365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private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8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nodeFactory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report: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create: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b="0" lang="en-US" sz="18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String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8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name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b="0" lang="en-US" sz="18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Map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attributes,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8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value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 =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8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SimpleReport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(attributes)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(value)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report.description = value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8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return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implClass: SimpleReport,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],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22960" y="1845720"/>
            <a:ext cx="7542720" cy="8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uses a two-dimensional array keyed by parent and child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822960" y="2691360"/>
            <a:ext cx="7666200" cy="20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void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87cef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setParent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0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, </a:t>
            </a:r>
            <a:r>
              <a:rPr b="0" lang="en-US" sz="10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Object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child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parentClass = parent.getClass()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farm = addChildFarm[parent.getClass()]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if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(! farm[child.getClass()])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parentMethod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classMethodNames[parentClass]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childMethod = classMethodNames[child.getClass()]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throw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new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98fb98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BuildException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</a:t>
            </a:r>
            <a:r>
              <a:rPr b="0" lang="en-US" sz="10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"You cannot embed a $childMethod within a $parentMethod. 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+ </a:t>
            </a:r>
            <a:r>
              <a:rPr b="0" lang="en-US" sz="10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"Valid options are: [${farm.keySet().collect { classMethodNames[it]}.join(',')}]"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0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z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farm[child.getClass()](parent, child)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debug </a:t>
            </a:r>
            <a:r>
              <a:rPr b="0" lang="en-US" sz="1000" spc="-1" strike="noStrike">
                <a:solidFill>
                  <a:srgbClr val="ffa07a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"z=$z"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822960" y="5051880"/>
            <a:ext cx="754272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720"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classMethodNames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a map from the report object class to the keyword used to build it.  It is used here to produce a meaningful error message.)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SimpleReportBuilder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22960" y="1845720"/>
            <a:ext cx="754272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Here is a sample from the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addChildFarm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used by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setParent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49440" y="2285280"/>
            <a:ext cx="8194320" cy="3926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/** Each entry in this table is a closure that attaches the child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  parent.  The keys for the map are a subset of the cross-product of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  classes that can go into a SimpleReport.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  Note that the keys of the map are actual Java classes, not their names.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  It is very important that they be wrapped in parentheses.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def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</a:t>
            </a:r>
            <a:r>
              <a:rPr b="0" lang="en-US" sz="1400" spc="-1" strike="noStrike">
                <a:solidFill>
                  <a:srgbClr val="eedd82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addChildFarm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=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(SimpleReport):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(Param):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parent, child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parent.addParam(child)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(ParamForm):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parent, child 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assert !parent.params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parent.params = child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NSimSun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Grails Application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975240" y="190548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library contains no user interaction.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Grails application is the client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Gathering 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Delivering output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562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Controlling access using the JCC menu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 clients are 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Real Solution to a Real 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Reports is Going Away.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We’ve used Oracle Reports as our primary reporting tool since we started using Oracle, almost 25 years ago.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created over 600 Oracle Reports applications in the 15 years we’ve been using Banner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has been giving gentle hints for some time that we should move on to another tool.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never did a good job of producing data extracts, which many of our users prefer to a printed report these days.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Tell me more!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simple report library is available at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	https</a:t>
            </a:r>
            <a:r>
              <a:rPr b="0" lang="en-US" sz="1800" spc="-1" strike="noStrike" u="sng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://</a:t>
            </a:r>
            <a:r>
              <a:rPr b="0" lang="en-US" sz="1800" spc="-1" strike="noStrike" u="sng">
                <a:solidFill>
                  <a:srgbClr val="56c7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bitbucket.org/EWCOLE/simple_report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can share the Grails application with you upon request.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It Started with a Dream…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Many of our reports are just an SQL query with enough wiring to deliver the output to our users.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drop our query into a container that will collect the parameters from our users and return the formatted output to them?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if we could use a simple DSL (Domain-specific language) to define the reports that are more complicated than one can do comfortably with a single select statement?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what we need to make this dream a reality.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What is Groovy?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22960" y="1737360"/>
            <a:ext cx="7542720" cy="45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is a chopped, channeled, lowered, louvered and flame-painted 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Most Java code will compile and run correctly as Groovy without any changes.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interacts seamlessly with Java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gives you access to the enormous library of software available for the JVM.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377280" indent="-19800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b="0" lang="en-US" sz="15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runs without recompilation on all major operating systems.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noego (https://commons.wikimedia.org/wiki/File:Fiat_Topolino_hotrod_front.jpg), „Fiat Topolino hotrod front“, https://creativecommons.org/licenses/by/2.0/legalcode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2389320" y="3351960"/>
            <a:ext cx="3656520" cy="27421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Why Groovy is groovy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Groovy gives us the following special features.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Easy-to-use interface for SQL and 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Closures and functional programming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Scripting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Builders and DSL’s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9140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Easy” web applications through Grails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85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Jasper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 liked Jasper Reports for several reasons.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can do the job.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is Java-Based and you can include it in Java programs.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has XML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You can develop it through either a GUI or a text editor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22960" y="39528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43" strike="noStrike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So, what do we do with this?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Java Library (JAR file) that creates and runs the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Grails application that handles the interaction with the client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00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Report definitions are stored in a directory on the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Protected by Git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Easy to search, edit, or modify through common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 binary formats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036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26240" indent="-342720">
              <a:lnSpc>
                <a:spcPct val="100000"/>
              </a:lnSpc>
              <a:buClr>
                <a:srgbClr val="4e67c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free or open-source 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No licensing fees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High quality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159960" y="6477120"/>
            <a:ext cx="285732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Application>LibreOffice/5.2.5.1$Windows_X86_64 LibreOffice_project/0312e1a284a7d50ca85a365c316c7abbf20a4d22</Application>
  <Words>3211</Words>
  <Paragraphs>604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2016-03-21T14:05:02Z</dcterms:created>
  <dc:creator/>
  <dc:description/>
  <dc:language>en-US</dc:language>
  <cp:lastModifiedBy/>
  <dcterms:modified xsi:type="dcterms:W3CDTF">2017-09-06T14:34:27Z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