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11"/>
  </p:notesMasterIdLst>
  <p:handoutMasterIdLst>
    <p:handoutMasterId r:id="rId12"/>
  </p:handoutMasterIdLst>
  <p:sldIdLst>
    <p:sldId id="265" r:id="rId3"/>
    <p:sldId id="310" r:id="rId4"/>
    <p:sldId id="315" r:id="rId5"/>
    <p:sldId id="316" r:id="rId6"/>
    <p:sldId id="317" r:id="rId7"/>
    <p:sldId id="314" r:id="rId8"/>
    <p:sldId id="318" r:id="rId9"/>
    <p:sldId id="31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696" y="5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799" y="838200"/>
            <a:ext cx="5898735" cy="356616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SICAS Summit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4448656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it-IT" sz="2701" dirty="0" smtClean="0">
                <a:solidFill>
                  <a:schemeClr val="bg2">
                    <a:lumMod val="10000"/>
                  </a:schemeClr>
                </a:solidFill>
              </a:rPr>
              <a:t>DROP-IN REPORTING WITH GROOVY</a:t>
            </a:r>
            <a:endParaRPr lang="it-IT" sz="270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493" r="3122" b="3493"/>
          <a:stretch/>
        </p:blipFill>
        <p:spPr>
          <a:xfrm>
            <a:off x="762000" y="2362200"/>
            <a:ext cx="1828800" cy="1769929"/>
          </a:xfrm>
          <a:prstGeom prst="ellipse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172200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/>
              <a:t>September </a:t>
            </a:r>
            <a:r>
              <a:rPr lang="en-US" altLang="en-US" sz="1350" dirty="0" smtClean="0"/>
              <a:t>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Rules of Etiquette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Please silence your mobile device(s)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If you must leave the session early, please do so as discreetly as possible</a:t>
            </a:r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Please avoid side conversation during this </a:t>
            </a:r>
            <a:r>
              <a:rPr lang="en-US" dirty="0" smtClean="0"/>
              <a:t>session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Thank you for your cooperation! 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7220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Drop-In Reporting With Groovy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Edward Cole 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Jamestown </a:t>
            </a:r>
            <a:r>
              <a:rPr lang="en-US" dirty="0" smtClean="0"/>
              <a:t>Community </a:t>
            </a:r>
            <a:r>
              <a:rPr lang="en-US" dirty="0" smtClean="0"/>
              <a:t>College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 </a:t>
            </a:r>
            <a:r>
              <a:rPr lang="en-US" dirty="0"/>
              <a:t>Senior </a:t>
            </a:r>
            <a:r>
              <a:rPr lang="en-US" dirty="0" smtClean="0"/>
              <a:t>Programmer/Analyst with almost 25 years of experience with Oracle database programming.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3824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638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A Real Solution to a Real Problem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Reports is Going Away.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We’ve </a:t>
            </a:r>
            <a:r>
              <a:rPr lang="en-US" dirty="0"/>
              <a:t>used Oracle Reports as our primary reporting tool since we started using Oracle, almost 25 years ago</a:t>
            </a:r>
            <a:r>
              <a:rPr lang="en-US" dirty="0" smtClean="0"/>
              <a:t>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We created over 600 Oracle Reports applications in the 15 years we’ve been using Banner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has been giving gentle hints for some time that we should move on to another tool.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never did a good job of producing data extracts, which many of our users prefer to a printed report these days.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8964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It Started with a Dream…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/>
              <a:t>Many of our reports are </a:t>
            </a:r>
            <a:r>
              <a:rPr lang="en-US" dirty="0" smtClean="0"/>
              <a:t>just </a:t>
            </a:r>
            <a:r>
              <a:rPr lang="en-US" dirty="0" smtClean="0"/>
              <a:t>an SQL query with enough wiring to deliver the output to our users.</a:t>
            </a:r>
            <a:endParaRPr lang="en-US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What if we could drop our query into a container that will collect the parameters from our users and </a:t>
            </a:r>
            <a:r>
              <a:rPr lang="en-US" dirty="0" smtClean="0"/>
              <a:t>return the formatted output to them?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What if we could use a simple DSL (Domain-specific language) to define the reports that are more complicated than one can do comfortably with a single select statement?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/>
              <a:t>Groovy gives us what we need to make this dream a reality.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363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What is Groovy?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Java-Based </a:t>
            </a:r>
            <a:r>
              <a:rPr lang="en-US" smtClean="0"/>
              <a:t>dynamic language</a:t>
            </a:r>
            <a:endParaRPr lang="en-US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296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2134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 2</vt:lpstr>
      <vt:lpstr>Retrospect</vt:lpstr>
      <vt:lpstr>SICAS Summit  2017</vt:lpstr>
      <vt:lpstr>Session Rules of Etiquette </vt:lpstr>
      <vt:lpstr>Drop-In Reporting With Groovy</vt:lpstr>
      <vt:lpstr>A Real Solution to a Real Problem</vt:lpstr>
      <vt:lpstr>It Started with a Dream…</vt:lpstr>
      <vt:lpstr>What is Groovy?</vt:lpstr>
      <vt:lpstr>Slide Heading Here</vt:lpstr>
      <vt:lpstr>Slide Heading 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2016-03-21T14:05:02Z</dcterms:created>
  <dcterms:modified xsi:type="dcterms:W3CDTF">2017-08-28T20:10:02Z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