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3" r:id="rId6"/>
    <p:sldId id="260"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8" autoAdjust="0"/>
    <p:restoredTop sz="86396" autoAdjust="0"/>
  </p:normalViewPr>
  <p:slideViewPr>
    <p:cSldViewPr snapToGrid="0">
      <p:cViewPr varScale="1">
        <p:scale>
          <a:sx n="52" d="100"/>
          <a:sy n="52" d="100"/>
        </p:scale>
        <p:origin x="96" y="1068"/>
      </p:cViewPr>
      <p:guideLst/>
    </p:cSldViewPr>
  </p:slideViewPr>
  <p:outlineViewPr>
    <p:cViewPr>
      <p:scale>
        <a:sx n="33" d="100"/>
        <a:sy n="33" d="100"/>
      </p:scale>
      <p:origin x="0" y="-16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8E8A-F7EF-4C40-B073-5ED592A72A47}" type="datetimeFigureOut">
              <a:rPr lang="en-US" smtClean="0"/>
              <a:t>6/8/2019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E0B44-98F0-41B7-88C2-D117D5651EFD}" type="slidenum">
              <a:rPr lang="en-US" smtClean="0"/>
              <a:t>‹#›</a:t>
            </a:fld>
            <a:endParaRPr lang="en-US"/>
          </a:p>
        </p:txBody>
      </p:sp>
    </p:spTree>
    <p:extLst>
      <p:ext uri="{BB962C8B-B14F-4D97-AF65-F5344CB8AC3E}">
        <p14:creationId xmlns:p14="http://schemas.microsoft.com/office/powerpoint/2010/main" val="3758326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Introduction where you discuss the business problem and who would be interested in this project.</a:t>
            </a:r>
          </a:p>
          <a:p>
            <a:endParaRPr lang="en-US" dirty="0"/>
          </a:p>
        </p:txBody>
      </p:sp>
      <p:sp>
        <p:nvSpPr>
          <p:cNvPr id="4" name="Slide Number Placeholder 3"/>
          <p:cNvSpPr>
            <a:spLocks noGrp="1"/>
          </p:cNvSpPr>
          <p:nvPr>
            <p:ph type="sldNum" sz="quarter" idx="5"/>
          </p:nvPr>
        </p:nvSpPr>
        <p:spPr/>
        <p:txBody>
          <a:bodyPr/>
          <a:lstStyle/>
          <a:p>
            <a:fld id="{7B4E0B44-98F0-41B7-88C2-D117D5651EFD}" type="slidenum">
              <a:rPr lang="en-US" smtClean="0"/>
              <a:t>2</a:t>
            </a:fld>
            <a:endParaRPr lang="en-US"/>
          </a:p>
        </p:txBody>
      </p:sp>
    </p:spTree>
    <p:extLst>
      <p:ext uri="{BB962C8B-B14F-4D97-AF65-F5344CB8AC3E}">
        <p14:creationId xmlns:p14="http://schemas.microsoft.com/office/powerpoint/2010/main" val="17096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Data where you describe the data that will be used to solve the problem and the source of the data.</a:t>
            </a:r>
          </a:p>
          <a:p>
            <a:endParaRPr lang="en-US" dirty="0"/>
          </a:p>
        </p:txBody>
      </p:sp>
      <p:sp>
        <p:nvSpPr>
          <p:cNvPr id="4" name="Slide Number Placeholder 3"/>
          <p:cNvSpPr>
            <a:spLocks noGrp="1"/>
          </p:cNvSpPr>
          <p:nvPr>
            <p:ph type="sldNum" sz="quarter" idx="5"/>
          </p:nvPr>
        </p:nvSpPr>
        <p:spPr/>
        <p:txBody>
          <a:bodyPr/>
          <a:lstStyle/>
          <a:p>
            <a:fld id="{7B4E0B44-98F0-41B7-88C2-D117D5651EFD}" type="slidenum">
              <a:rPr lang="en-US" smtClean="0"/>
              <a:t>3</a:t>
            </a:fld>
            <a:endParaRPr lang="en-US"/>
          </a:p>
        </p:txBody>
      </p:sp>
    </p:spTree>
    <p:extLst>
      <p:ext uri="{BB962C8B-B14F-4D97-AF65-F5344CB8AC3E}">
        <p14:creationId xmlns:p14="http://schemas.microsoft.com/office/powerpoint/2010/main" val="134946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Methodology section which represents the main component of the report where you discuss and describe any exploratory data analysis that you did, any inferential statistical testing that you performed, and what machine learnings were used and why.</a:t>
            </a:r>
          </a:p>
          <a:p>
            <a:endParaRPr lang="en-US" dirty="0"/>
          </a:p>
        </p:txBody>
      </p:sp>
      <p:sp>
        <p:nvSpPr>
          <p:cNvPr id="4" name="Slide Number Placeholder 3"/>
          <p:cNvSpPr>
            <a:spLocks noGrp="1"/>
          </p:cNvSpPr>
          <p:nvPr>
            <p:ph type="sldNum" sz="quarter" idx="5"/>
          </p:nvPr>
        </p:nvSpPr>
        <p:spPr/>
        <p:txBody>
          <a:bodyPr/>
          <a:lstStyle/>
          <a:p>
            <a:fld id="{7B4E0B44-98F0-41B7-88C2-D117D5651EFD}" type="slidenum">
              <a:rPr lang="en-US" smtClean="0"/>
              <a:t>4</a:t>
            </a:fld>
            <a:endParaRPr lang="en-US"/>
          </a:p>
        </p:txBody>
      </p:sp>
    </p:spTree>
    <p:extLst>
      <p:ext uri="{BB962C8B-B14F-4D97-AF65-F5344CB8AC3E}">
        <p14:creationId xmlns:p14="http://schemas.microsoft.com/office/powerpoint/2010/main" val="1007691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Methodology section which represents the main component of the report where you discuss and describe any exploratory data analysis that you did, any inferential statistical testing that you performed, and what machine learnings were used and why.</a:t>
            </a:r>
          </a:p>
          <a:p>
            <a:endParaRPr lang="en-US" dirty="0"/>
          </a:p>
        </p:txBody>
      </p:sp>
      <p:sp>
        <p:nvSpPr>
          <p:cNvPr id="4" name="Slide Number Placeholder 3"/>
          <p:cNvSpPr>
            <a:spLocks noGrp="1"/>
          </p:cNvSpPr>
          <p:nvPr>
            <p:ph type="sldNum" sz="quarter" idx="5"/>
          </p:nvPr>
        </p:nvSpPr>
        <p:spPr/>
        <p:txBody>
          <a:bodyPr/>
          <a:lstStyle/>
          <a:p>
            <a:fld id="{7B4E0B44-98F0-41B7-88C2-D117D5651EFD}" type="slidenum">
              <a:rPr lang="en-US" smtClean="0"/>
              <a:t>5</a:t>
            </a:fld>
            <a:endParaRPr lang="en-US"/>
          </a:p>
        </p:txBody>
      </p:sp>
    </p:spTree>
    <p:extLst>
      <p:ext uri="{BB962C8B-B14F-4D97-AF65-F5344CB8AC3E}">
        <p14:creationId xmlns:p14="http://schemas.microsoft.com/office/powerpoint/2010/main" val="59403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section where you discuss the results.</a:t>
            </a:r>
          </a:p>
          <a:p>
            <a:endParaRPr lang="en-US" dirty="0"/>
          </a:p>
        </p:txBody>
      </p:sp>
      <p:sp>
        <p:nvSpPr>
          <p:cNvPr id="4" name="Slide Number Placeholder 3"/>
          <p:cNvSpPr>
            <a:spLocks noGrp="1"/>
          </p:cNvSpPr>
          <p:nvPr>
            <p:ph type="sldNum" sz="quarter" idx="5"/>
          </p:nvPr>
        </p:nvSpPr>
        <p:spPr/>
        <p:txBody>
          <a:bodyPr/>
          <a:lstStyle/>
          <a:p>
            <a:fld id="{7B4E0B44-98F0-41B7-88C2-D117D5651EFD}" type="slidenum">
              <a:rPr lang="en-US" smtClean="0"/>
              <a:t>6</a:t>
            </a:fld>
            <a:endParaRPr lang="en-US"/>
          </a:p>
        </p:txBody>
      </p:sp>
    </p:spTree>
    <p:extLst>
      <p:ext uri="{BB962C8B-B14F-4D97-AF65-F5344CB8AC3E}">
        <p14:creationId xmlns:p14="http://schemas.microsoft.com/office/powerpoint/2010/main" val="4153565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Discussion section where you discuss any observations you noted and any recommendations you can make based on the results.</a:t>
            </a:r>
          </a:p>
          <a:p>
            <a:endParaRPr lang="en-US" dirty="0"/>
          </a:p>
        </p:txBody>
      </p:sp>
      <p:sp>
        <p:nvSpPr>
          <p:cNvPr id="4" name="Slide Number Placeholder 3"/>
          <p:cNvSpPr>
            <a:spLocks noGrp="1"/>
          </p:cNvSpPr>
          <p:nvPr>
            <p:ph type="sldNum" sz="quarter" idx="5"/>
          </p:nvPr>
        </p:nvSpPr>
        <p:spPr/>
        <p:txBody>
          <a:bodyPr/>
          <a:lstStyle/>
          <a:p>
            <a:fld id="{7B4E0B44-98F0-41B7-88C2-D117D5651EFD}" type="slidenum">
              <a:rPr lang="en-US" smtClean="0"/>
              <a:t>7</a:t>
            </a:fld>
            <a:endParaRPr lang="en-US"/>
          </a:p>
        </p:txBody>
      </p:sp>
    </p:spTree>
    <p:extLst>
      <p:ext uri="{BB962C8B-B14F-4D97-AF65-F5344CB8AC3E}">
        <p14:creationId xmlns:p14="http://schemas.microsoft.com/office/powerpoint/2010/main" val="3576623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Conclusion section where you conclude the report.</a:t>
            </a:r>
          </a:p>
          <a:p>
            <a:endParaRPr lang="en-US" dirty="0"/>
          </a:p>
        </p:txBody>
      </p:sp>
      <p:sp>
        <p:nvSpPr>
          <p:cNvPr id="4" name="Slide Number Placeholder 3"/>
          <p:cNvSpPr>
            <a:spLocks noGrp="1"/>
          </p:cNvSpPr>
          <p:nvPr>
            <p:ph type="sldNum" sz="quarter" idx="5"/>
          </p:nvPr>
        </p:nvSpPr>
        <p:spPr/>
        <p:txBody>
          <a:bodyPr/>
          <a:lstStyle/>
          <a:p>
            <a:fld id="{7B4E0B44-98F0-41B7-88C2-D117D5651EFD}" type="slidenum">
              <a:rPr lang="en-US" smtClean="0"/>
              <a:t>8</a:t>
            </a:fld>
            <a:endParaRPr lang="en-US"/>
          </a:p>
        </p:txBody>
      </p:sp>
    </p:spTree>
    <p:extLst>
      <p:ext uri="{BB962C8B-B14F-4D97-AF65-F5344CB8AC3E}">
        <p14:creationId xmlns:p14="http://schemas.microsoft.com/office/powerpoint/2010/main" val="284641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E48D-D119-4BAC-83A0-FFCFC41FDA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131F2B-9C2F-4630-88D0-4E63D7A03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7F504-B323-4910-BFFA-91DE9F065BB0}"/>
              </a:ext>
            </a:extLst>
          </p:cNvPr>
          <p:cNvSpPr>
            <a:spLocks noGrp="1"/>
          </p:cNvSpPr>
          <p:nvPr>
            <p:ph type="dt" sz="half" idx="10"/>
          </p:nvPr>
        </p:nvSpPr>
        <p:spPr/>
        <p:txBody>
          <a:bodyPr/>
          <a:lstStyle/>
          <a:p>
            <a:fld id="{20EA388E-DB97-4FE5-B471-D4A4D5DD2459}" type="datetimeFigureOut">
              <a:rPr lang="en-US" smtClean="0"/>
              <a:t>6/8/2019</a:t>
            </a:fld>
            <a:endParaRPr lang="en-US"/>
          </a:p>
        </p:txBody>
      </p:sp>
      <p:sp>
        <p:nvSpPr>
          <p:cNvPr id="5" name="Footer Placeholder 4">
            <a:extLst>
              <a:ext uri="{FF2B5EF4-FFF2-40B4-BE49-F238E27FC236}">
                <a16:creationId xmlns:a16="http://schemas.microsoft.com/office/drawing/2014/main" id="{84371114-ED73-48B7-90E3-17732738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EDD33-2167-4EC3-B7F4-4253F49A3D6A}"/>
              </a:ext>
            </a:extLst>
          </p:cNvPr>
          <p:cNvSpPr>
            <a:spLocks noGrp="1"/>
          </p:cNvSpPr>
          <p:nvPr>
            <p:ph type="sldNum" sz="quarter" idx="12"/>
          </p:nvPr>
        </p:nvSpPr>
        <p:spPr/>
        <p:txBody>
          <a:bodyPr/>
          <a:lstStyle/>
          <a:p>
            <a:fld id="{918500F7-13DB-40AF-9501-B624598F7B76}" type="slidenum">
              <a:rPr lang="en-US" smtClean="0"/>
              <a:t>‹#›</a:t>
            </a:fld>
            <a:endParaRPr lang="en-US"/>
          </a:p>
        </p:txBody>
      </p:sp>
    </p:spTree>
    <p:extLst>
      <p:ext uri="{BB962C8B-B14F-4D97-AF65-F5344CB8AC3E}">
        <p14:creationId xmlns:p14="http://schemas.microsoft.com/office/powerpoint/2010/main" val="192165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0774-1A5A-47F2-8053-A15A185D60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40B8F7-56ED-4F37-9D6A-CE9D53A74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1D5BE-7292-410A-B834-877F18779F3C}"/>
              </a:ext>
            </a:extLst>
          </p:cNvPr>
          <p:cNvSpPr>
            <a:spLocks noGrp="1"/>
          </p:cNvSpPr>
          <p:nvPr>
            <p:ph type="dt" sz="half" idx="10"/>
          </p:nvPr>
        </p:nvSpPr>
        <p:spPr/>
        <p:txBody>
          <a:bodyPr/>
          <a:lstStyle/>
          <a:p>
            <a:fld id="{20EA388E-DB97-4FE5-B471-D4A4D5DD2459}" type="datetimeFigureOut">
              <a:rPr lang="en-US" smtClean="0"/>
              <a:t>6/8/2019</a:t>
            </a:fld>
            <a:endParaRPr lang="en-US"/>
          </a:p>
        </p:txBody>
      </p:sp>
      <p:sp>
        <p:nvSpPr>
          <p:cNvPr id="5" name="Footer Placeholder 4">
            <a:extLst>
              <a:ext uri="{FF2B5EF4-FFF2-40B4-BE49-F238E27FC236}">
                <a16:creationId xmlns:a16="http://schemas.microsoft.com/office/drawing/2014/main" id="{32D04B80-467A-40DB-9FF6-BB46B27F1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92DE5-7ED3-40FF-A706-931777F527ED}"/>
              </a:ext>
            </a:extLst>
          </p:cNvPr>
          <p:cNvSpPr>
            <a:spLocks noGrp="1"/>
          </p:cNvSpPr>
          <p:nvPr>
            <p:ph type="sldNum" sz="quarter" idx="12"/>
          </p:nvPr>
        </p:nvSpPr>
        <p:spPr/>
        <p:txBody>
          <a:bodyPr/>
          <a:lstStyle/>
          <a:p>
            <a:fld id="{918500F7-13DB-40AF-9501-B624598F7B76}" type="slidenum">
              <a:rPr lang="en-US" smtClean="0"/>
              <a:t>‹#›</a:t>
            </a:fld>
            <a:endParaRPr lang="en-US"/>
          </a:p>
        </p:txBody>
      </p:sp>
    </p:spTree>
    <p:extLst>
      <p:ext uri="{BB962C8B-B14F-4D97-AF65-F5344CB8AC3E}">
        <p14:creationId xmlns:p14="http://schemas.microsoft.com/office/powerpoint/2010/main" val="204762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51F63-7B86-410C-9FC1-0D3492F236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E91EAA-BF06-40FB-9E71-946A3A45C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DA8A5-B683-4F39-A32B-A8B2E90900F1}"/>
              </a:ext>
            </a:extLst>
          </p:cNvPr>
          <p:cNvSpPr>
            <a:spLocks noGrp="1"/>
          </p:cNvSpPr>
          <p:nvPr>
            <p:ph type="dt" sz="half" idx="10"/>
          </p:nvPr>
        </p:nvSpPr>
        <p:spPr/>
        <p:txBody>
          <a:bodyPr/>
          <a:lstStyle/>
          <a:p>
            <a:fld id="{20EA388E-DB97-4FE5-B471-D4A4D5DD2459}" type="datetimeFigureOut">
              <a:rPr lang="en-US" smtClean="0"/>
              <a:t>6/8/2019</a:t>
            </a:fld>
            <a:endParaRPr lang="en-US"/>
          </a:p>
        </p:txBody>
      </p:sp>
      <p:sp>
        <p:nvSpPr>
          <p:cNvPr id="5" name="Footer Placeholder 4">
            <a:extLst>
              <a:ext uri="{FF2B5EF4-FFF2-40B4-BE49-F238E27FC236}">
                <a16:creationId xmlns:a16="http://schemas.microsoft.com/office/drawing/2014/main" id="{1A4AA9B2-ABF9-4D77-891D-94A709CBF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02F26-69A1-46AF-AEF3-43D9F11BEBD1}"/>
              </a:ext>
            </a:extLst>
          </p:cNvPr>
          <p:cNvSpPr>
            <a:spLocks noGrp="1"/>
          </p:cNvSpPr>
          <p:nvPr>
            <p:ph type="sldNum" sz="quarter" idx="12"/>
          </p:nvPr>
        </p:nvSpPr>
        <p:spPr/>
        <p:txBody>
          <a:bodyPr/>
          <a:lstStyle/>
          <a:p>
            <a:fld id="{918500F7-13DB-40AF-9501-B624598F7B76}" type="slidenum">
              <a:rPr lang="en-US" smtClean="0"/>
              <a:t>‹#›</a:t>
            </a:fld>
            <a:endParaRPr lang="en-US"/>
          </a:p>
        </p:txBody>
      </p:sp>
    </p:spTree>
    <p:extLst>
      <p:ext uri="{BB962C8B-B14F-4D97-AF65-F5344CB8AC3E}">
        <p14:creationId xmlns:p14="http://schemas.microsoft.com/office/powerpoint/2010/main" val="254861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D8DF2-2FB9-40D1-8579-E74DC110D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7F6FC2-F5A4-48FD-9FF2-B73D17D925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69CF8-BB53-4F7E-B349-0C4CFAE20A75}"/>
              </a:ext>
            </a:extLst>
          </p:cNvPr>
          <p:cNvSpPr>
            <a:spLocks noGrp="1"/>
          </p:cNvSpPr>
          <p:nvPr>
            <p:ph type="dt" sz="half" idx="10"/>
          </p:nvPr>
        </p:nvSpPr>
        <p:spPr/>
        <p:txBody>
          <a:bodyPr/>
          <a:lstStyle/>
          <a:p>
            <a:fld id="{20EA388E-DB97-4FE5-B471-D4A4D5DD2459}" type="datetimeFigureOut">
              <a:rPr lang="en-US" smtClean="0"/>
              <a:t>6/8/2019</a:t>
            </a:fld>
            <a:endParaRPr lang="en-US"/>
          </a:p>
        </p:txBody>
      </p:sp>
      <p:sp>
        <p:nvSpPr>
          <p:cNvPr id="5" name="Footer Placeholder 4">
            <a:extLst>
              <a:ext uri="{FF2B5EF4-FFF2-40B4-BE49-F238E27FC236}">
                <a16:creationId xmlns:a16="http://schemas.microsoft.com/office/drawing/2014/main" id="{D2C8B6D2-2E8A-4742-A6D0-977E62F9B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F5477-63CA-489C-BB71-B93920A2D031}"/>
              </a:ext>
            </a:extLst>
          </p:cNvPr>
          <p:cNvSpPr>
            <a:spLocks noGrp="1"/>
          </p:cNvSpPr>
          <p:nvPr>
            <p:ph type="sldNum" sz="quarter" idx="12"/>
          </p:nvPr>
        </p:nvSpPr>
        <p:spPr/>
        <p:txBody>
          <a:bodyPr/>
          <a:lstStyle/>
          <a:p>
            <a:fld id="{918500F7-13DB-40AF-9501-B624598F7B76}" type="slidenum">
              <a:rPr lang="en-US" smtClean="0"/>
              <a:t>‹#›</a:t>
            </a:fld>
            <a:endParaRPr lang="en-US"/>
          </a:p>
        </p:txBody>
      </p:sp>
    </p:spTree>
    <p:extLst>
      <p:ext uri="{BB962C8B-B14F-4D97-AF65-F5344CB8AC3E}">
        <p14:creationId xmlns:p14="http://schemas.microsoft.com/office/powerpoint/2010/main" val="411304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0841-A336-44C1-BDA3-0E35E0B433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85F08A-8305-4ADF-8009-F9F4940FD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1B5DA6-B205-4AF2-80DC-BB08BE62DCCE}"/>
              </a:ext>
            </a:extLst>
          </p:cNvPr>
          <p:cNvSpPr>
            <a:spLocks noGrp="1"/>
          </p:cNvSpPr>
          <p:nvPr>
            <p:ph type="dt" sz="half" idx="10"/>
          </p:nvPr>
        </p:nvSpPr>
        <p:spPr/>
        <p:txBody>
          <a:bodyPr/>
          <a:lstStyle/>
          <a:p>
            <a:fld id="{20EA388E-DB97-4FE5-B471-D4A4D5DD2459}" type="datetimeFigureOut">
              <a:rPr lang="en-US" smtClean="0"/>
              <a:t>6/8/2019</a:t>
            </a:fld>
            <a:endParaRPr lang="en-US"/>
          </a:p>
        </p:txBody>
      </p:sp>
      <p:sp>
        <p:nvSpPr>
          <p:cNvPr id="5" name="Footer Placeholder 4">
            <a:extLst>
              <a:ext uri="{FF2B5EF4-FFF2-40B4-BE49-F238E27FC236}">
                <a16:creationId xmlns:a16="http://schemas.microsoft.com/office/drawing/2014/main" id="{3CFC40A5-A097-4241-850A-4F0C47F26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4597E-931E-4999-AE08-287C8BA5F1FC}"/>
              </a:ext>
            </a:extLst>
          </p:cNvPr>
          <p:cNvSpPr>
            <a:spLocks noGrp="1"/>
          </p:cNvSpPr>
          <p:nvPr>
            <p:ph type="sldNum" sz="quarter" idx="12"/>
          </p:nvPr>
        </p:nvSpPr>
        <p:spPr/>
        <p:txBody>
          <a:bodyPr/>
          <a:lstStyle/>
          <a:p>
            <a:fld id="{918500F7-13DB-40AF-9501-B624598F7B76}" type="slidenum">
              <a:rPr lang="en-US" smtClean="0"/>
              <a:t>‹#›</a:t>
            </a:fld>
            <a:endParaRPr lang="en-US"/>
          </a:p>
        </p:txBody>
      </p:sp>
    </p:spTree>
    <p:extLst>
      <p:ext uri="{BB962C8B-B14F-4D97-AF65-F5344CB8AC3E}">
        <p14:creationId xmlns:p14="http://schemas.microsoft.com/office/powerpoint/2010/main" val="219046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5790-B911-4AD8-AC9B-BFD07645D9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1019E-6ACC-40C0-9A81-9EF965D80A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AEDA5B-768C-423F-83A0-F307C38944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94C22C-2DD2-443B-B5DE-F46B123C933F}"/>
              </a:ext>
            </a:extLst>
          </p:cNvPr>
          <p:cNvSpPr>
            <a:spLocks noGrp="1"/>
          </p:cNvSpPr>
          <p:nvPr>
            <p:ph type="dt" sz="half" idx="10"/>
          </p:nvPr>
        </p:nvSpPr>
        <p:spPr/>
        <p:txBody>
          <a:bodyPr/>
          <a:lstStyle/>
          <a:p>
            <a:fld id="{20EA388E-DB97-4FE5-B471-D4A4D5DD2459}" type="datetimeFigureOut">
              <a:rPr lang="en-US" smtClean="0"/>
              <a:t>6/8/2019</a:t>
            </a:fld>
            <a:endParaRPr lang="en-US"/>
          </a:p>
        </p:txBody>
      </p:sp>
      <p:sp>
        <p:nvSpPr>
          <p:cNvPr id="6" name="Footer Placeholder 5">
            <a:extLst>
              <a:ext uri="{FF2B5EF4-FFF2-40B4-BE49-F238E27FC236}">
                <a16:creationId xmlns:a16="http://schemas.microsoft.com/office/drawing/2014/main" id="{255E9CE9-BC43-4A2F-A5D6-527C80DAF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71E7E-8195-4CBA-93EF-57DC1A1786DB}"/>
              </a:ext>
            </a:extLst>
          </p:cNvPr>
          <p:cNvSpPr>
            <a:spLocks noGrp="1"/>
          </p:cNvSpPr>
          <p:nvPr>
            <p:ph type="sldNum" sz="quarter" idx="12"/>
          </p:nvPr>
        </p:nvSpPr>
        <p:spPr/>
        <p:txBody>
          <a:bodyPr/>
          <a:lstStyle/>
          <a:p>
            <a:fld id="{918500F7-13DB-40AF-9501-B624598F7B76}" type="slidenum">
              <a:rPr lang="en-US" smtClean="0"/>
              <a:t>‹#›</a:t>
            </a:fld>
            <a:endParaRPr lang="en-US"/>
          </a:p>
        </p:txBody>
      </p:sp>
    </p:spTree>
    <p:extLst>
      <p:ext uri="{BB962C8B-B14F-4D97-AF65-F5344CB8AC3E}">
        <p14:creationId xmlns:p14="http://schemas.microsoft.com/office/powerpoint/2010/main" val="337937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3C51-F0D2-4061-B8F3-AAC40DC64D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103979-6C7E-4DC7-8789-418B7B49F6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AE95A2-7642-4F53-BB0A-EFEC9AAC60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0CBCFC-7FE7-445C-BE26-2ED033FF48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D47AAC-DDB0-46D6-B4D0-D4B08C447C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4D6492-77C3-4AC6-A553-FAABBDA255DD}"/>
              </a:ext>
            </a:extLst>
          </p:cNvPr>
          <p:cNvSpPr>
            <a:spLocks noGrp="1"/>
          </p:cNvSpPr>
          <p:nvPr>
            <p:ph type="dt" sz="half" idx="10"/>
          </p:nvPr>
        </p:nvSpPr>
        <p:spPr/>
        <p:txBody>
          <a:bodyPr/>
          <a:lstStyle/>
          <a:p>
            <a:fld id="{20EA388E-DB97-4FE5-B471-D4A4D5DD2459}" type="datetimeFigureOut">
              <a:rPr lang="en-US" smtClean="0"/>
              <a:t>6/8/2019</a:t>
            </a:fld>
            <a:endParaRPr lang="en-US"/>
          </a:p>
        </p:txBody>
      </p:sp>
      <p:sp>
        <p:nvSpPr>
          <p:cNvPr id="8" name="Footer Placeholder 7">
            <a:extLst>
              <a:ext uri="{FF2B5EF4-FFF2-40B4-BE49-F238E27FC236}">
                <a16:creationId xmlns:a16="http://schemas.microsoft.com/office/drawing/2014/main" id="{1F526D11-DBC9-46B0-91AF-443254A06A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6B4434-1BD2-4E54-AE98-FF564FD47E0C}"/>
              </a:ext>
            </a:extLst>
          </p:cNvPr>
          <p:cNvSpPr>
            <a:spLocks noGrp="1"/>
          </p:cNvSpPr>
          <p:nvPr>
            <p:ph type="sldNum" sz="quarter" idx="12"/>
          </p:nvPr>
        </p:nvSpPr>
        <p:spPr/>
        <p:txBody>
          <a:bodyPr/>
          <a:lstStyle/>
          <a:p>
            <a:fld id="{918500F7-13DB-40AF-9501-B624598F7B76}" type="slidenum">
              <a:rPr lang="en-US" smtClean="0"/>
              <a:t>‹#›</a:t>
            </a:fld>
            <a:endParaRPr lang="en-US"/>
          </a:p>
        </p:txBody>
      </p:sp>
    </p:spTree>
    <p:extLst>
      <p:ext uri="{BB962C8B-B14F-4D97-AF65-F5344CB8AC3E}">
        <p14:creationId xmlns:p14="http://schemas.microsoft.com/office/powerpoint/2010/main" val="202094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2B60-8BEA-4624-80AD-20C145F2D3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F5433E-F0C8-419A-A369-C387A78D9397}"/>
              </a:ext>
            </a:extLst>
          </p:cNvPr>
          <p:cNvSpPr>
            <a:spLocks noGrp="1"/>
          </p:cNvSpPr>
          <p:nvPr>
            <p:ph type="dt" sz="half" idx="10"/>
          </p:nvPr>
        </p:nvSpPr>
        <p:spPr/>
        <p:txBody>
          <a:bodyPr/>
          <a:lstStyle/>
          <a:p>
            <a:fld id="{20EA388E-DB97-4FE5-B471-D4A4D5DD2459}" type="datetimeFigureOut">
              <a:rPr lang="en-US" smtClean="0"/>
              <a:t>6/8/2019</a:t>
            </a:fld>
            <a:endParaRPr lang="en-US"/>
          </a:p>
        </p:txBody>
      </p:sp>
      <p:sp>
        <p:nvSpPr>
          <p:cNvPr id="4" name="Footer Placeholder 3">
            <a:extLst>
              <a:ext uri="{FF2B5EF4-FFF2-40B4-BE49-F238E27FC236}">
                <a16:creationId xmlns:a16="http://schemas.microsoft.com/office/drawing/2014/main" id="{71F96FF2-B139-48CC-9E3F-6C69A79E67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EAB202-817D-49F4-9E07-1F0B868ADFFD}"/>
              </a:ext>
            </a:extLst>
          </p:cNvPr>
          <p:cNvSpPr>
            <a:spLocks noGrp="1"/>
          </p:cNvSpPr>
          <p:nvPr>
            <p:ph type="sldNum" sz="quarter" idx="12"/>
          </p:nvPr>
        </p:nvSpPr>
        <p:spPr/>
        <p:txBody>
          <a:bodyPr/>
          <a:lstStyle/>
          <a:p>
            <a:fld id="{918500F7-13DB-40AF-9501-B624598F7B76}" type="slidenum">
              <a:rPr lang="en-US" smtClean="0"/>
              <a:t>‹#›</a:t>
            </a:fld>
            <a:endParaRPr lang="en-US"/>
          </a:p>
        </p:txBody>
      </p:sp>
    </p:spTree>
    <p:extLst>
      <p:ext uri="{BB962C8B-B14F-4D97-AF65-F5344CB8AC3E}">
        <p14:creationId xmlns:p14="http://schemas.microsoft.com/office/powerpoint/2010/main" val="137642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ED4F09-9574-457B-BC92-081C4E4CEBF0}"/>
              </a:ext>
            </a:extLst>
          </p:cNvPr>
          <p:cNvSpPr>
            <a:spLocks noGrp="1"/>
          </p:cNvSpPr>
          <p:nvPr>
            <p:ph type="dt" sz="half" idx="10"/>
          </p:nvPr>
        </p:nvSpPr>
        <p:spPr/>
        <p:txBody>
          <a:bodyPr/>
          <a:lstStyle/>
          <a:p>
            <a:fld id="{20EA388E-DB97-4FE5-B471-D4A4D5DD2459}" type="datetimeFigureOut">
              <a:rPr lang="en-US" smtClean="0"/>
              <a:t>6/8/2019</a:t>
            </a:fld>
            <a:endParaRPr lang="en-US"/>
          </a:p>
        </p:txBody>
      </p:sp>
      <p:sp>
        <p:nvSpPr>
          <p:cNvPr id="3" name="Footer Placeholder 2">
            <a:extLst>
              <a:ext uri="{FF2B5EF4-FFF2-40B4-BE49-F238E27FC236}">
                <a16:creationId xmlns:a16="http://schemas.microsoft.com/office/drawing/2014/main" id="{206F8FE7-9C52-4CB1-9D3D-68FF64F7B4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C3C261-6AE3-4B76-AF0C-7E03A067D73E}"/>
              </a:ext>
            </a:extLst>
          </p:cNvPr>
          <p:cNvSpPr>
            <a:spLocks noGrp="1"/>
          </p:cNvSpPr>
          <p:nvPr>
            <p:ph type="sldNum" sz="quarter" idx="12"/>
          </p:nvPr>
        </p:nvSpPr>
        <p:spPr/>
        <p:txBody>
          <a:bodyPr/>
          <a:lstStyle/>
          <a:p>
            <a:fld id="{918500F7-13DB-40AF-9501-B624598F7B76}" type="slidenum">
              <a:rPr lang="en-US" smtClean="0"/>
              <a:t>‹#›</a:t>
            </a:fld>
            <a:endParaRPr lang="en-US"/>
          </a:p>
        </p:txBody>
      </p:sp>
    </p:spTree>
    <p:extLst>
      <p:ext uri="{BB962C8B-B14F-4D97-AF65-F5344CB8AC3E}">
        <p14:creationId xmlns:p14="http://schemas.microsoft.com/office/powerpoint/2010/main" val="2110727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9E28-8E16-46FB-A468-F406379FB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E909BF-4E1E-4409-91AC-022B7365C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370075-D805-4784-A53D-C9B18141B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F0F37-8F4D-4447-8002-48F9AF82162D}"/>
              </a:ext>
            </a:extLst>
          </p:cNvPr>
          <p:cNvSpPr>
            <a:spLocks noGrp="1"/>
          </p:cNvSpPr>
          <p:nvPr>
            <p:ph type="dt" sz="half" idx="10"/>
          </p:nvPr>
        </p:nvSpPr>
        <p:spPr/>
        <p:txBody>
          <a:bodyPr/>
          <a:lstStyle/>
          <a:p>
            <a:fld id="{20EA388E-DB97-4FE5-B471-D4A4D5DD2459}" type="datetimeFigureOut">
              <a:rPr lang="en-US" smtClean="0"/>
              <a:t>6/8/2019</a:t>
            </a:fld>
            <a:endParaRPr lang="en-US"/>
          </a:p>
        </p:txBody>
      </p:sp>
      <p:sp>
        <p:nvSpPr>
          <p:cNvPr id="6" name="Footer Placeholder 5">
            <a:extLst>
              <a:ext uri="{FF2B5EF4-FFF2-40B4-BE49-F238E27FC236}">
                <a16:creationId xmlns:a16="http://schemas.microsoft.com/office/drawing/2014/main" id="{3152C283-8B91-4568-9B64-5152DA736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AF5C0-E718-460B-A025-F3E96A52EDBA}"/>
              </a:ext>
            </a:extLst>
          </p:cNvPr>
          <p:cNvSpPr>
            <a:spLocks noGrp="1"/>
          </p:cNvSpPr>
          <p:nvPr>
            <p:ph type="sldNum" sz="quarter" idx="12"/>
          </p:nvPr>
        </p:nvSpPr>
        <p:spPr/>
        <p:txBody>
          <a:bodyPr/>
          <a:lstStyle/>
          <a:p>
            <a:fld id="{918500F7-13DB-40AF-9501-B624598F7B76}" type="slidenum">
              <a:rPr lang="en-US" smtClean="0"/>
              <a:t>‹#›</a:t>
            </a:fld>
            <a:endParaRPr lang="en-US"/>
          </a:p>
        </p:txBody>
      </p:sp>
    </p:spTree>
    <p:extLst>
      <p:ext uri="{BB962C8B-B14F-4D97-AF65-F5344CB8AC3E}">
        <p14:creationId xmlns:p14="http://schemas.microsoft.com/office/powerpoint/2010/main" val="48367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85E5-B22B-4930-A492-7F255196B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51D0B0-5065-419A-99C8-BA86E6B014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6B7453-709F-4CF7-B8FB-4812C3E5A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58FA6-7DE9-455A-AD3E-E97CC910F36B}"/>
              </a:ext>
            </a:extLst>
          </p:cNvPr>
          <p:cNvSpPr>
            <a:spLocks noGrp="1"/>
          </p:cNvSpPr>
          <p:nvPr>
            <p:ph type="dt" sz="half" idx="10"/>
          </p:nvPr>
        </p:nvSpPr>
        <p:spPr/>
        <p:txBody>
          <a:bodyPr/>
          <a:lstStyle/>
          <a:p>
            <a:fld id="{20EA388E-DB97-4FE5-B471-D4A4D5DD2459}" type="datetimeFigureOut">
              <a:rPr lang="en-US" smtClean="0"/>
              <a:t>6/8/2019</a:t>
            </a:fld>
            <a:endParaRPr lang="en-US"/>
          </a:p>
        </p:txBody>
      </p:sp>
      <p:sp>
        <p:nvSpPr>
          <p:cNvPr id="6" name="Footer Placeholder 5">
            <a:extLst>
              <a:ext uri="{FF2B5EF4-FFF2-40B4-BE49-F238E27FC236}">
                <a16:creationId xmlns:a16="http://schemas.microsoft.com/office/drawing/2014/main" id="{142CFD8E-2DB6-4EAA-AC9B-D92B45097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6DE9C-6F6C-4191-B905-7C604B264008}"/>
              </a:ext>
            </a:extLst>
          </p:cNvPr>
          <p:cNvSpPr>
            <a:spLocks noGrp="1"/>
          </p:cNvSpPr>
          <p:nvPr>
            <p:ph type="sldNum" sz="quarter" idx="12"/>
          </p:nvPr>
        </p:nvSpPr>
        <p:spPr/>
        <p:txBody>
          <a:bodyPr/>
          <a:lstStyle/>
          <a:p>
            <a:fld id="{918500F7-13DB-40AF-9501-B624598F7B76}" type="slidenum">
              <a:rPr lang="en-US" smtClean="0"/>
              <a:t>‹#›</a:t>
            </a:fld>
            <a:endParaRPr lang="en-US"/>
          </a:p>
        </p:txBody>
      </p:sp>
    </p:spTree>
    <p:extLst>
      <p:ext uri="{BB962C8B-B14F-4D97-AF65-F5344CB8AC3E}">
        <p14:creationId xmlns:p14="http://schemas.microsoft.com/office/powerpoint/2010/main" val="197337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09346-55E0-438C-B585-6942F2BF1A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DE7D01-CBDE-46FD-BB51-B06C91259D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6352D-4CFE-4AC0-8AD2-03A93DCE9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A388E-DB97-4FE5-B471-D4A4D5DD2459}" type="datetimeFigureOut">
              <a:rPr lang="en-US" smtClean="0"/>
              <a:t>6/8/2019</a:t>
            </a:fld>
            <a:endParaRPr lang="en-US"/>
          </a:p>
        </p:txBody>
      </p:sp>
      <p:sp>
        <p:nvSpPr>
          <p:cNvPr id="5" name="Footer Placeholder 4">
            <a:extLst>
              <a:ext uri="{FF2B5EF4-FFF2-40B4-BE49-F238E27FC236}">
                <a16:creationId xmlns:a16="http://schemas.microsoft.com/office/drawing/2014/main" id="{0822A484-8BA7-4C44-ABA6-45B2646EA4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5E96A7-1EE5-434B-9F83-3DAA2446D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500F7-13DB-40AF-9501-B624598F7B76}" type="slidenum">
              <a:rPr lang="en-US" smtClean="0"/>
              <a:t>‹#›</a:t>
            </a:fld>
            <a:endParaRPr lang="en-US"/>
          </a:p>
        </p:txBody>
      </p:sp>
    </p:spTree>
    <p:extLst>
      <p:ext uri="{BB962C8B-B14F-4D97-AF65-F5344CB8AC3E}">
        <p14:creationId xmlns:p14="http://schemas.microsoft.com/office/powerpoint/2010/main" val="541448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7BB8-B87B-402D-B7BF-047181C1E214}"/>
              </a:ext>
            </a:extLst>
          </p:cNvPr>
          <p:cNvSpPr>
            <a:spLocks noGrp="1"/>
          </p:cNvSpPr>
          <p:nvPr>
            <p:ph type="ctrTitle"/>
          </p:nvPr>
        </p:nvSpPr>
        <p:spPr/>
        <p:txBody>
          <a:bodyPr/>
          <a:lstStyle/>
          <a:p>
            <a:r>
              <a:rPr lang="en-US" dirty="0"/>
              <a:t>The Battle of Neighborhoods</a:t>
            </a:r>
          </a:p>
        </p:txBody>
      </p:sp>
      <p:sp>
        <p:nvSpPr>
          <p:cNvPr id="3" name="Subtitle 2">
            <a:extLst>
              <a:ext uri="{FF2B5EF4-FFF2-40B4-BE49-F238E27FC236}">
                <a16:creationId xmlns:a16="http://schemas.microsoft.com/office/drawing/2014/main" id="{C8D3E6B5-F78E-4F3D-9996-47DD67237A53}"/>
              </a:ext>
            </a:extLst>
          </p:cNvPr>
          <p:cNvSpPr>
            <a:spLocks noGrp="1"/>
          </p:cNvSpPr>
          <p:nvPr>
            <p:ph type="subTitle" idx="1"/>
          </p:nvPr>
        </p:nvSpPr>
        <p:spPr/>
        <p:txBody>
          <a:bodyPr/>
          <a:lstStyle/>
          <a:p>
            <a:r>
              <a:rPr lang="en-US" dirty="0"/>
              <a:t>Coursera Capstone Project</a:t>
            </a:r>
          </a:p>
          <a:p>
            <a:r>
              <a:rPr lang="en-US" dirty="0"/>
              <a:t>Elizabeth W.</a:t>
            </a:r>
          </a:p>
        </p:txBody>
      </p:sp>
    </p:spTree>
    <p:extLst>
      <p:ext uri="{BB962C8B-B14F-4D97-AF65-F5344CB8AC3E}">
        <p14:creationId xmlns:p14="http://schemas.microsoft.com/office/powerpoint/2010/main" val="303793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4508-4917-4487-9033-2D6888A79A7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834D75B-D3D6-4AA0-964B-0D65668A99CF}"/>
              </a:ext>
            </a:extLst>
          </p:cNvPr>
          <p:cNvSpPr>
            <a:spLocks noGrp="1"/>
          </p:cNvSpPr>
          <p:nvPr>
            <p:ph idx="1"/>
          </p:nvPr>
        </p:nvSpPr>
        <p:spPr/>
        <p:txBody>
          <a:bodyPr/>
          <a:lstStyle/>
          <a:p>
            <a:r>
              <a:rPr lang="en-US" b="1" dirty="0"/>
              <a:t>Problem</a:t>
            </a:r>
            <a:r>
              <a:rPr lang="en-US" dirty="0"/>
              <a:t>: I need to decide where to live for a job near Irvine, California. I don’t know a lot about the area, so would like to use the data to inform my decision. I like performing arts and coffee shops, so would like to live near these types of places.</a:t>
            </a:r>
          </a:p>
          <a:p>
            <a:r>
              <a:rPr lang="en-US" dirty="0"/>
              <a:t>The places I will compare are:</a:t>
            </a:r>
          </a:p>
          <a:p>
            <a:pPr lvl="1"/>
            <a:r>
              <a:rPr lang="en-US" dirty="0"/>
              <a:t>Long Beach</a:t>
            </a:r>
          </a:p>
          <a:p>
            <a:pPr lvl="1"/>
            <a:r>
              <a:rPr lang="en-US" dirty="0"/>
              <a:t>Irvine</a:t>
            </a:r>
          </a:p>
          <a:p>
            <a:pPr lvl="1"/>
            <a:r>
              <a:rPr lang="en-US" dirty="0"/>
              <a:t>Costa Mesa</a:t>
            </a:r>
          </a:p>
          <a:p>
            <a:pPr lvl="1"/>
            <a:r>
              <a:rPr lang="en-US" dirty="0"/>
              <a:t>Anaheim</a:t>
            </a:r>
          </a:p>
          <a:p>
            <a:pPr lvl="1"/>
            <a:r>
              <a:rPr lang="en-US" dirty="0"/>
              <a:t>Lake Forest</a:t>
            </a:r>
          </a:p>
          <a:p>
            <a:endParaRPr lang="en-US" dirty="0"/>
          </a:p>
        </p:txBody>
      </p:sp>
    </p:spTree>
    <p:extLst>
      <p:ext uri="{BB962C8B-B14F-4D97-AF65-F5344CB8AC3E}">
        <p14:creationId xmlns:p14="http://schemas.microsoft.com/office/powerpoint/2010/main" val="365886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ADCE-14FC-4958-BF50-51DBBA6FC9A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5FDFF44-3E04-4C65-8405-31DD77258ECE}"/>
              </a:ext>
            </a:extLst>
          </p:cNvPr>
          <p:cNvSpPr>
            <a:spLocks noGrp="1"/>
          </p:cNvSpPr>
          <p:nvPr>
            <p:ph idx="1"/>
          </p:nvPr>
        </p:nvSpPr>
        <p:spPr/>
        <p:txBody>
          <a:bodyPr/>
          <a:lstStyle/>
          <a:p>
            <a:r>
              <a:rPr lang="en-US" dirty="0"/>
              <a:t>Geocoder – </a:t>
            </a:r>
            <a:r>
              <a:rPr lang="en-US" dirty="0" err="1"/>
              <a:t>Nominatum</a:t>
            </a:r>
            <a:endParaRPr lang="en-US" dirty="0"/>
          </a:p>
          <a:p>
            <a:pPr lvl="1"/>
            <a:r>
              <a:rPr lang="en-US" dirty="0"/>
              <a:t>I will use this to find the coordinates of each city I will compare</a:t>
            </a:r>
          </a:p>
          <a:p>
            <a:r>
              <a:rPr lang="en-US" dirty="0"/>
              <a:t>Foursquare API</a:t>
            </a:r>
          </a:p>
          <a:p>
            <a:pPr lvl="1"/>
            <a:r>
              <a:rPr lang="en-US" dirty="0"/>
              <a:t>I will use this to find businesses near each neighborhood, and calculate the concentration of relevant venue types to rank the neighborhoods</a:t>
            </a:r>
          </a:p>
        </p:txBody>
      </p:sp>
    </p:spTree>
    <p:extLst>
      <p:ext uri="{BB962C8B-B14F-4D97-AF65-F5344CB8AC3E}">
        <p14:creationId xmlns:p14="http://schemas.microsoft.com/office/powerpoint/2010/main" val="254554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543A-2028-4C83-81BC-6DDBF373B2B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6296FDC-CDF4-4980-B02C-45763B6C0B4F}"/>
              </a:ext>
            </a:extLst>
          </p:cNvPr>
          <p:cNvSpPr>
            <a:spLocks noGrp="1"/>
          </p:cNvSpPr>
          <p:nvPr>
            <p:ph idx="1"/>
          </p:nvPr>
        </p:nvSpPr>
        <p:spPr>
          <a:xfrm>
            <a:off x="838200" y="1825625"/>
            <a:ext cx="10515600" cy="674979"/>
          </a:xfrm>
        </p:spPr>
        <p:txBody>
          <a:bodyPr/>
          <a:lstStyle/>
          <a:p>
            <a:r>
              <a:rPr lang="en-US" dirty="0"/>
              <a:t>Clustering based on types of venues leads to 4 clusters.</a:t>
            </a:r>
          </a:p>
        </p:txBody>
      </p:sp>
      <p:pic>
        <p:nvPicPr>
          <p:cNvPr id="4" name="Picture 3">
            <a:extLst>
              <a:ext uri="{FF2B5EF4-FFF2-40B4-BE49-F238E27FC236}">
                <a16:creationId xmlns:a16="http://schemas.microsoft.com/office/drawing/2014/main" id="{0E97ABC7-B0E3-4433-BE79-8F678A7BC438}"/>
              </a:ext>
            </a:extLst>
          </p:cNvPr>
          <p:cNvPicPr/>
          <p:nvPr/>
        </p:nvPicPr>
        <p:blipFill>
          <a:blip r:embed="rId3"/>
          <a:stretch>
            <a:fillRect/>
          </a:stretch>
        </p:blipFill>
        <p:spPr>
          <a:xfrm>
            <a:off x="978159" y="2635541"/>
            <a:ext cx="5943600" cy="3568700"/>
          </a:xfrm>
          <a:prstGeom prst="rect">
            <a:avLst/>
          </a:prstGeom>
        </p:spPr>
      </p:pic>
      <p:sp>
        <p:nvSpPr>
          <p:cNvPr id="5" name="Content Placeholder 2">
            <a:extLst>
              <a:ext uri="{FF2B5EF4-FFF2-40B4-BE49-F238E27FC236}">
                <a16:creationId xmlns:a16="http://schemas.microsoft.com/office/drawing/2014/main" id="{B48B4B67-38D9-46C7-9736-7D2E09495664}"/>
              </a:ext>
            </a:extLst>
          </p:cNvPr>
          <p:cNvSpPr txBox="1">
            <a:spLocks/>
          </p:cNvSpPr>
          <p:nvPr/>
        </p:nvSpPr>
        <p:spPr>
          <a:xfrm>
            <a:off x="7240555" y="3097763"/>
            <a:ext cx="4246984" cy="2351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Added three reference cities that help us evaluate the clusters: Palms, Pasadena, and Sherman Oaks</a:t>
            </a:r>
          </a:p>
        </p:txBody>
      </p:sp>
    </p:spTree>
    <p:extLst>
      <p:ext uri="{BB962C8B-B14F-4D97-AF65-F5344CB8AC3E}">
        <p14:creationId xmlns:p14="http://schemas.microsoft.com/office/powerpoint/2010/main" val="62472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543A-2028-4C83-81BC-6DDBF373B2B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6296FDC-CDF4-4980-B02C-45763B6C0B4F}"/>
              </a:ext>
            </a:extLst>
          </p:cNvPr>
          <p:cNvSpPr>
            <a:spLocks noGrp="1"/>
          </p:cNvSpPr>
          <p:nvPr>
            <p:ph idx="1"/>
          </p:nvPr>
        </p:nvSpPr>
        <p:spPr>
          <a:xfrm>
            <a:off x="838200" y="1825625"/>
            <a:ext cx="10515600" cy="674979"/>
          </a:xfrm>
        </p:spPr>
        <p:txBody>
          <a:bodyPr>
            <a:normAutofit fontScale="92500"/>
          </a:bodyPr>
          <a:lstStyle/>
          <a:p>
            <a:r>
              <a:rPr lang="en-US" dirty="0"/>
              <a:t>To rank within each cluster, counted the types of venues we like to visit</a:t>
            </a:r>
          </a:p>
        </p:txBody>
      </p:sp>
      <p:sp>
        <p:nvSpPr>
          <p:cNvPr id="5" name="Content Placeholder 2">
            <a:extLst>
              <a:ext uri="{FF2B5EF4-FFF2-40B4-BE49-F238E27FC236}">
                <a16:creationId xmlns:a16="http://schemas.microsoft.com/office/drawing/2014/main" id="{B48B4B67-38D9-46C7-9736-7D2E09495664}"/>
              </a:ext>
            </a:extLst>
          </p:cNvPr>
          <p:cNvSpPr txBox="1">
            <a:spLocks/>
          </p:cNvSpPr>
          <p:nvPr/>
        </p:nvSpPr>
        <p:spPr>
          <a:xfrm>
            <a:off x="7240555" y="3097763"/>
            <a:ext cx="4246984" cy="3106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Coffee Shops</a:t>
            </a:r>
          </a:p>
          <a:p>
            <a:r>
              <a:rPr lang="en-US" dirty="0"/>
              <a:t>Cafés</a:t>
            </a:r>
          </a:p>
          <a:p>
            <a:r>
              <a:rPr lang="en-US" dirty="0"/>
              <a:t>Theaters</a:t>
            </a:r>
          </a:p>
          <a:p>
            <a:r>
              <a:rPr lang="en-US" dirty="0"/>
              <a:t>Concert Halls</a:t>
            </a:r>
          </a:p>
          <a:p>
            <a:r>
              <a:rPr lang="en-US" dirty="0"/>
              <a:t>Parks</a:t>
            </a:r>
          </a:p>
        </p:txBody>
      </p:sp>
      <p:pic>
        <p:nvPicPr>
          <p:cNvPr id="6" name="Picture 5">
            <a:extLst>
              <a:ext uri="{FF2B5EF4-FFF2-40B4-BE49-F238E27FC236}">
                <a16:creationId xmlns:a16="http://schemas.microsoft.com/office/drawing/2014/main" id="{D42E0644-D339-4716-9A80-1E4527C07CA2}"/>
              </a:ext>
            </a:extLst>
          </p:cNvPr>
          <p:cNvPicPr/>
          <p:nvPr/>
        </p:nvPicPr>
        <p:blipFill>
          <a:blip r:embed="rId3"/>
          <a:stretch>
            <a:fillRect/>
          </a:stretch>
        </p:blipFill>
        <p:spPr>
          <a:xfrm>
            <a:off x="1657647" y="2213752"/>
            <a:ext cx="4015364" cy="4287289"/>
          </a:xfrm>
          <a:prstGeom prst="rect">
            <a:avLst/>
          </a:prstGeom>
        </p:spPr>
      </p:pic>
    </p:spTree>
    <p:extLst>
      <p:ext uri="{BB962C8B-B14F-4D97-AF65-F5344CB8AC3E}">
        <p14:creationId xmlns:p14="http://schemas.microsoft.com/office/powerpoint/2010/main" val="212059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922B-86B5-43F5-9548-589B6B865569}"/>
              </a:ext>
            </a:extLst>
          </p:cNvPr>
          <p:cNvSpPr>
            <a:spLocks noGrp="1"/>
          </p:cNvSpPr>
          <p:nvPr>
            <p:ph type="title"/>
          </p:nvPr>
        </p:nvSpPr>
        <p:spPr/>
        <p:txBody>
          <a:bodyPr/>
          <a:lstStyle/>
          <a:p>
            <a:r>
              <a:rPr lang="en-US" dirty="0"/>
              <a:t>Results</a:t>
            </a:r>
          </a:p>
        </p:txBody>
      </p:sp>
      <p:sp>
        <p:nvSpPr>
          <p:cNvPr id="4" name="Text Placeholder 3">
            <a:extLst>
              <a:ext uri="{FF2B5EF4-FFF2-40B4-BE49-F238E27FC236}">
                <a16:creationId xmlns:a16="http://schemas.microsoft.com/office/drawing/2014/main" id="{EE89D407-AE8E-4565-BFAC-FE33FBF03426}"/>
              </a:ext>
            </a:extLst>
          </p:cNvPr>
          <p:cNvSpPr>
            <a:spLocks noGrp="1"/>
          </p:cNvSpPr>
          <p:nvPr>
            <p:ph type="body" idx="1"/>
          </p:nvPr>
        </p:nvSpPr>
        <p:spPr>
          <a:xfrm>
            <a:off x="839788" y="3024771"/>
            <a:ext cx="5157787" cy="823912"/>
          </a:xfrm>
        </p:spPr>
        <p:txBody>
          <a:bodyPr/>
          <a:lstStyle/>
          <a:p>
            <a:r>
              <a:rPr lang="en-US" dirty="0"/>
              <a:t>Cluster 0: Like Palms</a:t>
            </a:r>
          </a:p>
        </p:txBody>
      </p:sp>
      <p:sp>
        <p:nvSpPr>
          <p:cNvPr id="5" name="Content Placeholder 4">
            <a:extLst>
              <a:ext uri="{FF2B5EF4-FFF2-40B4-BE49-F238E27FC236}">
                <a16:creationId xmlns:a16="http://schemas.microsoft.com/office/drawing/2014/main" id="{E943C186-34C1-4D4A-8C7A-0FD5870AF861}"/>
              </a:ext>
            </a:extLst>
          </p:cNvPr>
          <p:cNvSpPr>
            <a:spLocks noGrp="1"/>
          </p:cNvSpPr>
          <p:nvPr>
            <p:ph sz="half" idx="2"/>
          </p:nvPr>
        </p:nvSpPr>
        <p:spPr>
          <a:xfrm>
            <a:off x="839788" y="3848683"/>
            <a:ext cx="5157787" cy="3684588"/>
          </a:xfrm>
        </p:spPr>
        <p:txBody>
          <a:bodyPr/>
          <a:lstStyle/>
          <a:p>
            <a:r>
              <a:rPr lang="en-US" dirty="0"/>
              <a:t>Fullerton (6)</a:t>
            </a:r>
          </a:p>
          <a:p>
            <a:r>
              <a:rPr lang="en-US" dirty="0"/>
              <a:t>Orange (6)</a:t>
            </a:r>
          </a:p>
          <a:p>
            <a:r>
              <a:rPr lang="en-US" dirty="0"/>
              <a:t>Santa Ana (5)</a:t>
            </a:r>
          </a:p>
          <a:p>
            <a:r>
              <a:rPr lang="en-US" dirty="0"/>
              <a:t>Newport Beach (4)</a:t>
            </a:r>
          </a:p>
          <a:p>
            <a:r>
              <a:rPr lang="en-US" dirty="0"/>
              <a:t>Anaheim (4)</a:t>
            </a:r>
          </a:p>
        </p:txBody>
      </p:sp>
      <p:sp>
        <p:nvSpPr>
          <p:cNvPr id="6" name="Text Placeholder 5">
            <a:extLst>
              <a:ext uri="{FF2B5EF4-FFF2-40B4-BE49-F238E27FC236}">
                <a16:creationId xmlns:a16="http://schemas.microsoft.com/office/drawing/2014/main" id="{46859EC2-526F-433F-81A6-6B28B4BC4EF7}"/>
              </a:ext>
            </a:extLst>
          </p:cNvPr>
          <p:cNvSpPr>
            <a:spLocks noGrp="1"/>
          </p:cNvSpPr>
          <p:nvPr>
            <p:ph type="body" sz="quarter" idx="3"/>
          </p:nvPr>
        </p:nvSpPr>
        <p:spPr>
          <a:xfrm>
            <a:off x="6172200" y="3024771"/>
            <a:ext cx="5183188" cy="823912"/>
          </a:xfrm>
        </p:spPr>
        <p:txBody>
          <a:bodyPr/>
          <a:lstStyle/>
          <a:p>
            <a:r>
              <a:rPr lang="en-US" dirty="0"/>
              <a:t>Cluster 1: Like Pasadena</a:t>
            </a:r>
          </a:p>
        </p:txBody>
      </p:sp>
      <p:sp>
        <p:nvSpPr>
          <p:cNvPr id="7" name="Content Placeholder 6">
            <a:extLst>
              <a:ext uri="{FF2B5EF4-FFF2-40B4-BE49-F238E27FC236}">
                <a16:creationId xmlns:a16="http://schemas.microsoft.com/office/drawing/2014/main" id="{D72F02A5-BAC2-4C45-AB85-BAC0186917D3}"/>
              </a:ext>
            </a:extLst>
          </p:cNvPr>
          <p:cNvSpPr>
            <a:spLocks noGrp="1"/>
          </p:cNvSpPr>
          <p:nvPr>
            <p:ph sz="quarter" idx="4"/>
          </p:nvPr>
        </p:nvSpPr>
        <p:spPr>
          <a:xfrm>
            <a:off x="6172200" y="3848683"/>
            <a:ext cx="5183188" cy="3684588"/>
          </a:xfrm>
        </p:spPr>
        <p:txBody>
          <a:bodyPr/>
          <a:lstStyle/>
          <a:p>
            <a:r>
              <a:rPr lang="en-US" dirty="0"/>
              <a:t>Long Beach (7)</a:t>
            </a:r>
          </a:p>
          <a:p>
            <a:r>
              <a:rPr lang="en-US" dirty="0"/>
              <a:t>Seal Beach (7)</a:t>
            </a:r>
          </a:p>
          <a:p>
            <a:r>
              <a:rPr lang="en-US" dirty="0"/>
              <a:t>San Juan Capistrano (4)</a:t>
            </a:r>
          </a:p>
          <a:p>
            <a:r>
              <a:rPr lang="en-US" dirty="0"/>
              <a:t>Laguna Beach (3)</a:t>
            </a:r>
          </a:p>
          <a:p>
            <a:r>
              <a:rPr lang="en-US" dirty="0"/>
              <a:t>San Clemente (1)</a:t>
            </a:r>
          </a:p>
        </p:txBody>
      </p:sp>
      <p:sp>
        <p:nvSpPr>
          <p:cNvPr id="8" name="Content Placeholder 2">
            <a:extLst>
              <a:ext uri="{FF2B5EF4-FFF2-40B4-BE49-F238E27FC236}">
                <a16:creationId xmlns:a16="http://schemas.microsoft.com/office/drawing/2014/main" id="{420E81F6-C386-47DF-9E23-CEE5B4DF876C}"/>
              </a:ext>
            </a:extLst>
          </p:cNvPr>
          <p:cNvSpPr txBox="1">
            <a:spLocks/>
          </p:cNvSpPr>
          <p:nvPr/>
        </p:nvSpPr>
        <p:spPr>
          <a:xfrm>
            <a:off x="739775" y="1683754"/>
            <a:ext cx="10515600" cy="1325563"/>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We now have a </a:t>
            </a:r>
            <a:r>
              <a:rPr lang="en-US" dirty="0" err="1"/>
              <a:t>dataframe</a:t>
            </a:r>
            <a:r>
              <a:rPr lang="en-US" dirty="0"/>
              <a:t> with each city, a cluster category, and a number of attractive venues that we would likely visit</a:t>
            </a:r>
            <a:br>
              <a:rPr lang="en-US" dirty="0"/>
            </a:br>
            <a:endParaRPr lang="en-US" dirty="0"/>
          </a:p>
        </p:txBody>
      </p:sp>
    </p:spTree>
    <p:extLst>
      <p:ext uri="{BB962C8B-B14F-4D97-AF65-F5344CB8AC3E}">
        <p14:creationId xmlns:p14="http://schemas.microsoft.com/office/powerpoint/2010/main" val="45356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9292-BFD9-4BCF-A31A-8CAC4B15EA71}"/>
              </a:ext>
            </a:extLst>
          </p:cNvPr>
          <p:cNvSpPr>
            <a:spLocks noGrp="1"/>
          </p:cNvSpPr>
          <p:nvPr>
            <p:ph type="title"/>
          </p:nvPr>
        </p:nvSpPr>
        <p:spPr/>
        <p:txBody>
          <a:bodyPr/>
          <a:lstStyle/>
          <a:p>
            <a:r>
              <a:rPr lang="en-US" dirty="0"/>
              <a:t>Discussion</a:t>
            </a:r>
          </a:p>
        </p:txBody>
      </p:sp>
      <p:sp>
        <p:nvSpPr>
          <p:cNvPr id="7" name="Content Placeholder 6">
            <a:extLst>
              <a:ext uri="{FF2B5EF4-FFF2-40B4-BE49-F238E27FC236}">
                <a16:creationId xmlns:a16="http://schemas.microsoft.com/office/drawing/2014/main" id="{FF7B3C42-4CF6-404F-A569-9F0A429D5263}"/>
              </a:ext>
            </a:extLst>
          </p:cNvPr>
          <p:cNvSpPr>
            <a:spLocks noGrp="1"/>
          </p:cNvSpPr>
          <p:nvPr>
            <p:ph idx="1"/>
          </p:nvPr>
        </p:nvSpPr>
        <p:spPr/>
        <p:txBody>
          <a:bodyPr/>
          <a:lstStyle/>
          <a:p>
            <a:r>
              <a:rPr lang="en-US" dirty="0"/>
              <a:t>Many cities in Orange County seem similar to each other based on this cluster analysis, devaluing our clustering as a decision mechanism</a:t>
            </a:r>
            <a:br>
              <a:rPr lang="en-US" dirty="0"/>
            </a:br>
            <a:endParaRPr lang="en-US" dirty="0"/>
          </a:p>
          <a:p>
            <a:r>
              <a:rPr lang="en-US" dirty="0"/>
              <a:t>Using counts of venues makes sense, because we looked at a fixed radius for each city. Count of venues is a great way to measure our interest and will serve as a ranking tool</a:t>
            </a:r>
            <a:br>
              <a:rPr lang="en-US" dirty="0"/>
            </a:br>
            <a:endParaRPr lang="en-US" dirty="0"/>
          </a:p>
          <a:p>
            <a:r>
              <a:rPr lang="en-US" dirty="0"/>
              <a:t>We can’t guarantee we will find housing in one specific city, so we will use the list of rankings to inform our discussion with a real estate agent.</a:t>
            </a:r>
          </a:p>
        </p:txBody>
      </p:sp>
    </p:spTree>
    <p:extLst>
      <p:ext uri="{BB962C8B-B14F-4D97-AF65-F5344CB8AC3E}">
        <p14:creationId xmlns:p14="http://schemas.microsoft.com/office/powerpoint/2010/main" val="139773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0F9F-823F-45F4-8500-296A1EA519D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8F7CC52-EEEC-4C34-A508-E32A03558E4E}"/>
              </a:ext>
            </a:extLst>
          </p:cNvPr>
          <p:cNvSpPr>
            <a:spLocks noGrp="1"/>
          </p:cNvSpPr>
          <p:nvPr>
            <p:ph idx="1"/>
          </p:nvPr>
        </p:nvSpPr>
        <p:spPr/>
        <p:txBody>
          <a:bodyPr/>
          <a:lstStyle/>
          <a:p>
            <a:r>
              <a:rPr lang="en-US" dirty="0"/>
              <a:t>After completing the clustering and ranking exercises, we are now prepared to move to a new city for this job, and also have a list of popular venues to visit. This increased my confidence in moving, and now instead of anxious, I am excited to see a new part of California.</a:t>
            </a:r>
            <a:br>
              <a:rPr lang="en-US" dirty="0"/>
            </a:br>
            <a:endParaRPr lang="en-US" dirty="0"/>
          </a:p>
          <a:p>
            <a:r>
              <a:rPr lang="en-US" dirty="0"/>
              <a:t>Once we have settled in, next analysis projects could include using Foursquare API again to rank local restaurants </a:t>
            </a:r>
            <a:r>
              <a:rPr lang="en-US"/>
              <a:t>in the order </a:t>
            </a:r>
            <a:r>
              <a:rPr lang="en-US" dirty="0"/>
              <a:t>that </a:t>
            </a:r>
            <a:r>
              <a:rPr lang="en-US"/>
              <a:t>we should try them.</a:t>
            </a:r>
            <a:endParaRPr lang="en-US" dirty="0"/>
          </a:p>
        </p:txBody>
      </p:sp>
    </p:spTree>
    <p:extLst>
      <p:ext uri="{BB962C8B-B14F-4D97-AF65-F5344CB8AC3E}">
        <p14:creationId xmlns:p14="http://schemas.microsoft.com/office/powerpoint/2010/main" val="3298631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504</Words>
  <Application>Microsoft Office PowerPoint</Application>
  <PresentationFormat>Widescreen</PresentationFormat>
  <Paragraphs>61</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Battle of Neighborhoods</vt:lpstr>
      <vt:lpstr>Introduction</vt:lpstr>
      <vt:lpstr>Data</vt:lpstr>
      <vt:lpstr>Methodology</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Liz Work</dc:creator>
  <cp:lastModifiedBy>Liz Work</cp:lastModifiedBy>
  <cp:revision>4</cp:revision>
  <dcterms:created xsi:type="dcterms:W3CDTF">2019-06-08T18:47:34Z</dcterms:created>
  <dcterms:modified xsi:type="dcterms:W3CDTF">2019-06-08T21:38:57Z</dcterms:modified>
</cp:coreProperties>
</file>