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9FB0CF1-DC42-4AA6-A294-1381B684CD9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54A7C0-BDDE-49DB-9D23-DF5AAFD822E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GIFS: http://giphy.com/search/conways-game-of-life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429887-4756-4BFA-A59A-EF6CBB316FD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http://giphy.com/gifs/glider-game-of-life-conway-ThuVXkRrPUgCY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F85ED23-A562-438D-B789-5A5DB34BE61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0" t="0" r="r" b="b"/>
            <a:pathLst>
              <a:path w="708" h="3358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0" t="0" r="r" b="b"/>
            <a:pathLst>
              <a:path w="705" h="3325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0" t="0" r="r" b="b"/>
            <a:pathLst>
              <a:path w="775" h="1021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0" t="0" r="r" b="b"/>
            <a:pathLst>
              <a:path w="943" h="988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0" t="0" r="r" b="b"/>
            <a:pathLst>
              <a:path w="1343" h="991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0" t="0" r="r" b="b"/>
            <a:pathLst>
              <a:path w="1069" h="1021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rect l="0" t="0" r="r" b="b"/>
            <a:pathLst>
              <a:path w="671" h="1754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rect l="0" t="0" r="r" b="b"/>
            <a:pathLst>
              <a:path w="653" h="1685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rect l="0" t="0" r="r" b="b"/>
            <a:pathLst>
              <a:path w="1698" h="2694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rect l="0" t="0" r="r" b="b"/>
            <a:pathLst>
              <a:path w="2100" h="2625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rect l="0" t="0" r="r" b="b"/>
            <a:pathLst>
              <a:path w="2884" h="2628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rect l="0" t="0" r="r" b="b"/>
            <a:pathLst>
              <a:path w="2259" h="2697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11/29/16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MATH-8650 Final Project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6AD52E-9484-44CC-9B5A-B50D329DB672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0" t="0" r="r" b="b"/>
            <a:pathLst>
              <a:path w="708" h="3358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0" t="0" r="r" b="b"/>
            <a:pathLst>
              <a:path w="705" h="3325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0" t="0" r="r" b="b"/>
            <a:pathLst>
              <a:path w="775" h="1021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0" t="0" r="r" b="b"/>
            <a:pathLst>
              <a:path w="943" h="988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0" t="0" r="r" b="b"/>
            <a:pathLst>
              <a:path w="1343" h="991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0" t="0" r="r" b="b"/>
            <a:pathLst>
              <a:path w="1069" h="1021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600" strike="noStrike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400" strike="noStrike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11/29/16</a:t>
            </a:r>
            <a:endParaRPr/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MATH-8650 Final Project</a:t>
            </a:r>
            <a:endParaRPr/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777FD0F-5251-4CB1-9E8E-A008617571E5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0" t="0" r="r" b="b"/>
            <a:pathLst>
              <a:path w="708" h="3358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0" t="0" r="r" b="b"/>
            <a:pathLst>
              <a:path w="705" h="3325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0" t="0" r="r" b="b"/>
            <a:pathLst>
              <a:path w="775" h="1021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0" t="0" r="r" b="b"/>
            <a:pathLst>
              <a:path w="943" h="988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0" t="0" r="r" b="b"/>
            <a:pathLst>
              <a:path w="1343" h="991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0" t="0" r="r" b="b"/>
            <a:pathLst>
              <a:path w="1069" h="1021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103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600" strike="noStrike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400" strike="noStrike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104" name="PlaceHolder 9"/>
          <p:cNvSpPr>
            <a:spLocks noGrp="1"/>
          </p:cNvSpPr>
          <p:nvPr>
            <p:ph type="body"/>
          </p:nvPr>
        </p:nvSpPr>
        <p:spPr>
          <a:xfrm>
            <a:off x="6607800" y="2666880"/>
            <a:ext cx="4894560" cy="31237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600" strike="noStrike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400" strike="noStrike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105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11/29/16</a:t>
            </a:r>
            <a:endParaRPr/>
          </a:p>
        </p:txBody>
      </p:sp>
      <p:sp>
        <p:nvSpPr>
          <p:cNvPr id="106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MATH-8650 Final Project</a:t>
            </a:r>
            <a:endParaRPr/>
          </a:p>
        </p:txBody>
      </p:sp>
      <p:sp>
        <p:nvSpPr>
          <p:cNvPr id="107" name="PlaceHolder 12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8EC184-CDDA-4A43-BED2-BE21BF2DD6B4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0" t="0" r="r" b="b"/>
            <a:pathLst>
              <a:path w="708" h="3358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0" t="0" r="r" b="b"/>
            <a:pathLst>
              <a:path w="705" h="3325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0" t="0" r="r" b="b"/>
            <a:pathLst>
              <a:path w="775" h="1021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0" t="0" r="r" b="b"/>
            <a:pathLst>
              <a:path w="943" h="988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0" t="0" r="r" b="b"/>
            <a:pathLst>
              <a:path w="1343" h="991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0" t="0" r="r" b="b"/>
            <a:pathLst>
              <a:path w="1069" h="1021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149" name="PlaceHolder 8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11/29/16</a:t>
            </a:r>
            <a:endParaRPr/>
          </a:p>
        </p:txBody>
      </p:sp>
      <p:sp>
        <p:nvSpPr>
          <p:cNvPr id="150" name="PlaceHolder 9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MATH-8650 Final Project</a:t>
            </a:r>
            <a:endParaRPr/>
          </a:p>
        </p:txBody>
      </p:sp>
      <p:sp>
        <p:nvSpPr>
          <p:cNvPr id="151" name="PlaceHolder 10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EB1C81-86FE-414F-8E15-696AC430EB72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152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8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orbel"/>
              </a:rPr>
              <a:t>Conway’s Game of Life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Corbel"/>
              </a:rPr>
              <a:t>Brad Green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Corbel"/>
              </a:rPr>
              <a:t>Edwin Weill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Corbel"/>
              </a:rPr>
              <a:t> 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10252800" y="6493680"/>
            <a:ext cx="1822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trike="noStrike">
                <a:solidFill>
                  <a:srgbClr val="000000"/>
                </a:solidFill>
                <a:latin typeface="Constantia"/>
                <a:ea typeface="Constantia"/>
              </a:rPr>
              <a:t>MATH-8650 Final Project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Presentation Outline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Project Overview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Conway Rules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Algorithm Overview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Optimizations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Results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Demo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Project Overview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Cellular Automaton Zero-Player “Game”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Evolves through generations modeling life and death of organisms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Cells interact with immediate neighbors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2-dimensional grid of cells</a:t>
            </a:r>
            <a:endParaRPr/>
          </a:p>
        </p:txBody>
      </p:sp>
      <p:pic>
        <p:nvPicPr>
          <p:cNvPr id="199" name="Picture 10" descr=""/>
          <p:cNvPicPr/>
          <p:nvPr/>
        </p:nvPicPr>
        <p:blipFill>
          <a:blip r:embed="rId1"/>
          <a:stretch/>
        </p:blipFill>
        <p:spPr>
          <a:xfrm>
            <a:off x="6535080" y="2666880"/>
            <a:ext cx="2363400" cy="1701360"/>
          </a:xfrm>
          <a:prstGeom prst="rect">
            <a:avLst/>
          </a:prstGeom>
          <a:ln>
            <a:noFill/>
          </a:ln>
        </p:spPr>
      </p:pic>
      <p:pic>
        <p:nvPicPr>
          <p:cNvPr id="200" name="Picture 11" descr=""/>
          <p:cNvPicPr/>
          <p:nvPr/>
        </p:nvPicPr>
        <p:blipFill>
          <a:blip r:embed="rId2"/>
          <a:stretch/>
        </p:blipFill>
        <p:spPr>
          <a:xfrm>
            <a:off x="9040680" y="2666880"/>
            <a:ext cx="1701360" cy="1701360"/>
          </a:xfrm>
          <a:prstGeom prst="rect">
            <a:avLst/>
          </a:prstGeom>
          <a:ln>
            <a:noFill/>
          </a:ln>
        </p:spPr>
      </p:pic>
      <p:pic>
        <p:nvPicPr>
          <p:cNvPr id="201" name="Picture 12" descr=""/>
          <p:cNvPicPr/>
          <p:nvPr/>
        </p:nvPicPr>
        <p:blipFill>
          <a:blip r:embed="rId3"/>
          <a:stretch/>
        </p:blipFill>
        <p:spPr>
          <a:xfrm>
            <a:off x="6535080" y="4513680"/>
            <a:ext cx="4207320" cy="213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Conway Rules (B3/S23)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SzPct val="145000"/>
              <a:buFont typeface="Corbel"/>
              <a:buAutoNum type="arabicPeriod"/>
            </a:pPr>
            <a:r>
              <a:rPr b="1" lang="en-US" strike="noStrike">
                <a:solidFill>
                  <a:srgbClr val="000000"/>
                </a:solidFill>
                <a:latin typeface="Corbel"/>
              </a:rPr>
              <a:t>Under-population</a:t>
            </a:r>
            <a:r>
              <a:rPr lang="en-US" strike="noStrike">
                <a:solidFill>
                  <a:srgbClr val="000000"/>
                </a:solidFill>
                <a:latin typeface="Corbel"/>
              </a:rPr>
              <a:t>: A living cell with fewer than 2 neighbors dies</a:t>
            </a:r>
            <a:endParaRPr/>
          </a:p>
          <a:p>
            <a:pPr>
              <a:lnSpc>
                <a:spcPct val="100000"/>
              </a:lnSpc>
              <a:buSzPct val="145000"/>
              <a:buFont typeface="Corbel"/>
              <a:buAutoNum type="arabicPeriod"/>
            </a:pPr>
            <a:r>
              <a:rPr b="1" lang="en-US" strike="noStrike">
                <a:solidFill>
                  <a:srgbClr val="000000"/>
                </a:solidFill>
                <a:latin typeface="Corbel"/>
              </a:rPr>
              <a:t>Generation</a:t>
            </a:r>
            <a:r>
              <a:rPr lang="en-US" strike="noStrike">
                <a:solidFill>
                  <a:srgbClr val="000000"/>
                </a:solidFill>
                <a:latin typeface="Corbel"/>
              </a:rPr>
              <a:t>: A living cell with 2 or 3 living neighbors lives to next generation</a:t>
            </a:r>
            <a:endParaRPr/>
          </a:p>
          <a:p>
            <a:pPr>
              <a:lnSpc>
                <a:spcPct val="100000"/>
              </a:lnSpc>
              <a:buSzPct val="145000"/>
              <a:buFont typeface="Corbel"/>
              <a:buAutoNum type="arabicPeriod"/>
            </a:pPr>
            <a:r>
              <a:rPr b="1" lang="en-US" strike="noStrike">
                <a:solidFill>
                  <a:srgbClr val="000000"/>
                </a:solidFill>
                <a:latin typeface="Corbel"/>
              </a:rPr>
              <a:t>Over-population</a:t>
            </a:r>
            <a:r>
              <a:rPr lang="en-US" strike="noStrike">
                <a:solidFill>
                  <a:srgbClr val="000000"/>
                </a:solidFill>
                <a:latin typeface="Corbel"/>
              </a:rPr>
              <a:t>: A living cell with more than 3 living neighbors dies</a:t>
            </a:r>
            <a:endParaRPr/>
          </a:p>
          <a:p>
            <a:pPr>
              <a:lnSpc>
                <a:spcPct val="100000"/>
              </a:lnSpc>
              <a:buSzPct val="145000"/>
              <a:buFont typeface="Corbel"/>
              <a:buAutoNum type="arabicPeriod"/>
            </a:pPr>
            <a:r>
              <a:rPr b="1" lang="en-US" strike="noStrike">
                <a:solidFill>
                  <a:srgbClr val="000000"/>
                </a:solidFill>
                <a:latin typeface="Corbel"/>
              </a:rPr>
              <a:t>Reproduction</a:t>
            </a:r>
            <a:r>
              <a:rPr lang="en-US" strike="noStrike">
                <a:solidFill>
                  <a:srgbClr val="000000"/>
                </a:solidFill>
                <a:latin typeface="Corbel"/>
              </a:rPr>
              <a:t>: A dead cell with 3 neighbors becomes alive</a:t>
            </a:r>
            <a:endParaRPr/>
          </a:p>
        </p:txBody>
      </p:sp>
      <p:pic>
        <p:nvPicPr>
          <p:cNvPr id="204" name="Content Placeholder 4" descr=""/>
          <p:cNvPicPr/>
          <p:nvPr/>
        </p:nvPicPr>
        <p:blipFill>
          <a:blip r:embed="rId1"/>
          <a:stretch/>
        </p:blipFill>
        <p:spPr>
          <a:xfrm>
            <a:off x="7458480" y="2438280"/>
            <a:ext cx="3448800" cy="34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Algorithm Overview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Initialize Grid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Iterate to maximum iterations or until there are no living cells in the grid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“</a:t>
            </a:r>
            <a:r>
              <a:rPr lang="en-US" strike="noStrike">
                <a:solidFill>
                  <a:srgbClr val="000000"/>
                </a:solidFill>
                <a:latin typeface="Corbel"/>
              </a:rPr>
              <a:t>Visit” each cell in the grid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Determine if each cell is dead or alive in next generation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Optimized by using sets containing living cells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No need to check entire grid</a:t>
            </a:r>
            <a:endParaRPr/>
          </a:p>
        </p:txBody>
      </p:sp>
      <p:pic>
        <p:nvPicPr>
          <p:cNvPr id="207" name="Content Placeholder 4" descr=""/>
          <p:cNvPicPr/>
          <p:nvPr/>
        </p:nvPicPr>
        <p:blipFill>
          <a:blip r:embed="rId1"/>
          <a:stretch/>
        </p:blipFill>
        <p:spPr>
          <a:xfrm>
            <a:off x="6607080" y="3049920"/>
            <a:ext cx="4895640" cy="23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Optimizations (Quadtree)</a:t>
            </a:r>
            <a:endParaRPr/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7955280" y="4206240"/>
            <a:ext cx="2926080" cy="202644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7975440" y="2103120"/>
            <a:ext cx="2905920" cy="2026440"/>
          </a:xfrm>
          <a:prstGeom prst="rect">
            <a:avLst/>
          </a:prstGeom>
          <a:ln>
            <a:noFill/>
          </a:ln>
        </p:spPr>
      </p:pic>
      <p:sp>
        <p:nvSpPr>
          <p:cNvPr id="211" name="TextShape 2"/>
          <p:cNvSpPr txBox="1"/>
          <p:nvPr/>
        </p:nvSpPr>
        <p:spPr>
          <a:xfrm>
            <a:off x="1484280" y="2667240"/>
            <a:ext cx="601380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Tree where each node meets the following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Has 4 Children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Or is a leaf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Every leaf is a live node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Only these paths are saved in the structure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Natural to represent spatial data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Results (Visualization)</a:t>
            </a:r>
            <a:endParaRPr/>
          </a:p>
        </p:txBody>
      </p:sp>
      <p:pic>
        <p:nvPicPr>
          <p:cNvPr id="213" name="Content Placeholder 5" descr=""/>
          <p:cNvPicPr/>
          <p:nvPr/>
        </p:nvPicPr>
        <p:blipFill>
          <a:blip r:embed="rId1"/>
          <a:stretch/>
        </p:blipFill>
        <p:spPr>
          <a:xfrm>
            <a:off x="1848600" y="2666880"/>
            <a:ext cx="4165200" cy="3123720"/>
          </a:xfrm>
          <a:prstGeom prst="rect">
            <a:avLst/>
          </a:prstGeom>
          <a:ln>
            <a:noFill/>
          </a:ln>
        </p:spPr>
      </p:pic>
      <p:pic>
        <p:nvPicPr>
          <p:cNvPr id="214" name="Content Placeholder 4" descr=""/>
          <p:cNvPicPr/>
          <p:nvPr/>
        </p:nvPicPr>
        <p:blipFill>
          <a:blip r:embed="rId2"/>
          <a:stretch/>
        </p:blipFill>
        <p:spPr>
          <a:xfrm>
            <a:off x="6972480" y="2666880"/>
            <a:ext cx="4165200" cy="312372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1848600" y="579132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Glider Gun Example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6972120" y="579132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Sierpinski Triangle Example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1848600" y="616068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Automaton: B3/S23</a:t>
            </a:r>
            <a:endParaRPr/>
          </a:p>
        </p:txBody>
      </p:sp>
      <p:sp>
        <p:nvSpPr>
          <p:cNvPr id="218" name="CustomShape 5"/>
          <p:cNvSpPr/>
          <p:nvPr/>
        </p:nvSpPr>
        <p:spPr>
          <a:xfrm>
            <a:off x="6972120" y="616068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Automaton: B1/S12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Results (Performance Analysis)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221" name="TextShape 3"/>
          <p:cNvSpPr txBox="1"/>
          <p:nvPr/>
        </p:nvSpPr>
        <p:spPr>
          <a:xfrm>
            <a:off x="660780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484280" y="26031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Demo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