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59" r:id="rId6"/>
    <p:sldId id="260" r:id="rId7"/>
    <p:sldId id="268" r:id="rId8"/>
    <p:sldId id="267" r:id="rId9"/>
    <p:sldId id="261" r:id="rId10"/>
    <p:sldId id="263" r:id="rId11"/>
    <p:sldId id="262" r:id="rId12"/>
    <p:sldId id="264" r:id="rId13"/>
    <p:sldId id="273" r:id="rId14"/>
    <p:sldId id="275" r:id="rId15"/>
    <p:sldId id="271" r:id="rId16"/>
    <p:sldId id="272" r:id="rId17"/>
    <p:sldId id="274" r:id="rId18"/>
    <p:sldId id="270" r:id="rId19"/>
    <p:sldId id="276" r:id="rId20"/>
    <p:sldId id="277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62793" autoAdjust="0"/>
  </p:normalViewPr>
  <p:slideViewPr>
    <p:cSldViewPr snapToGrid="0">
      <p:cViewPr varScale="1">
        <p:scale>
          <a:sx n="71" d="100"/>
          <a:sy n="71" d="100"/>
        </p:scale>
        <p:origin x="276" y="78"/>
      </p:cViewPr>
      <p:guideLst/>
    </p:cSldViewPr>
  </p:slideViewPr>
  <p:outlineViewPr>
    <p:cViewPr>
      <p:scale>
        <a:sx n="33" d="100"/>
        <a:sy n="33" d="100"/>
      </p:scale>
      <p:origin x="0" y="-40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F152-7BA3-461A-A0A5-128A64E946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6077-5A85-462B-AA72-06D95F35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barrier to entry: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Pre-installed on all web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compilation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Originally designed as easy to use for web designers and part-time programmers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Great for interactive data visualization: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the following, 30 seconds each: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https://www.ncbi.nlm.nih.gov/Structure/icn3d/icn3d.html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http://eweitz.github.io/ideogram/annotations_histogram.html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https://www.ncbi.nlm.nih.gov/projects/sviewer/graphDemo.html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Very</a:t>
            </a:r>
            <a:r>
              <a:rPr lang="en-US" baseline="0" dirty="0" smtClean="0"/>
              <a:t> popular language, </a:t>
            </a:r>
            <a:r>
              <a:rPr lang="en-US" dirty="0" smtClean="0"/>
              <a:t>lingua franca of web apps</a:t>
            </a:r>
            <a:r>
              <a:rPr lang="en-US" baseline="0" dirty="0" smtClean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used and discussed programming language in 2016 per </a:t>
            </a:r>
            <a:r>
              <a:rPr lang="en-US" dirty="0" err="1" smtClean="0"/>
              <a:t>RedMonk</a:t>
            </a:r>
            <a:r>
              <a:rPr lang="en-US" dirty="0" smtClean="0"/>
              <a:t>: http://redmonk.com/sogrady/2016/07/20/language-rankings-6-16/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will learn JS syntax and concepts</a:t>
            </a:r>
            <a:r>
              <a:rPr lang="en-US" baseline="0" dirty="0" smtClean="0"/>
              <a:t> using Chrome Developer Tools (</a:t>
            </a:r>
            <a:r>
              <a:rPr lang="en-US" baseline="0" dirty="0" err="1" smtClean="0"/>
              <a:t>DevTools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Then we will developer an</a:t>
            </a:r>
            <a:r>
              <a:rPr lang="en-US" baseline="0" dirty="0" smtClean="0"/>
              <a:t> prototype </a:t>
            </a:r>
            <a:r>
              <a:rPr lang="en-US" dirty="0" smtClean="0"/>
              <a:t>web application for genomics using </a:t>
            </a:r>
            <a:r>
              <a:rPr lang="en-US" dirty="0" err="1" smtClean="0"/>
              <a:t>JSFiddle</a:t>
            </a:r>
            <a:r>
              <a:rPr lang="en-US" baseline="0" dirty="0" smtClean="0"/>
              <a:t> and </a:t>
            </a:r>
            <a:r>
              <a:rPr lang="en-US" dirty="0" smtClean="0"/>
              <a:t>web APIs from NCBI</a:t>
            </a:r>
          </a:p>
          <a:p>
            <a:endParaRPr lang="en-US" dirty="0" smtClean="0"/>
          </a:p>
          <a:p>
            <a:r>
              <a:rPr lang="en-US" dirty="0" smtClean="0"/>
              <a:t>We’</a:t>
            </a:r>
            <a:r>
              <a:rPr lang="en-US" baseline="0" dirty="0" smtClean="0"/>
              <a:t>ll generally use Google’s JavaScript style guide for syntax:</a:t>
            </a:r>
          </a:p>
          <a:p>
            <a:r>
              <a:rPr lang="en-US" dirty="0" smtClean="0"/>
              <a:t>https://google.github.io/styleguide/jsguide.html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declaration and assignment</a:t>
            </a:r>
            <a:r>
              <a:rPr lang="en-US" baseline="0" dirty="0" smtClean="0"/>
              <a:t> are perhaps the </a:t>
            </a:r>
            <a:r>
              <a:rPr lang="en-US" dirty="0" smtClean="0"/>
              <a:t>most basic tasks in programming.</a:t>
            </a:r>
          </a:p>
          <a:p>
            <a:endParaRPr lang="en-US" dirty="0" smtClean="0"/>
          </a:p>
          <a:p>
            <a:r>
              <a:rPr lang="en-US" dirty="0" smtClean="0"/>
              <a:t>A major new version of JavaScript,</a:t>
            </a:r>
            <a:r>
              <a:rPr lang="en-US" baseline="0" dirty="0" smtClean="0"/>
              <a:t> named “ES6”, has introduced clearer ways to declare variables.  In brief: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const</a:t>
            </a:r>
            <a:r>
              <a:rPr lang="en-US" baseline="0" dirty="0" smtClean="0"/>
              <a:t> means the variable cannot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let </a:t>
            </a:r>
            <a:r>
              <a:rPr lang="en-US" baseline="0" dirty="0" smtClean="0"/>
              <a:t>means the variable may be reassigned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Both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and let use </a:t>
            </a:r>
            <a:r>
              <a:rPr lang="en-US" i="1" baseline="0" dirty="0" smtClean="0"/>
              <a:t>block scope</a:t>
            </a:r>
            <a:r>
              <a:rPr lang="en-US" i="0" baseline="0" dirty="0" smtClean="0"/>
              <a:t>.  The old keyword used to declare variables, </a:t>
            </a:r>
            <a:r>
              <a:rPr lang="en-US" b="1" i="0" baseline="0" dirty="0" err="1" smtClean="0"/>
              <a:t>var</a:t>
            </a:r>
            <a:r>
              <a:rPr lang="en-US" b="0" i="0" baseline="0" dirty="0" smtClean="0"/>
              <a:t>, uses </a:t>
            </a:r>
            <a:r>
              <a:rPr lang="en-US" b="0" i="1" baseline="0" dirty="0" smtClean="0"/>
              <a:t>function scope</a:t>
            </a:r>
            <a:r>
              <a:rPr lang="en-US" b="0" i="0" baseline="0" dirty="0" smtClean="0"/>
              <a:t>.  You can learn more about those elsewhere (e.g. Chapter 3 of “You Don’t Know JS”, https://github.com/getify/You-Dont-Know-JS/blob/master/scope%20%26%20closures/ch3.md).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baseline="0" dirty="0" smtClean="0"/>
              <a:t>Most JavaScript in the wild still uses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  If you’re working on a codebase that uses </a:t>
            </a:r>
            <a:r>
              <a:rPr lang="en-US" b="1" i="0" u="none" baseline="0" dirty="0" err="1" smtClean="0"/>
              <a:t>var</a:t>
            </a:r>
            <a:r>
              <a:rPr lang="en-US" b="0" i="0" u="none" baseline="0" dirty="0" smtClean="0"/>
              <a:t>, keep using </a:t>
            </a:r>
            <a:r>
              <a:rPr lang="en-US" b="1" i="0" u="none" baseline="0" dirty="0" smtClean="0"/>
              <a:t>var</a:t>
            </a:r>
            <a:r>
              <a:rPr lang="en-US" b="0" i="0" u="none" baseline="0" dirty="0" smtClean="0"/>
              <a:t>.</a:t>
            </a: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baseline="0" dirty="0" smtClean="0"/>
              <a:t>For new projects, generally use </a:t>
            </a:r>
            <a:r>
              <a:rPr lang="en-US" b="1" i="0" baseline="0" dirty="0" err="1" smtClean="0"/>
              <a:t>const</a:t>
            </a:r>
            <a:r>
              <a:rPr lang="en-US" b="0" i="0" u="none" baseline="0" dirty="0" smtClean="0"/>
              <a:t> when declaring variables.  This encourages us to avoid reusing variable names, which can be confusing and cause bugs.  Use </a:t>
            </a:r>
            <a:r>
              <a:rPr lang="en-US" b="1" i="0" u="none" baseline="0" dirty="0" smtClean="0"/>
              <a:t>let</a:t>
            </a:r>
            <a:r>
              <a:rPr lang="en-US" b="0" i="0" u="none" baseline="0" dirty="0" smtClean="0"/>
              <a:t> when you have a variable that you want to modify.</a:t>
            </a:r>
            <a:endParaRPr lang="en-US" b="1" i="0" u="non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declare this object with </a:t>
            </a:r>
            <a:r>
              <a:rPr lang="en-US" b="1" dirty="0" err="1" smtClean="0"/>
              <a:t>const</a:t>
            </a:r>
            <a:r>
              <a:rPr lang="en-US" b="0" dirty="0" smtClean="0"/>
              <a:t>,</a:t>
            </a:r>
            <a:r>
              <a:rPr lang="en-US" b="0" baseline="0" dirty="0" smtClean="0"/>
              <a:t> we can modify its properties.  In other words, although we cannot reassign </a:t>
            </a:r>
            <a:r>
              <a:rPr lang="en-US" b="0" baseline="0" dirty="0" err="1" smtClean="0"/>
              <a:t>genomicLocation</a:t>
            </a:r>
            <a:r>
              <a:rPr lang="en-US" b="0" baseline="0" dirty="0" smtClean="0"/>
              <a:t> here, we can add, remove, or update its properties like ‘start’, ‘stop’, and our new property ‘</a:t>
            </a:r>
            <a:r>
              <a:rPr lang="en-US" b="0" baseline="0" dirty="0" err="1" smtClean="0"/>
              <a:t>assemblyAccVer</a:t>
            </a:r>
            <a:r>
              <a:rPr lang="en-US" b="0" baseline="0" dirty="0" smtClean="0"/>
              <a:t>’.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</a:t>
            </a:r>
            <a:r>
              <a:rPr lang="en-US" dirty="0" err="1" smtClean="0"/>
              <a:t>gene.start</a:t>
            </a:r>
            <a:r>
              <a:rPr lang="en-US" dirty="0" smtClean="0"/>
              <a:t> and </a:t>
            </a:r>
            <a:r>
              <a:rPr lang="en-US" dirty="0" err="1" smtClean="0"/>
              <a:t>gene.stop</a:t>
            </a:r>
            <a:r>
              <a:rPr lang="en-US" dirty="0" smtClean="0"/>
              <a:t> are </a:t>
            </a:r>
            <a:r>
              <a:rPr lang="en-US" i="1" dirty="0" smtClean="0"/>
              <a:t>integers.</a:t>
            </a:r>
            <a:r>
              <a:rPr lang="en-US" i="1" baseline="0" dirty="0" smtClean="0"/>
              <a:t>  </a:t>
            </a:r>
            <a:r>
              <a:rPr lang="en-US" i="0" baseline="0" dirty="0" smtClean="0"/>
              <a:t>JavaScript automatically converts these to strings.  Convenient!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6077-5A85-462B-AA72-06D95F3547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8F2-FCA7-475B-ADE2-0EA77805432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996D-8567-4D70-9547-2D3D645A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eitz/hour-of-code-at-ni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weitz.github.io/hour-of-code-at-nih/" TargetMode="External"/><Relationship Id="rId2" Type="http://schemas.openxmlformats.org/officeDocument/2006/relationships/hyperlink" Target="https://github.com/eweitz/hour-of-code-at-ni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weitz@nih.go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ter.meric@nih.gov" TargetMode="External"/><Relationship Id="rId4" Type="http://schemas.openxmlformats.org/officeDocument/2006/relationships/hyperlink" Target="https://github.com/eweit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weitz.github.io/hour-of-code-at-nih/workp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Learn JavaScript in an hour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349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A genomics-oriented primer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Eric Weitz and Peter </a:t>
            </a:r>
            <a:r>
              <a:rPr lang="en-US" dirty="0" smtClean="0"/>
              <a:t>Meric</a:t>
            </a:r>
          </a:p>
          <a:p>
            <a:r>
              <a:rPr lang="en-US" dirty="0" smtClean="0"/>
              <a:t>Hour of Code at the NIH Library</a:t>
            </a:r>
          </a:p>
          <a:p>
            <a:r>
              <a:rPr lang="en-US" dirty="0" smtClean="0"/>
              <a:t>December 7, </a:t>
            </a:r>
            <a:r>
              <a:rPr lang="en-US" dirty="0" smtClean="0"/>
              <a:t>2016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github.com/eweitz/hour-of-code-at-nih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97552"/>
              </p:ext>
            </p:extLst>
          </p:nvPr>
        </p:nvGraphicFramePr>
        <p:xfrm>
          <a:off x="838200" y="1700334"/>
          <a:ext cx="9364579" cy="4351336"/>
        </p:xfrm>
        <a:graphic>
          <a:graphicData uri="http://schemas.openxmlformats.org/drawingml/2006/table">
            <a:tbl>
              <a:tblPr/>
              <a:tblGrid>
                <a:gridCol w="9364579"/>
              </a:tblGrid>
              <a:tr h="435133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This function takes a parameter "gene".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"gene" is an object, and we use its properties to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return a string representation of the gene's location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gene.stop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stringifyLocation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795DA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geneLocation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4866" marR="34866" marT="16736" marB="16736">
                    <a:lnL>
                      <a:noFill/>
                    </a:lnL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7311"/>
              </p:ext>
            </p:extLst>
          </p:nvPr>
        </p:nvGraphicFramePr>
        <p:xfrm>
          <a:off x="838200" y="2388519"/>
          <a:ext cx="6516620" cy="4351338"/>
        </p:xfrm>
        <a:graphic>
          <a:graphicData uri="http://schemas.openxmlformats.org/drawingml/2006/table">
            <a:tbl>
              <a:tblPr/>
              <a:tblGrid>
                <a:gridCol w="6516620"/>
              </a:tblGrid>
              <a:tr h="435133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not a human gene'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43213"/>
              </p:ext>
            </p:extLst>
          </p:nvPr>
        </p:nvGraphicFramePr>
        <p:xfrm>
          <a:off x="838200" y="1799234"/>
          <a:ext cx="9280357" cy="8702680"/>
        </p:xfrm>
        <a:graphic>
          <a:graphicData uri="http://schemas.openxmlformats.org/drawingml/2006/table">
            <a:tbl>
              <a:tblPr/>
              <a:tblGrid>
                <a:gridCol w="9280357"/>
              </a:tblGrid>
              <a:tr h="43513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AND: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&amp;&amp;    OR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baseline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!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(organism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'Possibly BRCA1'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'X'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chromosome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'This is a sex chromosome'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5134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7375" marR="57375" marT="27540" marB="275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</a:t>
            </a:r>
            <a:r>
              <a:rPr lang="en-US" dirty="0" smtClean="0"/>
              <a:t>popular JavaScript library </a:t>
            </a:r>
            <a:r>
              <a:rPr lang="en-US" dirty="0"/>
              <a:t>that simplifies </a:t>
            </a:r>
            <a:r>
              <a:rPr lang="en-US" dirty="0" smtClean="0"/>
              <a:t>web development</a:t>
            </a:r>
          </a:p>
          <a:p>
            <a:endParaRPr lang="en-US" dirty="0"/>
          </a:p>
          <a:p>
            <a:r>
              <a:rPr lang="en-US" dirty="0" smtClean="0"/>
              <a:t>We’ll use jQuery to:</a:t>
            </a:r>
          </a:p>
          <a:p>
            <a:pPr lvl="1"/>
            <a:r>
              <a:rPr lang="en-US" dirty="0" smtClean="0"/>
              <a:t>Add HTML to a web page</a:t>
            </a:r>
          </a:p>
          <a:p>
            <a:pPr lvl="1"/>
            <a:r>
              <a:rPr lang="en-US" dirty="0" smtClean="0"/>
              <a:t>Handle events, like keyboard input</a:t>
            </a:r>
          </a:p>
          <a:p>
            <a:pPr lvl="1"/>
            <a:r>
              <a:rPr lang="en-US" dirty="0" smtClean="0"/>
              <a:t>Get data from web services</a:t>
            </a:r>
          </a:p>
          <a:p>
            <a:pPr lvl="1"/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beginners: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learn.jquery.com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HTML with jQuery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92469"/>
              </p:ext>
            </p:extLst>
          </p:nvPr>
        </p:nvGraphicFramePr>
        <p:xfrm>
          <a:off x="772025" y="2290673"/>
          <a:ext cx="10647949" cy="4351337"/>
        </p:xfrm>
        <a:graphic>
          <a:graphicData uri="http://schemas.openxmlformats.org/drawingml/2006/table">
            <a:tbl>
              <a:tblPr/>
              <a:tblGrid>
                <a:gridCol w="10647949"/>
              </a:tblGrid>
              <a:tr h="435133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add a labeled text input to the HTML page, using jQuery -- as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indicated by the "$" character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'body'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label for="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"&gt;Gene: &lt;/label&gt;'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  '&lt;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input id="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" type="text" /&gt;'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35137" marR="35137" marT="16866" marB="16866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Events</a:t>
            </a:r>
            <a:r>
              <a:rPr lang="en-US" dirty="0" smtClean="0"/>
              <a:t> are triggered when the user interacts with the page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b="1" i="1" dirty="0" smtClean="0"/>
              <a:t>event handling</a:t>
            </a:r>
            <a:r>
              <a:rPr lang="en-US" dirty="0" smtClean="0"/>
              <a:t> to programmatically work with user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events: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Click on a button or other graphical element</a:t>
            </a:r>
          </a:p>
          <a:p>
            <a:pPr lvl="1"/>
            <a:r>
              <a:rPr lang="en-US" dirty="0" smtClean="0"/>
              <a:t>Drag the mouse across the screen</a:t>
            </a:r>
          </a:p>
          <a:p>
            <a:pPr lvl="1"/>
            <a:r>
              <a:rPr lang="en-US" dirty="0" smtClean="0"/>
              <a:t>Press “Enter” on keyboard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853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handling with jQuery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56016"/>
              </p:ext>
            </p:extLst>
          </p:nvPr>
        </p:nvGraphicFramePr>
        <p:xfrm>
          <a:off x="545432" y="1808804"/>
          <a:ext cx="10808368" cy="4899702"/>
        </p:xfrm>
        <a:graphic>
          <a:graphicData uri="http://schemas.openxmlformats.org/drawingml/2006/table">
            <a:tbl>
              <a:tblPr/>
              <a:tblGrid>
                <a:gridCol w="10808368"/>
              </a:tblGrid>
              <a:tr h="43513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You can also use jQuery to add event handlers, as shown </a:t>
                      </a:r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below</a:t>
                      </a:r>
                      <a:b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"Hello world!" to the Console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clicking the label ("Gene") for our input field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'label'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'click'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'Hello world!'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Prints the value of the input field -- i.e. what text we have typed in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upon pressing "Enter" on the keyboard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geneInput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keyup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.keyCode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Key code 13 is "Enter"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ED6A43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20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 marL="23856" marR="23856" marT="11451" marB="114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76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43145"/>
              </p:ext>
            </p:extLst>
          </p:nvPr>
        </p:nvGraphicFramePr>
        <p:xfrm>
          <a:off x="838200" y="1690688"/>
          <a:ext cx="10515600" cy="495878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 can get data from web services using Ajax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Here we use the NCBI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web API to get the location of the BRCA1 gene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1800" dirty="0" smtClean="0">
                        <a:solidFill>
                          <a:srgbClr val="96989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More on </a:t>
                      </a:r>
                      <a:r>
                        <a:rPr lang="en-US" sz="18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: https://www.ncbi.nlm.nih.gov/books/NBK25500/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endParaRPr lang="en-US" sz="18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8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When we get a response, we can treat it like a JavaScript object.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This is because the response content is formatted as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8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JSON (JavaScript Object Notation)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: '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897" marR="21897" marT="10510" marB="10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Ajax, promise chain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94391"/>
              </p:ext>
            </p:extLst>
          </p:nvPr>
        </p:nvGraphicFramePr>
        <p:xfrm>
          <a:off x="838200" y="1558341"/>
          <a:ext cx="10515600" cy="513607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we got in the previous example isn't very useful in itself.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But we can use that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as a key to get useful information</a:t>
                      </a:r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'BRCA1[symbol] AND human[organism]'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4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Pass the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from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into </a:t>
                      </a:r>
                      <a:r>
                        <a:rPr lang="en-US" sz="14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ESummary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to get useful information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We can chain together Ajax requests like so. This is a "Promise chain".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4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Here we handle the response of the request we sent in three lines above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40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genomicinfo[</a:t>
                      </a:r>
                      <a:r>
                        <a:rPr lang="en-US" sz="140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6073" marR="16073" marT="7715" marB="7715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function to get any human gene location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97801"/>
              </p:ext>
            </p:extLst>
          </p:nvPr>
        </p:nvGraphicFramePr>
        <p:xfrm>
          <a:off x="970548" y="1403244"/>
          <a:ext cx="8678779" cy="5320002"/>
        </p:xfrm>
        <a:graphic>
          <a:graphicData uri="http://schemas.openxmlformats.org/drawingml/2006/table">
            <a:tbl>
              <a:tblPr/>
              <a:tblGrid>
                <a:gridCol w="8678779"/>
              </a:tblGrid>
              <a:tr h="435132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Let's wrap those statements into a function!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We'll also generalize it to handle any human gene symbol</a:t>
                      </a:r>
                      <a:r>
                        <a:rPr lang="en-US" sz="12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fontAlgn="t"/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getGeneLocation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sz="1200" dirty="0" smtClean="0">
                        <a:solidFill>
                          <a:srgbClr val="A71D5D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'[symbol] AND human[organism]'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'https://eutils.ncbi.nlm.nih.gov/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entrez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/'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esearch.fcgi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'?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retmode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json&amp;db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=gene'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'&amp;term='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term;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let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12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esearchResponse.esearchresult.idlist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eutils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esummary.fcgi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'&amp;id='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$.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ajax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({ url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esummaryUrl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});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.</a:t>
                      </a:r>
                      <a:r>
                        <a:rPr lang="en-US" sz="12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esummaryResponse.result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geneID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genomicinfo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chrAccVer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info.chraccver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start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info.chrstart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  stop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info.chrstop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  };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'Location of gene 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geneSymbol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':'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  console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loc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});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17169" marR="17169" marT="8241" marB="824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JavaScript is </a:t>
            </a:r>
            <a:r>
              <a:rPr lang="en-US" i="1" dirty="0" smtClean="0"/>
              <a:t>the</a:t>
            </a:r>
            <a:r>
              <a:rPr lang="en-US" dirty="0" smtClean="0"/>
              <a:t> programming language of the web.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Nice features: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Low barrier to entry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Great for </a:t>
            </a:r>
            <a:r>
              <a:rPr lang="en-US" i="1" dirty="0" smtClean="0"/>
              <a:t>interactive</a:t>
            </a:r>
            <a:r>
              <a:rPr lang="en-US" dirty="0" smtClean="0"/>
              <a:t>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Very popular language, massive community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Genomics web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https://eweitz.github.io/hour-of-code-at-nih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268872"/>
            <a:ext cx="10515600" cy="132556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825625"/>
            <a:ext cx="111412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JavaScript: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Shares syntactic features with common programming languages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Leverages event handling to respond to user interaction</a:t>
            </a:r>
          </a:p>
          <a:p>
            <a:endParaRPr lang="en-US" dirty="0" smtClean="0"/>
          </a:p>
          <a:p>
            <a:r>
              <a:rPr lang="en-US" dirty="0" smtClean="0"/>
              <a:t>Often uses data from web services, via Ajax</a:t>
            </a:r>
          </a:p>
          <a:p>
            <a:endParaRPr lang="en-US" dirty="0"/>
          </a:p>
          <a:p>
            <a:r>
              <a:rPr lang="en-US" dirty="0" smtClean="0"/>
              <a:t>Can be used to make engaging web applications in many domains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Eric Weitz, NIH/NLM/NCBI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eric.weitz@nih.gov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https://github.com/eweitz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Peter Meric, NIH/NLM/NCBI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5"/>
              </a:rPr>
              <a:t>peter.meric@nih.gov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we’ll do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9213"/>
            <a:ext cx="10515600" cy="3557749"/>
          </a:xfrm>
        </p:spPr>
        <p:txBody>
          <a:bodyPr/>
          <a:lstStyle/>
          <a:p>
            <a:r>
              <a:rPr lang="en-US" dirty="0" smtClean="0"/>
              <a:t>Learn JavaScript syntax and concepts</a:t>
            </a:r>
          </a:p>
          <a:p>
            <a:endParaRPr lang="en-US" dirty="0"/>
          </a:p>
          <a:p>
            <a:r>
              <a:rPr lang="en-US" dirty="0" smtClean="0"/>
              <a:t>Develop a web application for genomics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out the code!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320"/>
            <a:ext cx="108083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Launch Google Chrome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://eweitz.github.io/hour-of-code-at-nih/workpad.html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Chrome </a:t>
            </a:r>
            <a:r>
              <a:rPr lang="en-US" dirty="0" err="1" smtClean="0"/>
              <a:t>DevTools</a:t>
            </a:r>
            <a:r>
              <a:rPr lang="en-US" dirty="0" smtClean="0"/>
              <a:t> (Windows: Ctrl Shift I, Mac: </a:t>
            </a:r>
            <a:r>
              <a:rPr lang="en-US" dirty="0" err="1" smtClean="0"/>
              <a:t>Cmd</a:t>
            </a:r>
            <a:r>
              <a:rPr lang="en-US" dirty="0" smtClean="0"/>
              <a:t> Shift I)</a:t>
            </a:r>
          </a:p>
          <a:p>
            <a:endParaRPr lang="en-US" dirty="0"/>
          </a:p>
          <a:p>
            <a:r>
              <a:rPr lang="en-US" dirty="0" smtClean="0"/>
              <a:t>Paste code in following examples into </a:t>
            </a:r>
            <a:r>
              <a:rPr lang="en-US" dirty="0" err="1" smtClean="0"/>
              <a:t>DevTools</a:t>
            </a:r>
            <a:r>
              <a:rPr lang="en-US" dirty="0" smtClean="0"/>
              <a:t> Console, then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ariable declaration and assignment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5420"/>
              </p:ext>
            </p:extLst>
          </p:nvPr>
        </p:nvGraphicFramePr>
        <p:xfrm>
          <a:off x="838200" y="1684923"/>
          <a:ext cx="11036969" cy="3133320"/>
        </p:xfrm>
        <a:graphic>
          <a:graphicData uri="http://schemas.openxmlformats.org/drawingml/2006/table">
            <a:tbl>
              <a:tblPr/>
              <a:tblGrid>
                <a:gridCol w="11036969"/>
              </a:tblGrid>
              <a:tr h="221832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New way (ES6)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organism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Old way (still works)</a:t>
                      </a:r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organism </a:t>
                      </a:r>
                      <a:r>
                        <a:rPr lang="en-US" sz="2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'human'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0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Note: In Console, only enter "</a:t>
                      </a:r>
                      <a:r>
                        <a:rPr lang="en-US" sz="2000" b="0" i="0" dirty="0" err="1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i="0" dirty="0" smtClean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organism = 'human';" (without the ")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8875" marR="88875" marT="42660" marB="426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48893"/>
              </p:ext>
            </p:extLst>
          </p:nvPr>
        </p:nvGraphicFramePr>
        <p:xfrm>
          <a:off x="838200" y="1690688"/>
          <a:ext cx="7820525" cy="4351339"/>
        </p:xfrm>
        <a:graphic>
          <a:graphicData uri="http://schemas.openxmlformats.org/drawingml/2006/table">
            <a:tbl>
              <a:tblPr/>
              <a:tblGrid>
                <a:gridCol w="7820525"/>
              </a:tblGrid>
              <a:tr h="435133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Arrays are useful for representing ordered lists.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 </a:t>
                      </a:r>
                      <a:r>
                        <a:rPr lang="da-DK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'BRCA1'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'TP53'</a:t>
                      </a:r>
                      <a:r>
                        <a:rPr lang="da-DK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da-DK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</a:t>
                      </a:r>
                      <a:r>
                        <a:rPr lang="da-DK" sz="20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  <a:br>
                        <a:rPr lang="da-DK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da-DK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Look at the array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(genes)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first element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(genes[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number of elements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(genes.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7153" marR="37153" marT="17833" marB="1783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array operations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27363"/>
              </p:ext>
            </p:extLst>
          </p:nvPr>
        </p:nvGraphicFramePr>
        <p:xfrm>
          <a:off x="838200" y="2028115"/>
          <a:ext cx="4924926" cy="2640138"/>
        </p:xfrm>
        <a:graphic>
          <a:graphicData uri="http://schemas.openxmlformats.org/drawingml/2006/table">
            <a:tbl>
              <a:tblPr/>
              <a:tblGrid>
                <a:gridCol w="4924926"/>
              </a:tblGrid>
              <a:tr h="2640138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to end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push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'CFTR</a:t>
                      </a:r>
                      <a:r>
                        <a:rPr lang="en-US" sz="2400" dirty="0" smtClean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endParaRPr lang="en-US" sz="240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Find index of element</a:t>
                      </a:r>
                      <a:endParaRPr lang="en-US" sz="24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4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'PCSK9'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5250" marR="9525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Iterating over arrays 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35951"/>
              </p:ext>
            </p:extLst>
          </p:nvPr>
        </p:nvGraphicFramePr>
        <p:xfrm>
          <a:off x="838200" y="1825626"/>
          <a:ext cx="6882063" cy="3648742"/>
        </p:xfrm>
        <a:graphic>
          <a:graphicData uri="http://schemas.openxmlformats.org/drawingml/2006/table">
            <a:tbl>
              <a:tblPr/>
              <a:tblGrid>
                <a:gridCol w="6882063"/>
              </a:tblGrid>
              <a:tr h="364874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for loop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 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genes.</a:t>
                      </a:r>
                      <a:r>
                        <a:rPr lang="nn-NO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 i</a:t>
                      </a:r>
                      <a:r>
                        <a:rPr lang="nn-NO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nn-NO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nn-NO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genes[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2000" dirty="0" err="1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genes.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(gene, index, array)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  console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 marL="74306" marR="74306" marT="35667" marB="35667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7185"/>
              </p:ext>
            </p:extLst>
          </p:nvPr>
        </p:nvGraphicFramePr>
        <p:xfrm>
          <a:off x="838200" y="1690688"/>
          <a:ext cx="7615989" cy="4351341"/>
        </p:xfrm>
        <a:graphic>
          <a:graphicData uri="http://schemas.openxmlformats.org/drawingml/2006/table">
            <a:tbl>
              <a:tblPr/>
              <a:tblGrid>
                <a:gridCol w="7615989"/>
              </a:tblGrid>
              <a:tr h="435134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Objects are useful for representing key-value pairs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myGene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chromosome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83691"/>
                          </a:solidFill>
                          <a:effectLst/>
                          <a:latin typeface="Consolas" panose="020B0609020204030204" pitchFamily="49" charset="0"/>
                        </a:rPr>
                        <a:t>'17'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start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43125482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stop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43044294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Get the value of the 'chromosome'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795DA3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myGene.chromosome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// Add a property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myGene.organism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organism;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338" marR="34338" marT="16482" marB="16482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1367</Words>
  <Application>Microsoft Office PowerPoint</Application>
  <PresentationFormat>Widescreen</PresentationFormat>
  <Paragraphs>286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Learn JavaScript in an hour</vt:lpstr>
      <vt:lpstr>PowerPoint Presentation</vt:lpstr>
      <vt:lpstr>What we’ll do today</vt:lpstr>
      <vt:lpstr>Try out the code!</vt:lpstr>
      <vt:lpstr>Variable declaration and assignment</vt:lpstr>
      <vt:lpstr>Arrays</vt:lpstr>
      <vt:lpstr>Common array operations</vt:lpstr>
      <vt:lpstr>Iterating over arrays </vt:lpstr>
      <vt:lpstr>Objects</vt:lpstr>
      <vt:lpstr>Functions</vt:lpstr>
      <vt:lpstr>Conditionals</vt:lpstr>
      <vt:lpstr>Logical operators</vt:lpstr>
      <vt:lpstr>jQuery</vt:lpstr>
      <vt:lpstr>Adding HTML with jQuery</vt:lpstr>
      <vt:lpstr>Event handling</vt:lpstr>
      <vt:lpstr>Event handling with jQuery</vt:lpstr>
      <vt:lpstr>Ajax</vt:lpstr>
      <vt:lpstr>Ajax, promise chain</vt:lpstr>
      <vt:lpstr>A function to get any human gene location</vt:lpstr>
      <vt:lpstr>Genomics web app</vt:lpstr>
      <vt:lpstr>Summary</vt:lpstr>
      <vt:lpstr>Thanks!</vt:lpstr>
    </vt:vector>
  </TitlesOfParts>
  <Company>NCBI-NLM-NIH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JavaScript in One Hour</dc:title>
  <dc:creator>Weitz, Eric (NIH/NLM/NCBI) [C]</dc:creator>
  <cp:lastModifiedBy>Weitz, Eric (NIH/NLM/NCBI) [C]</cp:lastModifiedBy>
  <cp:revision>77</cp:revision>
  <dcterms:created xsi:type="dcterms:W3CDTF">2016-11-22T17:50:28Z</dcterms:created>
  <dcterms:modified xsi:type="dcterms:W3CDTF">2016-12-07T14:14:54Z</dcterms:modified>
</cp:coreProperties>
</file>