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67" r:id="rId6"/>
    <p:sldId id="270" r:id="rId7"/>
    <p:sldId id="274" r:id="rId8"/>
    <p:sldId id="275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AD9544-0DF6-42F8-ADB6-AF80BF3FB45D}">
          <p14:sldIdLst>
            <p14:sldId id="259"/>
            <p14:sldId id="267"/>
            <p14:sldId id="270"/>
            <p14:sldId id="274"/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сова Ксения Николаевна" initials="ВКН" lastIdx="2" clrIdx="0">
    <p:extLst>
      <p:ext uri="{19B8F6BF-5375-455C-9EA6-DF929625EA0E}">
        <p15:presenceInfo xmlns:p15="http://schemas.microsoft.com/office/powerpoint/2012/main" userId="Власова Ксения Николае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4000" autoAdjust="0"/>
  </p:normalViewPr>
  <p:slideViewPr>
    <p:cSldViewPr snapToGrid="0">
      <p:cViewPr>
        <p:scale>
          <a:sx n="70" d="100"/>
          <a:sy n="70" d="100"/>
        </p:scale>
        <p:origin x="91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7234-9790-4923-ABE5-741175CB8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DB737-7D57-4346-8D60-5178C3D7A7DE}" type="pres">
      <dgm:prSet presAssocID="{7B9D7234-9790-4923-ABE5-741175CB8F5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1CD86C5-FA16-4D0D-84B9-0A9843B7D8F0}" type="presOf" srcId="{7B9D7234-9790-4923-ABE5-741175CB8F58}" destId="{112DB737-7D57-4346-8D60-5178C3D7A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D7234-9790-4923-ABE5-741175CB8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E04AE25-CE64-47AC-9AA4-01171A12F64C}">
      <dgm:prSet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pPr algn="just"/>
          <a:r>
            <a:rPr lang="ru-RU" sz="2200" dirty="0">
              <a:solidFill>
                <a:schemeClr val="accent6">
                  <a:lumMod val="60000"/>
                  <a:lumOff val="40000"/>
                </a:schemeClr>
              </a:solidFill>
              <a:latin typeface="Navigo"/>
            </a:rPr>
            <a:t>Заказчик: </a:t>
          </a:r>
          <a:r>
            <a:rPr lang="ru-RU" sz="2200" dirty="0">
              <a:latin typeface="Navigo"/>
            </a:rPr>
            <a:t>НТБ РУТ (МИИТ)</a:t>
          </a:r>
        </a:p>
        <a:p>
          <a:pPr algn="just"/>
          <a:r>
            <a:rPr lang="ru-RU" sz="2200" dirty="0">
              <a:solidFill>
                <a:schemeClr val="accent6">
                  <a:lumMod val="60000"/>
                  <a:lumOff val="40000"/>
                </a:schemeClr>
              </a:solidFill>
              <a:latin typeface="Navigo"/>
            </a:rPr>
            <a:t>Проблема: </a:t>
          </a:r>
          <a:r>
            <a:rPr lang="ru-RU" sz="2200" dirty="0">
              <a:solidFill>
                <a:schemeClr val="bg1"/>
              </a:solidFill>
              <a:latin typeface="Navigo"/>
            </a:rPr>
            <a:t>О</a:t>
          </a:r>
          <a:r>
            <a:rPr lang="ru-RU" sz="2200" dirty="0">
              <a:latin typeface="Navigo"/>
            </a:rPr>
            <a:t>тсутствие ряда важных функций на сайте НТБ РУТ (МИИТ) приводит к неполноценной заинтересованности студентов в использовании ресурсов библиотеки.</a:t>
          </a:r>
        </a:p>
      </dgm:t>
    </dgm:pt>
    <dgm:pt modelId="{00A0692F-AFA1-4377-A886-ED2A9E7A9D12}" type="parTrans" cxnId="{CD76E4D0-BE4E-4029-81C4-2D09272C99E5}">
      <dgm:prSet/>
      <dgm:spPr/>
      <dgm:t>
        <a:bodyPr/>
        <a:lstStyle/>
        <a:p>
          <a:endParaRPr lang="ru-RU"/>
        </a:p>
      </dgm:t>
    </dgm:pt>
    <dgm:pt modelId="{6626B8E3-7B75-4E7D-A2B8-994B51B51F7C}" type="sibTrans" cxnId="{CD76E4D0-BE4E-4029-81C4-2D09272C99E5}">
      <dgm:prSet/>
      <dgm:spPr/>
      <dgm:t>
        <a:bodyPr/>
        <a:lstStyle/>
        <a:p>
          <a:endParaRPr lang="ru-RU"/>
        </a:p>
      </dgm:t>
    </dgm:pt>
    <dgm:pt modelId="{112DB737-7D57-4346-8D60-5178C3D7A7DE}" type="pres">
      <dgm:prSet presAssocID="{7B9D7234-9790-4923-ABE5-741175CB8F58}" presName="linear" presStyleCnt="0">
        <dgm:presLayoutVars>
          <dgm:animLvl val="lvl"/>
          <dgm:resizeHandles val="exact"/>
        </dgm:presLayoutVars>
      </dgm:prSet>
      <dgm:spPr/>
    </dgm:pt>
    <dgm:pt modelId="{82CC58BB-D142-446B-A02E-E156946A2154}" type="pres">
      <dgm:prSet presAssocID="{DE04AE25-CE64-47AC-9AA4-01171A12F64C}" presName="parentText" presStyleLbl="node1" presStyleIdx="0" presStyleCnt="1" custScaleY="150073" custLinFactNeighborX="-369" custLinFactNeighborY="-3088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</dgm:ptLst>
  <dgm:cxnLst>
    <dgm:cxn modelId="{EACBEF3B-7A91-47AC-B62B-90B3E123C477}" type="presOf" srcId="{DE04AE25-CE64-47AC-9AA4-01171A12F64C}" destId="{82CC58BB-D142-446B-A02E-E156946A2154}" srcOrd="0" destOrd="0" presId="urn:microsoft.com/office/officeart/2005/8/layout/vList2"/>
    <dgm:cxn modelId="{81CD86C5-FA16-4D0D-84B9-0A9843B7D8F0}" type="presOf" srcId="{7B9D7234-9790-4923-ABE5-741175CB8F58}" destId="{112DB737-7D57-4346-8D60-5178C3D7A7DE}" srcOrd="0" destOrd="0" presId="urn:microsoft.com/office/officeart/2005/8/layout/vList2"/>
    <dgm:cxn modelId="{CD76E4D0-BE4E-4029-81C4-2D09272C99E5}" srcId="{7B9D7234-9790-4923-ABE5-741175CB8F58}" destId="{DE04AE25-CE64-47AC-9AA4-01171A12F64C}" srcOrd="0" destOrd="0" parTransId="{00A0692F-AFA1-4377-A886-ED2A9E7A9D12}" sibTransId="{6626B8E3-7B75-4E7D-A2B8-994B51B51F7C}"/>
    <dgm:cxn modelId="{337B5D0E-C64A-49D0-9BCE-579BDD43BE7D}" type="presParOf" srcId="{112DB737-7D57-4346-8D60-5178C3D7A7DE}" destId="{82CC58BB-D142-446B-A02E-E156946A21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D7234-9790-4923-ABE5-741175CB8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DB737-7D57-4346-8D60-5178C3D7A7DE}" type="pres">
      <dgm:prSet presAssocID="{7B9D7234-9790-4923-ABE5-741175CB8F5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1CD86C5-FA16-4D0D-84B9-0A9843B7D8F0}" type="presOf" srcId="{7B9D7234-9790-4923-ABE5-741175CB8F58}" destId="{112DB737-7D57-4346-8D60-5178C3D7A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9D7234-9790-4923-ABE5-741175CB8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DB737-7D57-4346-8D60-5178C3D7A7DE}" type="pres">
      <dgm:prSet presAssocID="{7B9D7234-9790-4923-ABE5-741175CB8F5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1CD86C5-FA16-4D0D-84B9-0A9843B7D8F0}" type="presOf" srcId="{7B9D7234-9790-4923-ABE5-741175CB8F58}" destId="{112DB737-7D57-4346-8D60-5178C3D7A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897CAB-183E-4ABB-8FB4-C6BA543EC1B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256FD3BA-8822-4D95-820B-96EDD6B6A6B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Спасибо за внимание!</a:t>
          </a:r>
        </a:p>
      </dgm:t>
    </dgm:pt>
    <dgm:pt modelId="{45F7C709-9987-43E7-90B5-57E1394BAF91}" type="parTrans" cxnId="{53A7411C-EF18-4D9C-94CF-421AAF2D695F}">
      <dgm:prSet/>
      <dgm:spPr/>
      <dgm:t>
        <a:bodyPr/>
        <a:lstStyle/>
        <a:p>
          <a:endParaRPr lang="ru-RU"/>
        </a:p>
      </dgm:t>
    </dgm:pt>
    <dgm:pt modelId="{ACB625FB-1BFD-4F25-8620-FE7047998A8C}" type="sibTrans" cxnId="{53A7411C-EF18-4D9C-94CF-421AAF2D695F}">
      <dgm:prSet/>
      <dgm:spPr/>
      <dgm:t>
        <a:bodyPr/>
        <a:lstStyle/>
        <a:p>
          <a:endParaRPr lang="ru-RU"/>
        </a:p>
      </dgm:t>
    </dgm:pt>
    <dgm:pt modelId="{ED33A728-5675-49F7-BC89-5E9C97ED36AB}" type="pres">
      <dgm:prSet presAssocID="{C7897CAB-183E-4ABB-8FB4-C6BA543EC1B1}" presName="linear" presStyleCnt="0">
        <dgm:presLayoutVars>
          <dgm:animLvl val="lvl"/>
          <dgm:resizeHandles val="exact"/>
        </dgm:presLayoutVars>
      </dgm:prSet>
      <dgm:spPr/>
    </dgm:pt>
    <dgm:pt modelId="{F3378B58-1682-401E-B332-0D7042DA5C31}" type="pres">
      <dgm:prSet presAssocID="{256FD3BA-8822-4D95-820B-96EDD6B6A6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3A7411C-EF18-4D9C-94CF-421AAF2D695F}" srcId="{C7897CAB-183E-4ABB-8FB4-C6BA543EC1B1}" destId="{256FD3BA-8822-4D95-820B-96EDD6B6A6B3}" srcOrd="0" destOrd="0" parTransId="{45F7C709-9987-43E7-90B5-57E1394BAF91}" sibTransId="{ACB625FB-1BFD-4F25-8620-FE7047998A8C}"/>
    <dgm:cxn modelId="{9AE0FA49-3F4F-4CF3-A035-CFDC75964A79}" type="presOf" srcId="{C7897CAB-183E-4ABB-8FB4-C6BA543EC1B1}" destId="{ED33A728-5675-49F7-BC89-5E9C97ED36AB}" srcOrd="0" destOrd="0" presId="urn:microsoft.com/office/officeart/2005/8/layout/vList2"/>
    <dgm:cxn modelId="{E8DBB2AD-5006-4BF1-9999-AE38C95B1D78}" type="presOf" srcId="{256FD3BA-8822-4D95-820B-96EDD6B6A6B3}" destId="{F3378B58-1682-401E-B332-0D7042DA5C31}" srcOrd="0" destOrd="0" presId="urn:microsoft.com/office/officeart/2005/8/layout/vList2"/>
    <dgm:cxn modelId="{1CDB78CC-AB8D-49A6-935F-4A4EA4FE2024}" type="presParOf" srcId="{ED33A728-5675-49F7-BC89-5E9C97ED36AB}" destId="{F3378B58-1682-401E-B332-0D7042DA5C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58BB-D142-446B-A02E-E156946A2154}">
      <dsp:nvSpPr>
        <dsp:cNvPr id="0" name=""/>
        <dsp:cNvSpPr/>
      </dsp:nvSpPr>
      <dsp:spPr>
        <a:xfrm>
          <a:off x="0" y="908386"/>
          <a:ext cx="10515600" cy="256793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accent6">
                  <a:lumMod val="60000"/>
                  <a:lumOff val="40000"/>
                </a:schemeClr>
              </a:solidFill>
              <a:latin typeface="Navigo"/>
            </a:rPr>
            <a:t>Заказчик: </a:t>
          </a:r>
          <a:r>
            <a:rPr lang="ru-RU" sz="2200" kern="1200" dirty="0">
              <a:latin typeface="Navigo"/>
            </a:rPr>
            <a:t>НТБ РУТ (МИИТ)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accent6">
                  <a:lumMod val="60000"/>
                  <a:lumOff val="40000"/>
                </a:schemeClr>
              </a:solidFill>
              <a:latin typeface="Navigo"/>
            </a:rPr>
            <a:t>Проблема: </a:t>
          </a:r>
          <a:r>
            <a:rPr lang="ru-RU" sz="2200" kern="1200" dirty="0">
              <a:solidFill>
                <a:schemeClr val="bg1"/>
              </a:solidFill>
              <a:latin typeface="Navigo"/>
            </a:rPr>
            <a:t>О</a:t>
          </a:r>
          <a:r>
            <a:rPr lang="ru-RU" sz="2200" kern="1200" dirty="0">
              <a:latin typeface="Navigo"/>
            </a:rPr>
            <a:t>тсутствие ряда важных функций на сайте НТБ РУТ (МИИТ) приводит к неполноценной заинтересованности студентов в использовании ресурсов библиотеки.</a:t>
          </a:r>
        </a:p>
      </dsp:txBody>
      <dsp:txXfrm>
        <a:off x="125356" y="1033742"/>
        <a:ext cx="10264888" cy="2317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78B58-1682-401E-B332-0D7042DA5C31}">
      <dsp:nvSpPr>
        <dsp:cNvPr id="0" name=""/>
        <dsp:cNvSpPr/>
      </dsp:nvSpPr>
      <dsp:spPr>
        <a:xfrm>
          <a:off x="0" y="2560"/>
          <a:ext cx="3247231" cy="1029600"/>
        </a:xfrm>
        <a:prstGeom prst="roundRect">
          <a:avLst/>
        </a:pr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5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Спасибо за внимание!</a:t>
          </a:r>
        </a:p>
      </dsp:txBody>
      <dsp:txXfrm>
        <a:off x="50261" y="52821"/>
        <a:ext cx="3146709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5288D-46E6-4FDE-B72D-B6DECD0B4B5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EF8FA-E1C1-4EBF-9564-59079B106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F8FA-E1C1-4EBF-9564-59079B1066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F8FA-E1C1-4EBF-9564-59079B1066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F8FA-E1C1-4EBF-9564-59079B1066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3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F8FA-E1C1-4EBF-9564-59079B1066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EF8FA-E1C1-4EBF-9564-59079B1066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68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6524-1C91-4FC0-B52B-D69D07B5D441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image" Target="../media/image8.jpg"/><Relationship Id="rId10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" t="7000" r="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693" y="1601586"/>
            <a:ext cx="5976852" cy="985058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Мобильное приложение для библиотеки РУТ (МИИТ)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FC1AD-02A0-41D4-A3E0-574BBF88A72D}"/>
              </a:ext>
            </a:extLst>
          </p:cNvPr>
          <p:cNvSpPr txBox="1"/>
          <p:nvPr/>
        </p:nvSpPr>
        <p:spPr>
          <a:xfrm>
            <a:off x="257693" y="3210465"/>
            <a:ext cx="488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Бурулдаев Бембя Виталиевич</a:t>
            </a:r>
          </a:p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Добровольский Константин Дмитриевич</a:t>
            </a:r>
          </a:p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Сидоров Иван Игоревич</a:t>
            </a:r>
          </a:p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Потапов Алексей Игоревич</a:t>
            </a:r>
          </a:p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Жданов Александр Дмитриевич</a:t>
            </a:r>
          </a:p>
          <a:p>
            <a:pPr algn="just"/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Яхно Денис Вадимович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054ED-9E5D-405F-A5A8-56A05173961A}"/>
              </a:ext>
            </a:extLst>
          </p:cNvPr>
          <p:cNvSpPr txBox="1"/>
          <p:nvPr/>
        </p:nvSpPr>
        <p:spPr>
          <a:xfrm>
            <a:off x="257693" y="4990068"/>
            <a:ext cx="360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Группа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УВП-111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ru-RU" sz="18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Наставник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Каюн Максим Романович</a:t>
            </a:r>
          </a:p>
          <a:p>
            <a:endParaRPr lang="ru-RU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36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2748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Заказчик. Проблема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0A5ED6B-4E9F-42E2-810C-33E590A75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21316"/>
              </p:ext>
            </p:extLst>
          </p:nvPr>
        </p:nvGraphicFramePr>
        <p:xfrm>
          <a:off x="838200" y="1690688"/>
          <a:ext cx="10515600" cy="421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7D0DFA53-0AA4-4744-971A-2E3A6822C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92590"/>
              </p:ext>
            </p:extLst>
          </p:nvPr>
        </p:nvGraphicFramePr>
        <p:xfrm>
          <a:off x="876993" y="1618311"/>
          <a:ext cx="10515600" cy="4490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30471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Анализ аналогов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ED138-36D9-46C9-9D93-ECDF36F8AF79}"/>
              </a:ext>
            </a:extLst>
          </p:cNvPr>
          <p:cNvSpPr txBox="1"/>
          <p:nvPr/>
        </p:nvSpPr>
        <p:spPr>
          <a:xfrm>
            <a:off x="1244221" y="4049488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bg1"/>
                </a:solidFill>
              </a:rPr>
              <a:t>TIME</a:t>
            </a:r>
            <a:r>
              <a:rPr lang="en-US" sz="3200" b="1" spc="300" dirty="0">
                <a:solidFill>
                  <a:schemeClr val="bg1"/>
                </a:solidFill>
              </a:rPr>
              <a:t>ABLE</a:t>
            </a:r>
            <a:endParaRPr lang="ru-RU" sz="3200" b="1" spc="3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39D850-0B1C-4561-8FE8-3DE5BBE5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392327"/>
            <a:ext cx="5854700" cy="1539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F861EE-B867-4A7B-8F29-D6DB33E66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2327"/>
            <a:ext cx="5854700" cy="1504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5CD89-DF71-E5F9-8A28-5605DE6A6EDE}"/>
              </a:ext>
            </a:extLst>
          </p:cNvPr>
          <p:cNvSpPr txBox="1"/>
          <p:nvPr/>
        </p:nvSpPr>
        <p:spPr>
          <a:xfrm>
            <a:off x="6483350" y="3402406"/>
            <a:ext cx="5080000" cy="255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айт предоставляет доступ к электронным версиям книг, журналов, газет, диссертаций, научных статей и других материалов.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 бронирование книг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 электронных материалов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электронных копий документов из фондов библиотеки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7A922-88D4-CFC1-38BA-9107616B82FF}"/>
              </a:ext>
            </a:extLst>
          </p:cNvPr>
          <p:cNvSpPr txBox="1"/>
          <p:nvPr/>
        </p:nvSpPr>
        <p:spPr>
          <a:xfrm>
            <a:off x="628650" y="3429000"/>
            <a:ext cx="5080000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 выданных книг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и просмотр электронных книг по названию/имени автора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Navigo"/>
            </a:endParaRPr>
          </a:p>
        </p:txBody>
      </p:sp>
    </p:spTree>
    <p:extLst>
      <p:ext uri="{BB962C8B-B14F-4D97-AF65-F5344CB8AC3E}">
        <p14:creationId xmlns:p14="http://schemas.microsoft.com/office/powerpoint/2010/main" val="17590345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Пользователи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A6EA6-036D-40E3-A124-132A40605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50" y="2009645"/>
            <a:ext cx="4863338" cy="28387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F8B58-14B5-4825-A4C9-DF6CEEB8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1" y="1690688"/>
            <a:ext cx="3025844" cy="3261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9A7E9-8245-4EDE-9810-EC8D3CAB1BE0}"/>
              </a:ext>
            </a:extLst>
          </p:cNvPr>
          <p:cNvSpPr txBox="1"/>
          <p:nvPr/>
        </p:nvSpPr>
        <p:spPr>
          <a:xfrm>
            <a:off x="1262506" y="4974305"/>
            <a:ext cx="24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latin typeface="Navigo"/>
              </a:rPr>
              <a:t>Учащиеся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DB615-EF7B-439E-99E3-7925026C70A5}"/>
              </a:ext>
            </a:extLst>
          </p:cNvPr>
          <p:cNvSpPr txBox="1"/>
          <p:nvPr/>
        </p:nvSpPr>
        <p:spPr>
          <a:xfrm>
            <a:off x="4884073" y="4974305"/>
            <a:ext cx="242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latin typeface="Navigo"/>
              </a:rPr>
              <a:t>Преподаватели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4FF8E-1BDD-4785-9D09-10BA47C9C810}"/>
              </a:ext>
            </a:extLst>
          </p:cNvPr>
          <p:cNvSpPr txBox="1"/>
          <p:nvPr/>
        </p:nvSpPr>
        <p:spPr>
          <a:xfrm>
            <a:off x="8455471" y="4999743"/>
            <a:ext cx="242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latin typeface="Navigo"/>
              </a:rPr>
              <a:t>Сотрудники библиотеки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68D19D-84CF-477B-80F6-9ACBED8D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356" y="1497053"/>
            <a:ext cx="3708084" cy="37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095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2748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Стейкхолдеры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0A5ED6B-4E9F-42E2-810C-33E590A75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21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7D0DFA53-0AA4-4744-971A-2E3A6822C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96352"/>
              </p:ext>
            </p:extLst>
          </p:nvPr>
        </p:nvGraphicFramePr>
        <p:xfrm>
          <a:off x="876993" y="1130964"/>
          <a:ext cx="10515600" cy="398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FFD628-A544-4A18-A110-F5144B8AE9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5" y="1271826"/>
            <a:ext cx="7410796" cy="52934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9C7F6-373A-868B-91DF-1482B0E53E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94363" y="1208676"/>
            <a:ext cx="7620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Описание выбранного решения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EFAA0-C483-4D93-AF26-B3F587B54E13}"/>
              </a:ext>
            </a:extLst>
          </p:cNvPr>
          <p:cNvSpPr txBox="1"/>
          <p:nvPr/>
        </p:nvSpPr>
        <p:spPr>
          <a:xfrm>
            <a:off x="838200" y="1537155"/>
            <a:ext cx="947968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ru-RU" sz="2200" b="1" dirty="0">
                <a:solidFill>
                  <a:srgbClr val="002060"/>
                </a:solidFill>
                <a:latin typeface="Navigo"/>
              </a:rPr>
              <a:t>В наше приложение будут добавлены следующие важные функции</a:t>
            </a:r>
            <a:r>
              <a:rPr lang="en-US" sz="2200" b="1" dirty="0">
                <a:solidFill>
                  <a:srgbClr val="002060"/>
                </a:solidFill>
                <a:latin typeface="Navigo"/>
              </a:rPr>
              <a:t>:</a:t>
            </a:r>
            <a:endParaRPr lang="ru-RU" sz="2200" b="1" dirty="0">
              <a:solidFill>
                <a:srgbClr val="002060"/>
              </a:solidFill>
              <a:latin typeface="Navigo"/>
            </a:endParaRPr>
          </a:p>
          <a:p>
            <a:pPr lvl="0" algn="just"/>
            <a:endParaRPr lang="ru-RU" sz="2200" dirty="0">
              <a:solidFill>
                <a:srgbClr val="002060"/>
              </a:solidFill>
              <a:latin typeface="Navigo"/>
            </a:endParaRPr>
          </a:p>
          <a:p>
            <a:pPr lvl="0" algn="just"/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автоматизированная регистраци</a:t>
            </a:r>
            <a:r>
              <a:rPr lang="ru-RU" sz="2200" dirty="0">
                <a:solidFill>
                  <a:srgbClr val="002060"/>
                </a:solidFill>
                <a:latin typeface="Navigo"/>
              </a:rPr>
              <a:t>я пользователей</a:t>
            </a:r>
          </a:p>
          <a:p>
            <a:pPr lvl="0" algn="just"/>
            <a:endParaRPr lang="ru-RU" sz="2200" dirty="0">
              <a:solidFill>
                <a:srgbClr val="002060"/>
              </a:solidFill>
              <a:latin typeface="Navigo"/>
            </a:endParaRPr>
          </a:p>
          <a:p>
            <a:pPr algn="just"/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</a:t>
            </a:r>
            <a:r>
              <a:rPr lang="ru-RU" sz="2200" dirty="0">
                <a:solidFill>
                  <a:srgbClr val="002060"/>
                </a:solidFill>
                <a:latin typeface="Navigo"/>
              </a:rPr>
              <a:t>каталог книг</a:t>
            </a:r>
          </a:p>
          <a:p>
            <a:pPr lvl="0" algn="just"/>
            <a:r>
              <a:rPr lang="ru-RU" sz="2200" dirty="0">
                <a:solidFill>
                  <a:srgbClr val="002060"/>
                </a:solidFill>
                <a:latin typeface="Navigo"/>
              </a:rPr>
              <a:t>
</a:t>
            </a:r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онлайн бронирование и продление книг</a:t>
            </a:r>
            <a:endParaRPr lang="ru-RU" sz="2200" dirty="0">
              <a:solidFill>
                <a:srgbClr val="002060"/>
              </a:solidFill>
              <a:latin typeface="Navigo"/>
            </a:endParaRPr>
          </a:p>
          <a:p>
            <a:pPr lvl="0" algn="just"/>
            <a:r>
              <a:rPr lang="ru-RU" sz="2200" dirty="0">
                <a:solidFill>
                  <a:srgbClr val="002060"/>
                </a:solidFill>
                <a:latin typeface="Navigo"/>
              </a:rPr>
              <a:t>
</a:t>
            </a:r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</a:t>
            </a:r>
            <a:r>
              <a:rPr lang="ru-RU" sz="2200" dirty="0">
                <a:solidFill>
                  <a:srgbClr val="002060"/>
                </a:solidFill>
                <a:latin typeface="Navigo"/>
              </a:rPr>
              <a:t>о</a:t>
            </a:r>
            <a:r>
              <a:rPr lang="ru-RU" sz="2200" b="0" i="0" dirty="0">
                <a:solidFill>
                  <a:srgbClr val="002060"/>
                </a:solidFill>
                <a:latin typeface="Navigo"/>
              </a:rPr>
              <a:t>тслеживание </a:t>
            </a:r>
            <a:r>
              <a:rPr lang="ru-RU" sz="2200" dirty="0">
                <a:solidFill>
                  <a:srgbClr val="002060"/>
                </a:solidFill>
                <a:latin typeface="Navigo"/>
              </a:rPr>
              <a:t>наличия книг </a:t>
            </a:r>
            <a:endParaRPr lang="ru-RU" sz="2200" b="0" i="0" dirty="0">
              <a:solidFill>
                <a:srgbClr val="002060"/>
              </a:solidFill>
              <a:latin typeface="Navigo"/>
            </a:endParaRPr>
          </a:p>
          <a:p>
            <a:pPr lvl="0" algn="just"/>
            <a:endParaRPr lang="ru-RU" sz="2200" b="0" i="0" dirty="0">
              <a:solidFill>
                <a:srgbClr val="002060"/>
              </a:solidFill>
              <a:latin typeface="Navigo"/>
            </a:endParaRPr>
          </a:p>
          <a:p>
            <a:pPr lvl="0" algn="just"/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</a:t>
            </a:r>
            <a:r>
              <a:rPr lang="ru-RU" sz="2200" dirty="0">
                <a:solidFill>
                  <a:srgbClr val="002060"/>
                </a:solidFill>
                <a:latin typeface="Navigo"/>
              </a:rPr>
              <a:t>электронная оплата задолженности</a:t>
            </a:r>
          </a:p>
          <a:p>
            <a:pPr lvl="0" algn="just"/>
            <a:endParaRPr lang="ru-RU" sz="2200" dirty="0">
              <a:solidFill>
                <a:srgbClr val="002060"/>
              </a:solidFill>
              <a:latin typeface="Navigo"/>
            </a:endParaRPr>
          </a:p>
          <a:p>
            <a:pPr lvl="0" algn="just"/>
            <a:r>
              <a:rPr lang="ru-RU" sz="2200" b="0" i="0" dirty="0">
                <a:solidFill>
                  <a:srgbClr val="002060"/>
                </a:solidFill>
                <a:latin typeface="Navigo"/>
              </a:rPr>
              <a:t>— сбор статистики</a:t>
            </a:r>
            <a:endParaRPr lang="ru-RU" sz="2200" dirty="0">
              <a:solidFill>
                <a:srgbClr val="002060"/>
              </a:solidFill>
              <a:latin typeface="Navigo"/>
            </a:endParaRPr>
          </a:p>
        </p:txBody>
      </p:sp>
    </p:spTree>
    <p:extLst>
      <p:ext uri="{BB962C8B-B14F-4D97-AF65-F5344CB8AC3E}">
        <p14:creationId xmlns:p14="http://schemas.microsoft.com/office/powerpoint/2010/main" val="343321638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5369" y="3081529"/>
            <a:ext cx="3932237" cy="612648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Команда: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77995" y="2698035"/>
            <a:ext cx="4210193" cy="3010037"/>
          </a:xfrm>
        </p:spPr>
        <p:txBody>
          <a:bodyPr>
            <a:normAutofit/>
          </a:bodyPr>
          <a:lstStyle/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Доска на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Kaiten</a:t>
            </a:r>
            <a:endParaRPr lang="ru-RU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045369" y="3694177"/>
            <a:ext cx="6094081" cy="2632918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Бурулдаев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Бембя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Виталиевич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backend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Добровольский Константин Дмитриевич, </a:t>
            </a:r>
            <a:r>
              <a:rPr lang="en-US" sz="2200" dirty="0">
                <a:solidFill>
                  <a:srgbClr val="34608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frontend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Сидоров Иван Игоревич,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software tester</a:t>
            </a:r>
            <a:endParaRPr lang="en-US" sz="1900" dirty="0">
              <a:latin typeface="Navigo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Потапов Алексей Игоревич,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designer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Жданов Александр Дмитриевич,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backend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Яхно Денис Вадимович,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team-lead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369" y="2797788"/>
            <a:ext cx="4934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Каюн Максим Романович</a:t>
            </a:r>
            <a:endParaRPr lang="ru-RU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045369" y="2417891"/>
            <a:ext cx="3825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Наставник проекта:</a:t>
            </a:r>
            <a:endParaRPr lang="ru-RU" sz="2200" b="1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91512F66-1933-48E4-A15E-66A311D3D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36263"/>
              </p:ext>
            </p:extLst>
          </p:nvPr>
        </p:nvGraphicFramePr>
        <p:xfrm>
          <a:off x="1045368" y="1241299"/>
          <a:ext cx="3247231" cy="103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00E5AC-9B09-48B5-A29B-1284E71DA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243" y="1919595"/>
            <a:ext cx="2007003" cy="20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61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3CC25653D4C364CB7612509B57EB9FD" ma:contentTypeVersion="2" ma:contentTypeDescription="Создание документа." ma:contentTypeScope="" ma:versionID="1bcdb3f9d8afada487b67683bae404a9">
  <xsd:schema xmlns:xsd="http://www.w3.org/2001/XMLSchema" xmlns:xs="http://www.w3.org/2001/XMLSchema" xmlns:p="http://schemas.microsoft.com/office/2006/metadata/properties" xmlns:ns2="41934167-e983-454c-ad13-bcceec21ab33" targetNamespace="http://schemas.microsoft.com/office/2006/metadata/properties" ma:root="true" ma:fieldsID="fb6c352ad0ce4850fc7f27977f5d880e" ns2:_="">
    <xsd:import namespace="41934167-e983-454c-ad13-bcceec21a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34167-e983-454c-ad13-bcceec21a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EC844E-0CD6-4DD4-8B6D-5B6CCFB5E3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934167-e983-454c-ad13-bcceec21a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62329-FF81-4697-94A1-CD667AA2C56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1934167-e983-454c-ad13-bcceec21ab3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761477-064C-4182-B93F-30DE91BD3C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211</Words>
  <Application>Microsoft Office PowerPoint</Application>
  <PresentationFormat>Широкоэкранный</PresentationFormat>
  <Paragraphs>56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Calibri Light</vt:lpstr>
      <vt:lpstr>Navigo</vt:lpstr>
      <vt:lpstr>Тема Office</vt:lpstr>
      <vt:lpstr>Мобильное приложение для библиотеки РУТ (МИИТ)</vt:lpstr>
      <vt:lpstr>Заказчик. Проблема</vt:lpstr>
      <vt:lpstr>Анализ аналогов</vt:lpstr>
      <vt:lpstr>Пользователи</vt:lpstr>
      <vt:lpstr>Стейкхолдеры</vt:lpstr>
      <vt:lpstr>Описание выбранного решения</vt:lpstr>
      <vt:lpstr>Команда: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Самурай Петрович</cp:lastModifiedBy>
  <cp:revision>88</cp:revision>
  <dcterms:created xsi:type="dcterms:W3CDTF">2021-11-29T10:22:08Z</dcterms:created>
  <dcterms:modified xsi:type="dcterms:W3CDTF">2023-12-06T18:41:12Z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0x01010003CC25653D4C364CB7612509B57EB9FD</vt:lpwstr>
  </property>
</Properties>
</file>