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6" r:id="rId3"/>
    <p:sldId id="294" r:id="rId4"/>
    <p:sldId id="257" r:id="rId5"/>
    <p:sldId id="263" r:id="rId6"/>
    <p:sldId id="281" r:id="rId7"/>
    <p:sldId id="259" r:id="rId8"/>
    <p:sldId id="261" r:id="rId9"/>
    <p:sldId id="262" r:id="rId10"/>
    <p:sldId id="283" r:id="rId11"/>
    <p:sldId id="284" r:id="rId12"/>
    <p:sldId id="282" r:id="rId13"/>
    <p:sldId id="290" r:id="rId14"/>
    <p:sldId id="270" r:id="rId15"/>
    <p:sldId id="277" r:id="rId16"/>
    <p:sldId id="278" r:id="rId17"/>
    <p:sldId id="260" r:id="rId18"/>
    <p:sldId id="289" r:id="rId19"/>
    <p:sldId id="275" r:id="rId20"/>
    <p:sldId id="291" r:id="rId21"/>
    <p:sldId id="264" r:id="rId22"/>
    <p:sldId id="265" r:id="rId23"/>
    <p:sldId id="266" r:id="rId24"/>
    <p:sldId id="267" r:id="rId25"/>
    <p:sldId id="285" r:id="rId26"/>
    <p:sldId id="286" r:id="rId27"/>
    <p:sldId id="287" r:id="rId28"/>
    <p:sldId id="288" r:id="rId29"/>
    <p:sldId id="292" r:id="rId30"/>
    <p:sldId id="295" r:id="rId31"/>
    <p:sldId id="279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150" d="100"/>
          <a:sy n="150" d="100"/>
        </p:scale>
        <p:origin x="42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Present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610600" cy="347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0"/>
          </p:nvPr>
        </p:nvSpPr>
        <p:spPr>
          <a:xfrm>
            <a:off x="228600" y="895350"/>
            <a:ext cx="86106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8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10600" cy="385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6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610600" cy="347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0"/>
          </p:nvPr>
        </p:nvSpPr>
        <p:spPr>
          <a:xfrm>
            <a:off x="228600" y="895350"/>
            <a:ext cx="86106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10600" cy="385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881" y="2174988"/>
            <a:ext cx="2088257" cy="63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5446" y="2112674"/>
            <a:ext cx="3086236" cy="104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5053" y="1998045"/>
            <a:ext cx="118903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3862" y="3715738"/>
            <a:ext cx="154044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s://collabsphere.org/ug/collabsphere2019.nsf/0/D4A3E073B96067F78625844A0004DCCC/$FILE/ytria-logo-550px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0093" y="3486150"/>
            <a:ext cx="1458959" cy="819669"/>
          </a:xfrm>
          <a:prstGeom prst="rect">
            <a:avLst/>
          </a:prstGeom>
          <a:noFill/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166B2A-B077-49F7-AC36-068C1321219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21022" y="3438290"/>
            <a:ext cx="1960945" cy="91538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C7D5D85-7849-0716-FDB7-C66FFC933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06" y="1137581"/>
            <a:ext cx="5087520" cy="63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6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881" y="2174988"/>
            <a:ext cx="2088257" cy="63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5446" y="2112674"/>
            <a:ext cx="3086236" cy="104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5053" y="1998045"/>
            <a:ext cx="118903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3862" y="3715738"/>
            <a:ext cx="154044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s://collabsphere.org/ug/collabsphere2019.nsf/0/D4A3E073B96067F78625844A0004DCCC/$FILE/ytria-logo-550px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0093" y="3486150"/>
            <a:ext cx="1458959" cy="819669"/>
          </a:xfrm>
          <a:prstGeom prst="rect">
            <a:avLst/>
          </a:prstGeom>
          <a:noFill/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166B2A-B077-49F7-AC36-068C1321219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21022" y="3438290"/>
            <a:ext cx="1960945" cy="91538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C7D5D85-7849-0716-FDB7-C66FFC933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06" y="1137581"/>
            <a:ext cx="5087520" cy="63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610600" cy="347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0"/>
          </p:nvPr>
        </p:nvSpPr>
        <p:spPr>
          <a:xfrm>
            <a:off x="228600" y="895350"/>
            <a:ext cx="86106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3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10600" cy="385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8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6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49" r:id="rId3"/>
    <p:sldLayoutId id="2147483659" r:id="rId4"/>
    <p:sldLayoutId id="214748366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4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account/api-key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misra/news-category-dataset?resource=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erfel/collabsphere" TargetMode="External"/><Relationship Id="rId2" Type="http://schemas.openxmlformats.org/officeDocument/2006/relationships/hyperlink" Target="mailto:erik@werfel.net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erfel/collabsphere" TargetMode="External"/><Relationship Id="rId2" Type="http://schemas.openxmlformats.org/officeDocument/2006/relationships/hyperlink" Target="mailto:erik@werfel.ne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Segoe UI" panose="020B0502040204020203" pitchFamily="34" charset="0"/>
              </a:rPr>
              <a:t>Integrating HCL Domino Applications with GPT using Python and the </a:t>
            </a:r>
            <a:r>
              <a:rPr lang="en-US" sz="1800" dirty="0" err="1">
                <a:solidFill>
                  <a:prstClr val="black"/>
                </a:solidFill>
                <a:latin typeface="Segoe UI" panose="020B0502040204020203" pitchFamily="34" charset="0"/>
              </a:rPr>
              <a:t>OpenAI</a:t>
            </a:r>
            <a:r>
              <a:rPr lang="en-US" sz="1800" dirty="0">
                <a:solidFill>
                  <a:prstClr val="black"/>
                </a:solidFill>
                <a:latin typeface="Segoe UI" panose="020B0502040204020203" pitchFamily="34" charset="0"/>
              </a:rPr>
              <a:t> API Library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0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1B4A0-B06B-F791-8F31-56CD5A2D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4499A-0279-AA63-ADCD-07E0502F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3018E-DB35-6A0C-63DC-996E00B2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0075"/>
            <a:ext cx="67056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BB239F-F01B-5ACF-0FC5-091AE3A6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API account at openai.com</a:t>
            </a:r>
          </a:p>
          <a:p>
            <a:r>
              <a:rPr lang="en-US" dirty="0"/>
              <a:t>API accounts are not free, pay by usage, but inexpensive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https://platform.openai.com/account/api-keys</a:t>
            </a:r>
            <a:r>
              <a:rPr lang="en-US" dirty="0"/>
              <a:t> to generate a key.  (Keys can only be accessed once, so keep it safe or generate a new one.)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DF9E3-EC3D-EFEA-A396-681DDBA5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 </a:t>
            </a:r>
            <a:r>
              <a:rPr lang="en-US" dirty="0" err="1"/>
              <a:t>OpenAI</a:t>
            </a:r>
            <a:r>
              <a:rPr lang="en-US" dirty="0"/>
              <a:t> API Key</a:t>
            </a:r>
          </a:p>
        </p:txBody>
      </p:sp>
    </p:spTree>
    <p:extLst>
      <p:ext uri="{BB962C8B-B14F-4D97-AF65-F5344CB8AC3E}">
        <p14:creationId xmlns:p14="http://schemas.microsoft.com/office/powerpoint/2010/main" val="21833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343588-2BDA-B0CC-24DF-393087EA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78A2C3-262F-9E90-C4A2-0216E7E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 API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4A4FC-649A-97CC-3890-627332B9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89942"/>
            <a:ext cx="5275643" cy="31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1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274FDE-764F-4DEF-80A3-4E3E6CE3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win32com.client			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pandas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FA1049-F4F5-472B-8E44-4FE752E3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230E5-541F-4D55-9D33-A9F1B033CF15}"/>
              </a:ext>
            </a:extLst>
          </p:cNvPr>
          <p:cNvSpPr txBox="1"/>
          <p:nvPr/>
        </p:nvSpPr>
        <p:spPr>
          <a:xfrm>
            <a:off x="4076886" y="21142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2A737-1F0E-49B7-9640-7DB66B6882CD}"/>
              </a:ext>
            </a:extLst>
          </p:cNvPr>
          <p:cNvSpPr txBox="1"/>
          <p:nvPr/>
        </p:nvSpPr>
        <p:spPr>
          <a:xfrm>
            <a:off x="4076886" y="895351"/>
            <a:ext cx="3771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library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is the Python data analysis library, needed for </a:t>
            </a:r>
            <a:r>
              <a:rPr lang="en-US" dirty="0" err="1"/>
              <a:t>dataframes</a:t>
            </a:r>
            <a:r>
              <a:rPr lang="en-US" dirty="0"/>
              <a:t>, used to store and manipulate tabular data.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3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DB4EF-8C7A-41B4-9BE0-F21D3331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Category dataset has headlines from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2012 to 2022</a:t>
            </a:r>
            <a:r>
              <a:rPr lang="en-US" dirty="0"/>
              <a:t> from HuffPost.</a:t>
            </a:r>
          </a:p>
          <a:p>
            <a:r>
              <a:rPr lang="en-US" dirty="0"/>
              <a:t>Download from: </a:t>
            </a:r>
          </a:p>
          <a:p>
            <a:pPr lvl="1"/>
            <a:r>
              <a:rPr lang="en-US" b="0" i="0" dirty="0">
                <a:solidFill>
                  <a:srgbClr val="1155CC"/>
                </a:solidFill>
                <a:effectLst/>
                <a:latin typeface="Roboto" panose="02000000000000000000" pitchFamily="2" charset="0"/>
                <a:hlinkClick r:id="rId2"/>
              </a:rPr>
              <a:t>https://www.kaggle.com/datasets/rmisra/news-category-dataset?resource=download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610E4-E5F3-43D2-9BD6-AB58CE21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Category Dataset</a:t>
            </a:r>
          </a:p>
        </p:txBody>
      </p:sp>
    </p:spTree>
    <p:extLst>
      <p:ext uri="{BB962C8B-B14F-4D97-AF65-F5344CB8AC3E}">
        <p14:creationId xmlns:p14="http://schemas.microsoft.com/office/powerpoint/2010/main" val="261528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7AD6-46CC-4D79-9FF2-01DE550C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in the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03F4C1-A078-4B31-BBC3-EB35E32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Category Dataset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0382F5-E222-4E63-B684-331D018DB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18001"/>
              </p:ext>
            </p:extLst>
          </p:nvPr>
        </p:nvGraphicFramePr>
        <p:xfrm>
          <a:off x="1371600" y="1581150"/>
          <a:ext cx="5105400" cy="1485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170">
                  <a:extLst>
                    <a:ext uri="{9D8B030D-6E8A-4147-A177-3AD203B41FA5}">
                      <a16:colId xmlns:a16="http://schemas.microsoft.com/office/drawing/2014/main" val="2805956044"/>
                    </a:ext>
                  </a:extLst>
                </a:gridCol>
                <a:gridCol w="3572230">
                  <a:extLst>
                    <a:ext uri="{9D8B030D-6E8A-4147-A177-3AD203B41FA5}">
                      <a16:colId xmlns:a16="http://schemas.microsoft.com/office/drawing/2014/main" val="3135065419"/>
                    </a:ext>
                  </a:extLst>
                </a:gridCol>
              </a:tblGrid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502596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headline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632425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845662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367431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short_description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882928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64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84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DC694-875C-42EC-8218-938C4C96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Essentials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83DAF-7F99-4F0D-81C1-DE9D222C5A94}"/>
              </a:ext>
            </a:extLst>
          </p:cNvPr>
          <p:cNvSpPr txBox="1"/>
          <p:nvPr/>
        </p:nvSpPr>
        <p:spPr>
          <a:xfrm>
            <a:off x="419101" y="1503586"/>
            <a:ext cx="5105400" cy="1234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win32com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client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Dispatch(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Notes.NOTESSESSION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myDb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4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GetDatabase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“[Server]"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"[path</a:t>
            </a:r>
            <a:r>
              <a:rPr lang="en-US" sz="1400" b="1" dirty="0">
                <a:solidFill>
                  <a:srgbClr val="BB66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</a:t>
            </a:r>
            <a:r>
              <a:rPr lang="en-US" sz="1400" dirty="0">
                <a:solidFill>
                  <a:srgbClr val="BB66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o\database]"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myDb</a:t>
            </a:r>
            <a:r>
              <a:rPr lang="en-US" sz="14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MyView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myDoc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myView</a:t>
            </a:r>
            <a:r>
              <a:rPr lang="en-US" sz="14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GetFirstDocument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myDoc.UniversalId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C00C6-CE66-41DA-891A-6972B28F9AFB}"/>
              </a:ext>
            </a:extLst>
          </p:cNvPr>
          <p:cNvSpPr txBox="1"/>
          <p:nvPr/>
        </p:nvSpPr>
        <p:spPr>
          <a:xfrm>
            <a:off x="6172200" y="1581150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a </a:t>
            </a:r>
            <a:r>
              <a:rPr lang="en-US" sz="1400" dirty="0" err="1"/>
              <a:t>NotesSession</a:t>
            </a:r>
            <a:r>
              <a:rPr lang="en-US" sz="1400" dirty="0"/>
              <a:t> COM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Derive a </a:t>
            </a:r>
            <a:r>
              <a:rPr lang="en-US" sz="1400" dirty="0" err="1"/>
              <a:t>NotesDatabase</a:t>
            </a:r>
            <a:r>
              <a:rPr lang="en-US" sz="1400" dirty="0"/>
              <a:t> COM object from the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a view from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the first document from the view</a:t>
            </a:r>
          </a:p>
        </p:txBody>
      </p:sp>
    </p:spTree>
    <p:extLst>
      <p:ext uri="{BB962C8B-B14F-4D97-AF65-F5344CB8AC3E}">
        <p14:creationId xmlns:p14="http://schemas.microsoft.com/office/powerpoint/2010/main" val="392103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556237-929C-9A11-B46A-3CB19276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storiesDf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r’c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:\</a:t>
            </a:r>
            <a:r>
              <a:rPr lang="en-US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path\</a:t>
            </a:r>
            <a:r>
              <a:rPr lang="en-US" b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stories.json</a:t>
            </a:r>
            <a:r>
              <a:rPr lang="en-US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retrieveArticle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URL of the web page you want to scrape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Send a request to fetch the web page content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Parse the HTML content using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BeautifulSoup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html.parser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Find the &lt;article&gt; tag and extract its contents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article_tag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'article'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article_tag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article_content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article_tag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article_content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 article tag found on the page.'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article_content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A421E-BB1E-DCD4-BAC2-F7A10593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BeautifulSoup</a:t>
            </a:r>
            <a:r>
              <a:rPr lang="en-US" dirty="0"/>
              <a:t> to Retrieve the Body</a:t>
            </a:r>
          </a:p>
        </p:txBody>
      </p:sp>
    </p:spTree>
    <p:extLst>
      <p:ext uri="{BB962C8B-B14F-4D97-AF65-F5344CB8AC3E}">
        <p14:creationId xmlns:p14="http://schemas.microsoft.com/office/powerpoint/2010/main" val="202583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27A2E-FD2E-42CC-8065-34631FB8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storiesDf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articleBody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storiesDf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'link'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].apply(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retrieveArticle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"Article"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storiesDf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.T.items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articlesDb.CreateDocument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.ReplaceItemValue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"Form"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       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.ReplaceItemValue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      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8C8A3-F9E6-4521-9E6D-1B6846EF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a Domino application</a:t>
            </a:r>
          </a:p>
        </p:txBody>
      </p:sp>
    </p:spTree>
    <p:extLst>
      <p:ext uri="{BB962C8B-B14F-4D97-AF65-F5344CB8AC3E}">
        <p14:creationId xmlns:p14="http://schemas.microsoft.com/office/powerpoint/2010/main" val="16105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822792-625A-5B7B-1A2A-F06AD9AE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– Populating a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71D85A-6B9A-3F58-F42C-7E801A92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3A46-170E-96AA-06CC-FCABD48A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5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667E1-4642-4DC2-B2A3-04042916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5181600" cy="3851275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 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doc.UniversalId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notesLink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makeNotesLink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,replicaId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doc.Items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articlesDf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articlesDf.append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7C44A8-1AE1-44A8-9E04-D5D132F3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items from a document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F9AFE-3250-493E-8202-68E0835D6EE0}"/>
              </a:ext>
            </a:extLst>
          </p:cNvPr>
          <p:cNvSpPr txBox="1"/>
          <p:nvPr/>
        </p:nvSpPr>
        <p:spPr>
          <a:xfrm>
            <a:off x="5676900" y="1581031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 empty dictionary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Loop through all Items in the document, adding name value pairs to the dictionary.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 </a:t>
            </a:r>
            <a:r>
              <a:rPr lang="en-US" sz="1400" dirty="0" err="1"/>
              <a:t>dataframe</a:t>
            </a:r>
            <a:r>
              <a:rPr lang="en-US" sz="1400" dirty="0"/>
              <a:t> with one row from the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Append the </a:t>
            </a:r>
            <a:r>
              <a:rPr lang="en-US" sz="1400" dirty="0" err="1"/>
              <a:t>dataframe</a:t>
            </a:r>
            <a:r>
              <a:rPr lang="en-US" sz="1400" dirty="0"/>
              <a:t> with the new row to the existing </a:t>
            </a:r>
            <a:r>
              <a:rPr lang="en-US" sz="1400" dirty="0" err="1"/>
              <a:t>dataframe</a:t>
            </a:r>
            <a:r>
              <a:rPr lang="en-US" sz="1400" dirty="0"/>
              <a:t>. (Columns will be added if necessary.)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9598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F38808-3071-4F24-800A-FFF584AC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5867400" cy="385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articlesDb.GetView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"Articles"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.GetFirstDocument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articlesDf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.UniversalId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.name]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articlesDf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articlesDf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.GetNextDocument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0E9A4-EC85-411C-BD8E-F23B5E2A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all documents into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01EE7-1CF8-4BFD-A0A1-85432042FB94}"/>
              </a:ext>
            </a:extLst>
          </p:cNvPr>
          <p:cNvSpPr txBox="1"/>
          <p:nvPr/>
        </p:nvSpPr>
        <p:spPr>
          <a:xfrm>
            <a:off x="5715000" y="1047750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 empty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Walk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document, create a dictionary (key/value pairs) with the name of each item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the dictionary to the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530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2B40BB-7AAE-49C1-876B-E8879E42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df.head</a:t>
            </a:r>
            <a:r>
              <a:rPr lang="en-US" dirty="0"/>
              <a:t>(10)   </a:t>
            </a:r>
            <a:r>
              <a:rPr lang="en-US" dirty="0">
                <a:solidFill>
                  <a:srgbClr val="FF0000"/>
                </a:solidFill>
              </a:rPr>
              <a:t>Show the first 10 rows</a:t>
            </a:r>
            <a:endParaRPr lang="en-US" dirty="0"/>
          </a:p>
          <a:p>
            <a:r>
              <a:rPr lang="en-US" dirty="0" err="1"/>
              <a:t>df.tail</a:t>
            </a:r>
            <a:r>
              <a:rPr lang="en-US" dirty="0"/>
              <a:t>(10)     </a:t>
            </a:r>
            <a:r>
              <a:rPr lang="en-US" dirty="0">
                <a:solidFill>
                  <a:srgbClr val="FF0000"/>
                </a:solidFill>
              </a:rPr>
              <a:t>Show the last 10 rows</a:t>
            </a:r>
            <a:endParaRPr lang="en-US" dirty="0"/>
          </a:p>
          <a:p>
            <a:r>
              <a:rPr lang="en-US" dirty="0" err="1"/>
              <a:t>df.shape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Show the number of rows and columns</a:t>
            </a:r>
            <a:endParaRPr lang="en-US" dirty="0"/>
          </a:p>
          <a:p>
            <a:r>
              <a:rPr lang="en-US" dirty="0" err="1"/>
              <a:t>df.dtypes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Show the datatype of each column</a:t>
            </a:r>
            <a:endParaRPr lang="en-US" dirty="0"/>
          </a:p>
          <a:p>
            <a:r>
              <a:rPr lang="en-US" dirty="0" err="1"/>
              <a:t>df.describe</a:t>
            </a:r>
            <a:r>
              <a:rPr lang="en-US" dirty="0"/>
              <a:t>()  </a:t>
            </a:r>
            <a:r>
              <a:rPr lang="en-US" dirty="0">
                <a:solidFill>
                  <a:srgbClr val="FF0000"/>
                </a:solidFill>
              </a:rPr>
              <a:t>Summarize statistical information about the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8133F6-8148-4637-9247-3CEEE6FD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26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946EC-1CF6-4A04-9F1B-D122A059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 err="1"/>
              <a:t>dataframe.loc</a:t>
            </a:r>
            <a:r>
              <a:rPr lang="en-US" sz="1600" dirty="0"/>
              <a:t> can take a Boolean series and filter to rows matching true values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Set of rows/documents in WORLD NEWS category:</a:t>
            </a:r>
          </a:p>
          <a:p>
            <a:pPr marL="400050" lvl="1" indent="0">
              <a:buNone/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articlesDf.loc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'category’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 NEWS"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571500" lvl="1" indent="-171450">
              <a:lnSpc>
                <a:spcPct val="107000"/>
              </a:lnSpc>
              <a:spcBef>
                <a:spcPts val="0"/>
              </a:spcBef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of rows/documents in WORLD NEWS category:</a:t>
            </a:r>
          </a:p>
          <a:p>
            <a:pPr marL="400050" lvl="1" indent="0">
              <a:buNone/>
            </a:pP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articlesDf.loc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 NEWS"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Percentage of rows/documents in the WORLD NEWS category:</a:t>
            </a:r>
          </a:p>
          <a:p>
            <a:pPr marL="400050" lvl="1" indent="0">
              <a:buNone/>
            </a:pP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articlesDf.loc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WORLD NEWS'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/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:.0%}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A48DAF-A702-4691-B64F-BDD4FE6B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data</a:t>
            </a:r>
          </a:p>
        </p:txBody>
      </p:sp>
    </p:spTree>
    <p:extLst>
      <p:ext uri="{BB962C8B-B14F-4D97-AF65-F5344CB8AC3E}">
        <p14:creationId xmlns:p14="http://schemas.microsoft.com/office/powerpoint/2010/main" val="679368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F925D0-F5A4-AB4D-3774-27AA526F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"sk-xLLDOMGfhdBlbkFJYNWBeqUNcDKY1uJwbMX5"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7DFC0C-98EB-D0E2-D4D0-89925346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</a:t>
            </a:r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en-US" dirty="0" err="1"/>
              <a:t>api_key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7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FFEBAB-A786-F3B1-5EAE-D3DB3EBB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openai.ChatCompletion.create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"gpt-4"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are a knowledge management professional."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max_tokens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Adjust the number of tokens in the response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If you want to stop the response at a specific string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'choices'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'choices'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'choices'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 response received."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F5FCC-096B-9E7D-DC23-E26EBEC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text from a prompt</a:t>
            </a:r>
          </a:p>
        </p:txBody>
      </p:sp>
    </p:spTree>
    <p:extLst>
      <p:ext uri="{BB962C8B-B14F-4D97-AF65-F5344CB8AC3E}">
        <p14:creationId xmlns:p14="http://schemas.microsoft.com/office/powerpoint/2010/main" val="1320010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3E13F-36E2-D762-461E-1A51DCA2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getGeneratedText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articleBody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generated_text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generate_text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(prompt +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articleBody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generated_text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getSummary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articleBody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prompt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"Describe this story in 25 words or less.  The response must be 25 words or less: 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generated_text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getGeneratedText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articleBody,prompt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generated_text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51CBC-B99D-8AA3-2C16-326E5E5C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8E1EDD-2972-897C-B996-E4FB33E0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populateDocumentsWithAIResponse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iterate through all rows in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articlesDF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index, row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articlesDf.iterrows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retrieve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articleBody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pass to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ChatGPT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row[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articleBody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index is the doc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index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call the function passing the article body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#get a handle to the matching Notes document, and update the field with the result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doc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articlesDb.getDocumentByUnid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doc.ReplaceItemValue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result)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doc.Save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#update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with the result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articlesDf.loc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unid,fieldName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]=result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populateDocumentsWithAIResponse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summaryInSpanish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getSummaryInSpanish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856B59-06F5-E7FC-47E7-3BB9B1CA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the </a:t>
            </a:r>
            <a:r>
              <a:rPr lang="en-US" dirty="0" err="1"/>
              <a:t>dataframe</a:t>
            </a:r>
            <a:r>
              <a:rPr lang="en-US" dirty="0"/>
              <a:t> and populate AI response</a:t>
            </a:r>
          </a:p>
        </p:txBody>
      </p:sp>
    </p:spTree>
    <p:extLst>
      <p:ext uri="{BB962C8B-B14F-4D97-AF65-F5344CB8AC3E}">
        <p14:creationId xmlns:p14="http://schemas.microsoft.com/office/powerpoint/2010/main" val="32764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273BA8-3560-A109-0FAE-872CBD9D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Demo—Working with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99A7A4-FF48-B36B-6EE2-3675F303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4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3A46-170E-96AA-06CC-FCABD48A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7219-518C-4D2A-8487-564861C1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ADB8-849E-4774-AB6B-F5D5815D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62150"/>
            <a:ext cx="8610600" cy="2860675"/>
          </a:xfrm>
        </p:spPr>
        <p:txBody>
          <a:bodyPr/>
          <a:lstStyle/>
          <a:p>
            <a:r>
              <a:rPr lang="en-US" dirty="0">
                <a:hlinkClick r:id="rId2"/>
              </a:rPr>
              <a:t>erik@werfel.net</a:t>
            </a:r>
            <a:endParaRPr lang="en-US" dirty="0"/>
          </a:p>
          <a:p>
            <a:r>
              <a:rPr lang="en-US" dirty="0">
                <a:hlinkClick r:id="rId3"/>
              </a:rPr>
              <a:t>https://github.com/ewerfel/collabsphere</a:t>
            </a:r>
            <a:endParaRPr lang="en-US" dirty="0"/>
          </a:p>
          <a:p>
            <a:r>
              <a:rPr lang="en-US" dirty="0"/>
              <a:t>https://medium.com/@erikwerfel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89065D-0037-4D36-9058-136D9228898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8600" y="895350"/>
            <a:ext cx="8610600" cy="914400"/>
          </a:xfrm>
        </p:spPr>
        <p:txBody>
          <a:bodyPr/>
          <a:lstStyle/>
          <a:p>
            <a:r>
              <a:rPr lang="en-US" dirty="0"/>
              <a:t>Erik Werfel</a:t>
            </a:r>
          </a:p>
          <a:p>
            <a:r>
              <a:rPr lang="en-US"/>
              <a:t>Senior DevOps </a:t>
            </a:r>
            <a:r>
              <a:rPr lang="en-US" dirty="0"/>
              <a:t>Engineer, Fragomen, Del Rey, Bernsen &amp; Loewy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1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7219-518C-4D2A-8487-564861C1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ADB8-849E-4774-AB6B-F5D5815D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62150"/>
            <a:ext cx="8610600" cy="2860675"/>
          </a:xfrm>
        </p:spPr>
        <p:txBody>
          <a:bodyPr/>
          <a:lstStyle/>
          <a:p>
            <a:r>
              <a:rPr lang="en-US" dirty="0">
                <a:hlinkClick r:id="rId2"/>
              </a:rPr>
              <a:t>erik@werfel.net</a:t>
            </a:r>
            <a:endParaRPr lang="en-US" dirty="0"/>
          </a:p>
          <a:p>
            <a:r>
              <a:rPr lang="en-US" dirty="0">
                <a:hlinkClick r:id="rId3"/>
              </a:rPr>
              <a:t>https://github.com/ewerfel/collabsphere</a:t>
            </a:r>
            <a:endParaRPr lang="en-US" dirty="0"/>
          </a:p>
          <a:p>
            <a:r>
              <a:rPr lang="en-US" dirty="0"/>
              <a:t>https://medium.com/@erikwerfel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89065D-0037-4D36-9058-136D9228898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8600" y="895350"/>
            <a:ext cx="8610600" cy="914400"/>
          </a:xfrm>
        </p:spPr>
        <p:txBody>
          <a:bodyPr/>
          <a:lstStyle/>
          <a:p>
            <a:r>
              <a:rPr lang="en-US" dirty="0"/>
              <a:t>Erik Werfel</a:t>
            </a:r>
          </a:p>
          <a:p>
            <a:r>
              <a:rPr lang="en-US" dirty="0"/>
              <a:t>Senior DevOps Engineer, Fragomen, Del Rey, Bernsen &amp; Loewy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4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53D9C-BD51-0753-01ED-0216BDD0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HCL Notes Client</a:t>
            </a:r>
          </a:p>
          <a:p>
            <a:r>
              <a:rPr lang="en-US" dirty="0"/>
              <a:t>Python 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AI Assistant</a:t>
            </a:r>
          </a:p>
          <a:p>
            <a:r>
              <a:rPr lang="en-US" dirty="0"/>
              <a:t>COM</a:t>
            </a:r>
          </a:p>
          <a:p>
            <a:r>
              <a:rPr lang="en-US" dirty="0"/>
              <a:t>API account with </a:t>
            </a:r>
            <a:r>
              <a:rPr lang="en-US" dirty="0" err="1"/>
              <a:t>OpenAI</a:t>
            </a:r>
            <a:endParaRPr lang="en-US" dirty="0"/>
          </a:p>
          <a:p>
            <a:r>
              <a:rPr lang="en-US" dirty="0" err="1"/>
              <a:t>BeautifulSoup</a:t>
            </a:r>
            <a:r>
              <a:rPr lang="en-US" dirty="0"/>
              <a:t> to parse information from a web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EE9854-4C64-BDFC-DD4F-6202E8A3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29009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56D597-329A-43DA-AAEC-5128B288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JupyterLab</a:t>
            </a:r>
            <a:r>
              <a:rPr lang="en-US" dirty="0"/>
              <a:t> is a web-based interactive computing environment. </a:t>
            </a:r>
          </a:p>
          <a:p>
            <a:r>
              <a:rPr lang="en-US" dirty="0" err="1"/>
              <a:t>Jupyter</a:t>
            </a:r>
            <a:r>
              <a:rPr lang="en-US" dirty="0"/>
              <a:t> Notebook allows you to run code in individual cells while showing output and retaining variables in memory. </a:t>
            </a:r>
          </a:p>
          <a:p>
            <a:r>
              <a:rPr lang="en-US" dirty="0"/>
              <a:t>Can quickly make small changes and see the effect.</a:t>
            </a:r>
          </a:p>
          <a:p>
            <a:r>
              <a:rPr lang="en-US" dirty="0"/>
              <a:t>Notebook allows explanatory cells as well as code cells, and are easily shared.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8A536E-DACA-4CE6-B273-BF7F3652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401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068011-9B62-4373-A214-013A5DDF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Component Object Model</a:t>
            </a:r>
          </a:p>
          <a:p>
            <a:r>
              <a:rPr lang="en-US" dirty="0"/>
              <a:t>Not new technology</a:t>
            </a:r>
          </a:p>
          <a:p>
            <a:r>
              <a:rPr lang="en-US" dirty="0"/>
              <a:t>(Possibly) Windows only</a:t>
            </a:r>
          </a:p>
          <a:p>
            <a:r>
              <a:rPr lang="en-US" dirty="0"/>
              <a:t>Notes client must be installed</a:t>
            </a:r>
          </a:p>
          <a:p>
            <a:r>
              <a:rPr lang="en-US" dirty="0"/>
              <a:t>Should use 32-bit COM object (to match Notes client)</a:t>
            </a:r>
          </a:p>
          <a:p>
            <a:r>
              <a:rPr lang="en-US" dirty="0"/>
              <a:t>All Notes objects must be derived from </a:t>
            </a:r>
            <a:r>
              <a:rPr lang="en-US" dirty="0" err="1"/>
              <a:t>NotesSession</a:t>
            </a:r>
            <a:r>
              <a:rPr lang="en-US" dirty="0"/>
              <a:t> (can’t instantiate other Notes objects)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AA7670-B3B9-4B1D-B197-41351EE8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Objects</a:t>
            </a:r>
          </a:p>
        </p:txBody>
      </p:sp>
    </p:spTree>
    <p:extLst>
      <p:ext uri="{BB962C8B-B14F-4D97-AF65-F5344CB8AC3E}">
        <p14:creationId xmlns:p14="http://schemas.microsoft.com/office/powerpoint/2010/main" val="231049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DEEA0A-C432-440C-AE1E-33AEED01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Python: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Jupyter</a:t>
            </a:r>
            <a:endParaRPr lang="en-US" dirty="0"/>
          </a:p>
          <a:p>
            <a:pPr marL="857250" lvl="2" indent="0">
              <a:buNone/>
            </a:pPr>
            <a:r>
              <a:rPr lang="en-US" dirty="0"/>
              <a:t>pip install 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857250" lvl="2" indent="0">
              <a:buNone/>
            </a:pPr>
            <a:r>
              <a:rPr lang="en-US" dirty="0"/>
              <a:t>pip install notebook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99FD9-3E77-4D97-AAB3-DE050FBA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EAD350-F6A5-463A-B468-42C63895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672"/>
            <a:ext cx="65" cy="31385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E62B6-82AC-4622-B1DD-C06C95FB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command prompt</a:t>
            </a:r>
          </a:p>
          <a:p>
            <a:r>
              <a:rPr lang="en-US" dirty="0"/>
              <a:t>Enter command:</a:t>
            </a:r>
          </a:p>
          <a:p>
            <a:pPr marL="857250" lvl="2" indent="0"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Jupyter</a:t>
            </a:r>
            <a:r>
              <a:rPr lang="en-US" dirty="0"/>
              <a:t> will run in current window, and should open a page in your browser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EDDC7-38D8-4C21-BD11-8FF20B77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55B97-FCE0-DDBB-5D1E-607D7E4D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72612"/>
            <a:ext cx="594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3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DF9D68-28EF-8445-9F3A-2E3801C4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Plugin that provides access to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ChatGPT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from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Jupyter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https://chrome.google.com/webstore/detail/chatgpt-jupyter-ai-assist/dlipncbkjmjjdpgcnodkbdobkadiejll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The plugin is not required, but will add these buttons: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Explain, Debug, Review, Complete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The Debug button is especially useful. 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xplains errors, and often w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rites corrected code. </a:t>
            </a:r>
          </a:p>
          <a:p>
            <a:pPr lvl="1"/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D09CB-E533-43B1-DC7E-7B88D4E2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AI Assistant</a:t>
            </a:r>
          </a:p>
        </p:txBody>
      </p:sp>
    </p:spTree>
    <p:extLst>
      <p:ext uri="{BB962C8B-B14F-4D97-AF65-F5344CB8AC3E}">
        <p14:creationId xmlns:p14="http://schemas.microsoft.com/office/powerpoint/2010/main" val="984827654"/>
      </p:ext>
    </p:extLst>
  </p:cSld>
  <p:clrMapOvr>
    <a:masterClrMapping/>
  </p:clrMapOvr>
</p:sld>
</file>

<file path=ppt/theme/theme1.xml><?xml version="1.0" encoding="utf-8"?>
<a:theme xmlns:a="http://schemas.openxmlformats.org/drawingml/2006/main" name="CollabSphere 2019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llabSphere 2023-16x9.potx" id="{4AA0A747-4E88-4A95-8B44-E2CCCD941EA8}" vid="{B4C3603B-EEB7-4946-BBF7-AD2C30E2390B}"/>
    </a:ext>
  </a:extLst>
</a:theme>
</file>

<file path=ppt/theme/theme2.xml><?xml version="1.0" encoding="utf-8"?>
<a:theme xmlns:a="http://schemas.openxmlformats.org/drawingml/2006/main" name="1_CollabSphere 2019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llabSphere 2023-16x9.potx" id="{4AA0A747-4E88-4A95-8B44-E2CCCD941EA8}" vid="{B4C3603B-EEB7-4946-BBF7-AD2C30E239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CollabSphere 2023-16x9</Template>
  <TotalTime>28078</TotalTime>
  <Words>1630</Words>
  <Application>Microsoft Office PowerPoint</Application>
  <PresentationFormat>On-screen Show (16:9)</PresentationFormat>
  <Paragraphs>225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Google Sans</vt:lpstr>
      <vt:lpstr>Inter</vt:lpstr>
      <vt:lpstr>Roboto</vt:lpstr>
      <vt:lpstr>Segoe UI</vt:lpstr>
      <vt:lpstr>Times New Roman</vt:lpstr>
      <vt:lpstr>CollabSphere 2019-16x9</vt:lpstr>
      <vt:lpstr>1_CollabSphere 2019-16x9</vt:lpstr>
      <vt:lpstr>Integrating HCL Domino Applications with GPT using Python and the OpenAI API Library</vt:lpstr>
      <vt:lpstr>PowerPoint Presentation</vt:lpstr>
      <vt:lpstr>Presenter</vt:lpstr>
      <vt:lpstr>Components</vt:lpstr>
      <vt:lpstr>Why Jupyter Notebook</vt:lpstr>
      <vt:lpstr>COM Objects</vt:lpstr>
      <vt:lpstr>Install Jupyter notebook</vt:lpstr>
      <vt:lpstr>Starting Jupyter</vt:lpstr>
      <vt:lpstr>ChatGPT Jupyter AI Assistant</vt:lpstr>
      <vt:lpstr>PowerPoint Presentation</vt:lpstr>
      <vt:lpstr>Get an OpenAI API Key</vt:lpstr>
      <vt:lpstr>Get an API Key</vt:lpstr>
      <vt:lpstr>Necessary libraries</vt:lpstr>
      <vt:lpstr>News Category Dataset</vt:lpstr>
      <vt:lpstr>News Category Dataset</vt:lpstr>
      <vt:lpstr>COM Essentials</vt:lpstr>
      <vt:lpstr>Use BeautifulSoup to Retrieve the Body</vt:lpstr>
      <vt:lpstr>Populate a Domino application</vt:lpstr>
      <vt:lpstr>PowerPoint Presentation</vt:lpstr>
      <vt:lpstr>Get all items from a document</vt:lpstr>
      <vt:lpstr>Retrieve all documents into a dataframe</vt:lpstr>
      <vt:lpstr>Explore the dataframe</vt:lpstr>
      <vt:lpstr>Examine the data</vt:lpstr>
      <vt:lpstr>Set the OpenAI api_key</vt:lpstr>
      <vt:lpstr>Generate text from a prompt</vt:lpstr>
      <vt:lpstr>PowerPoint Presentation</vt:lpstr>
      <vt:lpstr>Iterate the dataframe and populate AI response</vt:lpstr>
      <vt:lpstr>PowerPoint Presentation</vt:lpstr>
      <vt:lpstr>PowerPoint Presentation</vt:lpstr>
      <vt:lpstr>Presenter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Werfel</dc:creator>
  <cp:lastModifiedBy>Werfel, Erik</cp:lastModifiedBy>
  <cp:revision>79</cp:revision>
  <dcterms:created xsi:type="dcterms:W3CDTF">2022-10-05T15:59:16Z</dcterms:created>
  <dcterms:modified xsi:type="dcterms:W3CDTF">2023-08-31T12:19:45Z</dcterms:modified>
</cp:coreProperties>
</file>