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70" r:id="rId8"/>
    <p:sldId id="277" r:id="rId9"/>
    <p:sldId id="278" r:id="rId10"/>
    <p:sldId id="260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>
      <p:cViewPr varScale="1">
        <p:scale>
          <a:sx n="178" d="100"/>
          <a:sy n="178" d="100"/>
        </p:scale>
        <p:origin x="186" y="3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emf"/><Relationship Id="rId4" Type="http://schemas.openxmlformats.org/officeDocument/2006/relationships/image" Target="../media/image4.png"/><Relationship Id="rId9" Type="http://schemas.openxmlformats.org/officeDocument/2006/relationships/image" Target="../media/image9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8881" y="2174988"/>
            <a:ext cx="2088257" cy="638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5313" y="2078223"/>
            <a:ext cx="2133600" cy="720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3906" y="783353"/>
            <a:ext cx="1189037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02526" y="3069588"/>
            <a:ext cx="154044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https://collabsphere.org/ug/collabsphere2019.nsf/0/684A37E847D4D1A38625844A00048E1F/$FILE/hclsw_logo_colour_vr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5200" y="783353"/>
            <a:ext cx="2553026" cy="933450"/>
          </a:xfrm>
          <a:prstGeom prst="rect">
            <a:avLst/>
          </a:prstGeom>
          <a:noFill/>
        </p:spPr>
      </p:pic>
      <p:pic>
        <p:nvPicPr>
          <p:cNvPr id="15" name="Picture 6" descr="https://collabsphere.org/ug/collabsphere2019.nsf/0/D4A3E073B96067F78625844A0004DCCC/$FILE/ytria-logo-550px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40095" y="3113168"/>
            <a:ext cx="1458959" cy="819669"/>
          </a:xfrm>
          <a:prstGeom prst="rect">
            <a:avLst/>
          </a:prstGeom>
          <a:noFill/>
        </p:spPr>
      </p:pic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0" y="133350"/>
            <a:ext cx="74676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294169-7545-4125-9B1B-676FBDB37444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66757" y="3034772"/>
            <a:ext cx="2410428" cy="7606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366F6FC-0BE9-4247-A0FB-9CCED89DB822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17527" y="4263638"/>
            <a:ext cx="2175971" cy="58261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A166B2A-B077-49F7-AC36-068C13212191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535437" y="4015909"/>
            <a:ext cx="1960945" cy="91538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0D9CC55-8B32-F924-FB9F-501D382C7F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137" y="1891158"/>
            <a:ext cx="1458959" cy="109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F1EC8AE-D87E-6BEB-8DD4-40B1B994AF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82259"/>
            <a:ext cx="2088257" cy="75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51BC18B-D81D-9015-5B98-9E47F72137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6" y="4182296"/>
            <a:ext cx="2347930" cy="58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133350"/>
            <a:ext cx="74676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352550"/>
            <a:ext cx="8610600" cy="3470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0"/>
          </p:nvPr>
        </p:nvSpPr>
        <p:spPr>
          <a:xfrm>
            <a:off x="228600" y="895350"/>
            <a:ext cx="8610600" cy="457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ln>
                  <a:noFill/>
                </a:ln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610600" cy="385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0" y="133350"/>
            <a:ext cx="74676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573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5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ln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werfel/collabsphere" TargetMode="External"/><Relationship Id="rId2" Type="http://schemas.openxmlformats.org/officeDocument/2006/relationships/hyperlink" Target="mailto:erik@werfel.n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ml.org/search?id=40945&amp;type=data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Segoe UI" panose="020B0502040204020203" pitchFamily="34" charset="0"/>
              </a:rPr>
              <a:t>Automating and Analyzing Data in HCL Domino Applications Using Python, </a:t>
            </a:r>
            <a:r>
              <a:rPr lang="en-US" sz="1800" dirty="0" err="1">
                <a:solidFill>
                  <a:prstClr val="black"/>
                </a:solidFill>
                <a:latin typeface="Segoe UI" panose="020B0502040204020203" pitchFamily="34" charset="0"/>
              </a:rPr>
              <a:t>Jupyter</a:t>
            </a:r>
            <a:r>
              <a:rPr lang="en-US" sz="1800" dirty="0">
                <a:solidFill>
                  <a:prstClr val="black"/>
                </a:solidFill>
                <a:latin typeface="Segoe UI" panose="020B0502040204020203" pitchFamily="34" charset="0"/>
              </a:rPr>
              <a:t> Notebooks, and Pandas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/>
          <a:p>
            <a:pPr algn="ctr"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6DC694-875C-42EC-8218-938C4C96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first document in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583DAF-7F99-4F0D-81C1-DE9D222C5A94}"/>
              </a:ext>
            </a:extLst>
          </p:cNvPr>
          <p:cNvSpPr txBox="1"/>
          <p:nvPr/>
        </p:nvSpPr>
        <p:spPr>
          <a:xfrm>
            <a:off x="457200" y="1494272"/>
            <a:ext cx="5105400" cy="1003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notesSession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win32com</a:t>
            </a:r>
            <a:r>
              <a:rPr lang="en-US" sz="14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client</a:t>
            </a:r>
            <a:r>
              <a:rPr lang="en-US" sz="14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Dispatch(</a:t>
            </a:r>
            <a:r>
              <a:rPr lang="en-US" sz="14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Notes.NOTESSESSION</a:t>
            </a:r>
            <a:r>
              <a:rPr lang="en-US" sz="14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myDb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notesSession</a:t>
            </a:r>
            <a:r>
              <a:rPr lang="en-US" sz="14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GetDatabase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“[Server]"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4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"[path</a:t>
            </a:r>
            <a:r>
              <a:rPr lang="en-US" sz="1400" b="1" dirty="0">
                <a:solidFill>
                  <a:srgbClr val="BB66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\</a:t>
            </a:r>
            <a:r>
              <a:rPr lang="en-US" sz="1400" dirty="0">
                <a:solidFill>
                  <a:srgbClr val="BB66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sz="14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o\database]"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myview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myDb</a:t>
            </a:r>
            <a:r>
              <a:rPr lang="en-US" sz="14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GetView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4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MyView</a:t>
            </a:r>
            <a:r>
              <a:rPr lang="en-US" sz="14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myDoc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myView</a:t>
            </a:r>
            <a:r>
              <a:rPr lang="en-US" sz="14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GetFirstDocument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5C00C6-CE66-41DA-891A-6972B28F9AFB}"/>
              </a:ext>
            </a:extLst>
          </p:cNvPr>
          <p:cNvSpPr txBox="1"/>
          <p:nvPr/>
        </p:nvSpPr>
        <p:spPr>
          <a:xfrm>
            <a:off x="6172200" y="1581150"/>
            <a:ext cx="2590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Get a </a:t>
            </a:r>
            <a:r>
              <a:rPr lang="en-US" sz="1400" dirty="0" err="1"/>
              <a:t>NotesSession</a:t>
            </a:r>
            <a:r>
              <a:rPr lang="en-US" sz="1400" dirty="0"/>
              <a:t> COM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Derive a </a:t>
            </a:r>
            <a:r>
              <a:rPr lang="en-US" sz="1400" dirty="0" err="1"/>
              <a:t>NotesDatabase</a:t>
            </a:r>
            <a:r>
              <a:rPr lang="en-US" sz="1400" dirty="0"/>
              <a:t> COM object from the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Get a view from the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Get the first document from the view</a:t>
            </a:r>
          </a:p>
        </p:txBody>
      </p:sp>
    </p:spTree>
    <p:extLst>
      <p:ext uri="{BB962C8B-B14F-4D97-AF65-F5344CB8AC3E}">
        <p14:creationId xmlns:p14="http://schemas.microsoft.com/office/powerpoint/2010/main" val="3921032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0667E1-4642-4DC2-B2A3-04042916F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71550"/>
            <a:ext cx="5181600" cy="3851275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itemList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[]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AA22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doc</a:t>
            </a:r>
            <a:r>
              <a:rPr lang="en-US" sz="18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Items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itemName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i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name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800" b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itemName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 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!=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"$"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AA22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and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itemName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!=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"Form"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itemList</a:t>
            </a:r>
            <a:r>
              <a:rPr lang="en-US" sz="18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append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itemName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itemList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7C44A8-1AE1-44A8-9E04-D5D132F36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all items from first document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3F9AFE-3250-493E-8202-68E0835D6EE0}"/>
              </a:ext>
            </a:extLst>
          </p:cNvPr>
          <p:cNvSpPr txBox="1"/>
          <p:nvPr/>
        </p:nvSpPr>
        <p:spPr>
          <a:xfrm>
            <a:off x="5676900" y="1581031"/>
            <a:ext cx="3200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this example, all documents in the view have the same items--that may not always be the case)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Create an empty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Loop through all Items in the first document, adding each item name to the list</a:t>
            </a:r>
          </a:p>
        </p:txBody>
      </p:sp>
    </p:spTree>
    <p:extLst>
      <p:ext uri="{BB962C8B-B14F-4D97-AF65-F5344CB8AC3E}">
        <p14:creationId xmlns:p14="http://schemas.microsoft.com/office/powerpoint/2010/main" val="3719598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F38808-3071-4F24-800A-FFF584ACE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71550"/>
            <a:ext cx="5867400" cy="3851275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titanicList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[]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while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AA22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not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doc 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==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None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passengerDictionary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{}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800" b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AA22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itemList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      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passengerDictionary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 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doc</a:t>
            </a:r>
            <a:r>
              <a:rPr lang="en-US" sz="18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GetItemValue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)[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titanicList</a:t>
            </a:r>
            <a:r>
              <a:rPr lang="en-US" sz="18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append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passengerDictionary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)      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doc 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view</a:t>
            </a:r>
            <a:r>
              <a:rPr lang="en-US" sz="18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GetNextDocument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(doc)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titanicDf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pd</a:t>
            </a:r>
            <a:r>
              <a:rPr lang="en-US" sz="18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DataFrame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titanicList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E0E9A4-EC85-411C-BD8E-F23B5E2A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all documents into a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801EE7-1CF8-4BFD-A0A1-85432042FB94}"/>
              </a:ext>
            </a:extLst>
          </p:cNvPr>
          <p:cNvSpPr txBox="1"/>
          <p:nvPr/>
        </p:nvSpPr>
        <p:spPr>
          <a:xfrm>
            <a:off x="5715000" y="1047750"/>
            <a:ext cx="2743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Create an empty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Walk the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each document, create a dictionary (key/value pairs) with the name of each item and 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 the dictionary to the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Make a </a:t>
            </a:r>
            <a:r>
              <a:rPr lang="en-US" sz="1400" dirty="0" err="1"/>
              <a:t>dataframe</a:t>
            </a:r>
            <a:r>
              <a:rPr lang="en-US" sz="1400" dirty="0"/>
              <a:t> from the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75300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2B40BB-7AAE-49C1-876B-E8879E426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df.head</a:t>
            </a:r>
            <a:r>
              <a:rPr lang="en-US" dirty="0"/>
              <a:t>(10)   </a:t>
            </a:r>
            <a:r>
              <a:rPr lang="en-US" dirty="0">
                <a:solidFill>
                  <a:srgbClr val="FF0000"/>
                </a:solidFill>
              </a:rPr>
              <a:t>Show the first 10 rows</a:t>
            </a:r>
            <a:endParaRPr lang="en-US" dirty="0"/>
          </a:p>
          <a:p>
            <a:r>
              <a:rPr lang="en-US" dirty="0" err="1"/>
              <a:t>df.tail</a:t>
            </a:r>
            <a:r>
              <a:rPr lang="en-US" dirty="0"/>
              <a:t>(10)     </a:t>
            </a:r>
            <a:r>
              <a:rPr lang="en-US" dirty="0">
                <a:solidFill>
                  <a:srgbClr val="FF0000"/>
                </a:solidFill>
              </a:rPr>
              <a:t>Show the last 10 rows</a:t>
            </a:r>
            <a:endParaRPr lang="en-US" dirty="0"/>
          </a:p>
          <a:p>
            <a:r>
              <a:rPr lang="en-US" dirty="0" err="1"/>
              <a:t>df.shape</a:t>
            </a: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Show the number of rows and columns</a:t>
            </a:r>
            <a:endParaRPr lang="en-US" dirty="0"/>
          </a:p>
          <a:p>
            <a:r>
              <a:rPr lang="en-US" dirty="0" err="1"/>
              <a:t>df.dtypes</a:t>
            </a:r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Show the datatype of each column</a:t>
            </a:r>
            <a:endParaRPr lang="en-US" dirty="0"/>
          </a:p>
          <a:p>
            <a:r>
              <a:rPr lang="en-US" dirty="0" err="1"/>
              <a:t>df.describe</a:t>
            </a:r>
            <a:r>
              <a:rPr lang="en-US" dirty="0"/>
              <a:t>()  </a:t>
            </a:r>
            <a:r>
              <a:rPr lang="en-US" dirty="0">
                <a:solidFill>
                  <a:srgbClr val="FF0000"/>
                </a:solidFill>
              </a:rPr>
              <a:t>Summarize statistical information about the </a:t>
            </a:r>
            <a:r>
              <a:rPr lang="en-US" dirty="0" err="1">
                <a:solidFill>
                  <a:srgbClr val="FF0000"/>
                </a:solidFill>
              </a:rPr>
              <a:t>dataframe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8133F6-8148-4637-9247-3CEEE6FD1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the </a:t>
            </a:r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26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2946EC-1CF6-4A04-9F1B-D122A0598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women_survival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titanicDf</a:t>
            </a:r>
            <a:r>
              <a:rPr lang="en-US" sz="16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loc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titanicDf</a:t>
            </a:r>
            <a:r>
              <a:rPr lang="en-US" sz="16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Sex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==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'female'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][</a:t>
            </a:r>
            <a:r>
              <a:rPr lang="en-US" sz="16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"Survived"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solidFill>
                  <a:srgbClr val="408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# number of women who survived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rate_women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sum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women_survival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en-US" sz="1600" dirty="0" err="1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len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women_survival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  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rgbClr val="408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# number of women who survived / all women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men_survival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titanicDf</a:t>
            </a:r>
            <a:r>
              <a:rPr lang="en-US" sz="16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loc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titanicDf</a:t>
            </a:r>
            <a:r>
              <a:rPr lang="en-US" sz="16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Sex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==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'male'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][</a:t>
            </a:r>
            <a:r>
              <a:rPr lang="en-US" sz="16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"Survived"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rgbClr val="408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# number of men who survived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rate_men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sum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men_survival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en-US" sz="1600" dirty="0" err="1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len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men_survival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  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rgbClr val="408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# of women who </a:t>
            </a:r>
            <a:r>
              <a:rPr lang="en-US" sz="1600" i="1" dirty="0" err="1">
                <a:solidFill>
                  <a:srgbClr val="408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surived</a:t>
            </a:r>
            <a:r>
              <a:rPr lang="en-US" sz="1600" i="1" dirty="0">
                <a:solidFill>
                  <a:srgbClr val="408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/ all women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1400" dirty="0" err="1"/>
              <a:t>dataframe.loc</a:t>
            </a:r>
            <a:r>
              <a:rPr lang="en-US" sz="1400" dirty="0"/>
              <a:t> can take a Boolean series and filter to rows matching true values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A48DAF-A702-4691-B64F-BDD4FE6B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the data</a:t>
            </a:r>
          </a:p>
        </p:txBody>
      </p:sp>
    </p:spTree>
    <p:extLst>
      <p:ext uri="{BB962C8B-B14F-4D97-AF65-F5344CB8AC3E}">
        <p14:creationId xmlns:p14="http://schemas.microsoft.com/office/powerpoint/2010/main" val="679368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5028C5-24A0-48EE-9DF2-FA8BF28D5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classes 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titanicDf</a:t>
            </a:r>
            <a:r>
              <a:rPr lang="en-US" sz="18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groupby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([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Pclass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])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agg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({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'Survived'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:[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sum'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'count'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'mean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]})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dirty="0"/>
              <a:t>Returns: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Aggregate (.</a:t>
            </a:r>
            <a:r>
              <a:rPr lang="en-US" dirty="0" err="1"/>
              <a:t>agg</a:t>
            </a:r>
            <a:r>
              <a:rPr lang="en-US" dirty="0"/>
              <a:t>) function applies summary operations to each group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47D221-916A-4425-8FC8-EA1EE91F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Groupby</a:t>
            </a:r>
            <a:r>
              <a:rPr lang="en-US" dirty="0"/>
              <a:t> to categorize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D1338-16BA-46D8-B095-D99C652C1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28750"/>
            <a:ext cx="26765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50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2BBB34-8DB2-4FE5-B5CE-E8B4AB28E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out rows with no values:</a:t>
            </a:r>
          </a:p>
          <a:p>
            <a:pPr marL="0" indent="0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titanicAgeDf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titanicDf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titanicDf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"Age"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!=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""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</a:p>
          <a:p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Depending on circumstances, it might be preferable to substitute a value where the value is unknown, rather than filtering, but a “default” age doesn’t work here.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B9FD1E-E371-4765-9E49-FE47876C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empty data</a:t>
            </a:r>
          </a:p>
        </p:txBody>
      </p:sp>
    </p:spTree>
    <p:extLst>
      <p:ext uri="{BB962C8B-B14F-4D97-AF65-F5344CB8AC3E}">
        <p14:creationId xmlns:p14="http://schemas.microsoft.com/office/powerpoint/2010/main" val="2631781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665A52-165D-4177-B6EF-14300D55D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614" y="2343150"/>
            <a:ext cx="4095635" cy="2672854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29A487-2FDE-4933-8802-8E5C35E9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didNotSurvive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titanicAgeDf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'Age'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][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titanicDf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'Survived'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==0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survived 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titanicAgeDf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'Age'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][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titanicDf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'Survived'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==1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plt</a:t>
            </a:r>
            <a:r>
              <a:rPr lang="en-US" sz="18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hist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([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didNotSurvive,survived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], label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'Survived: </a:t>
            </a:r>
            <a:r>
              <a:rPr lang="en-US" sz="18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No'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'Survived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Yes'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])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plt</a:t>
            </a:r>
            <a:r>
              <a:rPr lang="en-US" sz="18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legend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(loc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'upper right'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plt</a:t>
            </a:r>
            <a:r>
              <a:rPr lang="en-US" sz="18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'Relative Frequency of Age'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ED1D2A-8632-4F9D-8442-DEAB004F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</p:spTree>
    <p:extLst>
      <p:ext uri="{BB962C8B-B14F-4D97-AF65-F5344CB8AC3E}">
        <p14:creationId xmlns:p14="http://schemas.microsoft.com/office/powerpoint/2010/main" val="1879861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EC1B22-FA63-49C4-A9DD-7A7F5489B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lookup 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8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8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"Cherbourg"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"S"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8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"Southampton"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"Q"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8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"Queenstown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titanicDf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8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FullEmbarked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titanicDf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"Embarked"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replace(lookup)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sz="2400" dirty="0"/>
          </a:p>
          <a:p>
            <a:r>
              <a:rPr lang="en-US" sz="2400" dirty="0"/>
              <a:t>Use a dictionary to map values</a:t>
            </a:r>
          </a:p>
          <a:p>
            <a:r>
              <a:rPr lang="en-US" sz="2400" dirty="0"/>
              <a:t>Use replace function to substitute value in new column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685A33-473E-4945-A65E-E9D34EDC6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values</a:t>
            </a:r>
          </a:p>
        </p:txBody>
      </p:sp>
    </p:spTree>
    <p:extLst>
      <p:ext uri="{BB962C8B-B14F-4D97-AF65-F5344CB8AC3E}">
        <p14:creationId xmlns:p14="http://schemas.microsoft.com/office/powerpoint/2010/main" val="322818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518207-8163-467F-85E9-F3E967284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71550"/>
            <a:ext cx="8763000" cy="3851275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doc 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view</a:t>
            </a:r>
            <a:r>
              <a:rPr lang="en-US" sz="16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GetFirstDocument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while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AA22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not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doc 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==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None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passengerId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doc</a:t>
            </a:r>
            <a:r>
              <a:rPr lang="en-US" sz="16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GetItemValue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6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PassengerId</a:t>
            </a:r>
            <a:r>
              <a:rPr lang="en-US" sz="16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fullEmbarked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titanicDf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titanicDf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6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6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PassengerId</a:t>
            </a:r>
            <a:r>
              <a:rPr lang="en-US" sz="16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 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==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passengerId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][</a:t>
            </a:r>
            <a:r>
              <a:rPr lang="en-US" sz="16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6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FullEmbarked</a:t>
            </a:r>
            <a:r>
              <a:rPr lang="en-US" sz="16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iloc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doc</a:t>
            </a:r>
            <a:r>
              <a:rPr lang="en-US" sz="16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ReplaceItemValue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6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FullEmbarked</a:t>
            </a:r>
            <a:r>
              <a:rPr lang="en-US" sz="16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,[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fullEmbarked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])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doc</a:t>
            </a:r>
            <a:r>
              <a:rPr lang="en-US" sz="16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Save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doc 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view</a:t>
            </a:r>
            <a:r>
              <a:rPr lang="en-US" sz="16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GetNextDocument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(doc)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Walk through documents, then find new values in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dataframe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by key.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Use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iloc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to return a string, not a series.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Use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ReplaceItemValue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to either replace an item or add a new item.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AE6126-0EE0-445A-9A0A-E567908E6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Domino with Changed Data</a:t>
            </a:r>
          </a:p>
        </p:txBody>
      </p:sp>
    </p:spTree>
    <p:extLst>
      <p:ext uri="{BB962C8B-B14F-4D97-AF65-F5344CB8AC3E}">
        <p14:creationId xmlns:p14="http://schemas.microsoft.com/office/powerpoint/2010/main" val="4092344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95D69-1477-49A5-9AA6-0831F1AF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Logo, company name&#10;&#10;Description automatically generated">
            <a:extLst>
              <a:ext uri="{FF2B5EF4-FFF2-40B4-BE49-F238E27FC236}">
                <a16:creationId xmlns:a16="http://schemas.microsoft.com/office/drawing/2014/main" id="{B3C841D0-E060-4DFC-A1EA-CC32295AB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42950"/>
            <a:ext cx="7751762" cy="4079875"/>
          </a:xfrm>
        </p:spPr>
      </p:pic>
    </p:spTree>
    <p:extLst>
      <p:ext uri="{BB962C8B-B14F-4D97-AF65-F5344CB8AC3E}">
        <p14:creationId xmlns:p14="http://schemas.microsoft.com/office/powerpoint/2010/main" val="865499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5D8FDA-AB7B-4879-BD69-083AFE876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dataframe.to_excel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to save to an Excel workbook.  Only the filename/path is required.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destFile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r'C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:\Users\</a:t>
            </a:r>
            <a:r>
              <a:rPr lang="en-US" sz="18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ewerfel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\Documents\</a:t>
            </a:r>
            <a:r>
              <a:rPr lang="en-US" sz="18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Collabsphere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\titanic.xlsx'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titanicDf</a:t>
            </a:r>
            <a:r>
              <a:rPr lang="en-US" sz="18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to_excel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destFile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489ECA-6782-4055-BDA5-CB956A43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to Excel</a:t>
            </a:r>
          </a:p>
        </p:txBody>
      </p:sp>
    </p:spTree>
    <p:extLst>
      <p:ext uri="{BB962C8B-B14F-4D97-AF65-F5344CB8AC3E}">
        <p14:creationId xmlns:p14="http://schemas.microsoft.com/office/powerpoint/2010/main" val="1768888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E27A2E-FD2E-42CC-8065-34631FB87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read in from source to </a:t>
            </a:r>
            <a:r>
              <a:rPr lang="en-US" dirty="0" err="1"/>
              <a:t>dataframe</a:t>
            </a:r>
            <a:endParaRPr lang="en-US" dirty="0"/>
          </a:p>
          <a:p>
            <a:endParaRPr lang="en-US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sourceFile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r'C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:\Users\</a:t>
            </a:r>
            <a:r>
              <a:rPr lang="en-US" sz="18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ewerfel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\Documents\</a:t>
            </a:r>
            <a:r>
              <a:rPr lang="en-US" sz="18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Collabsphere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\titanic.csv'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titanicDataFrame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pd</a:t>
            </a:r>
            <a:r>
              <a:rPr lang="en-US" sz="18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read_csv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sourceFile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header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=0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keep_default_na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b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False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rgbClr val="408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# Age includes some empty values, which forces the column to string.  </a:t>
            </a:r>
            <a:r>
              <a:rPr lang="en-US" sz="1800" i="1" dirty="0" err="1">
                <a:solidFill>
                  <a:srgbClr val="408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to_numeric</a:t>
            </a:r>
            <a:r>
              <a:rPr lang="en-US" sz="1800" i="1" dirty="0">
                <a:solidFill>
                  <a:srgbClr val="408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will change column to numeric.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titanicDataFrame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"Age"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 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pd</a:t>
            </a:r>
            <a:r>
              <a:rPr lang="en-US" sz="18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to_numeric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titanicDataFrame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"Age"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], errors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"coerce"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rgbClr val="408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# </a:t>
            </a:r>
            <a:r>
              <a:rPr lang="en-US" sz="1800" i="1" dirty="0" err="1">
                <a:solidFill>
                  <a:srgbClr val="408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fillna</a:t>
            </a:r>
            <a:r>
              <a:rPr lang="en-US" sz="1800" i="1" dirty="0">
                <a:solidFill>
                  <a:srgbClr val="408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will change values that couldn't convert to numeric to the empty string, rather than </a:t>
            </a:r>
            <a:r>
              <a:rPr lang="en-US" sz="1800" i="1" dirty="0" err="1">
                <a:solidFill>
                  <a:srgbClr val="408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NaN</a:t>
            </a:r>
            <a:r>
              <a:rPr lang="en-US" sz="1800" i="1" dirty="0">
                <a:solidFill>
                  <a:srgbClr val="408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which Domino can't use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titanicDataFrame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titanicDataFrame</a:t>
            </a:r>
            <a:r>
              <a:rPr lang="en-US" sz="18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fillna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''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D8C8A3-F9E6-4521-9E6D-1B6846EF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Populate a Domino application</a:t>
            </a:r>
          </a:p>
        </p:txBody>
      </p:sp>
    </p:spTree>
    <p:extLst>
      <p:ext uri="{BB962C8B-B14F-4D97-AF65-F5344CB8AC3E}">
        <p14:creationId xmlns:p14="http://schemas.microsoft.com/office/powerpoint/2010/main" val="1610529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F9518-828A-4E49-AFD4-9E1717D91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Then create a document for row in the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dataframe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notesSession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win32com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client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Dispatch(</a:t>
            </a:r>
            <a:r>
              <a:rPr lang="en-US" sz="16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r'Notes.NOTESSESSION</a:t>
            </a:r>
            <a:r>
              <a:rPr lang="en-US" sz="16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collabsphereDb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notesSession</a:t>
            </a:r>
            <a:r>
              <a:rPr lang="en-US" sz="16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GetDatabase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"[server]"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6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"[path]"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formName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"Passenger"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index, row </a:t>
            </a:r>
            <a:r>
              <a:rPr lang="en-US" sz="1600" b="1" dirty="0">
                <a:solidFill>
                  <a:srgbClr val="AA22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titanicDataFrame</a:t>
            </a:r>
            <a:r>
              <a:rPr lang="en-US" sz="16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sz="16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items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():  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doc 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collabsphereDb</a:t>
            </a:r>
            <a:r>
              <a:rPr lang="en-US" sz="16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CreateDocument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doc</a:t>
            </a:r>
            <a:r>
              <a:rPr lang="en-US" sz="16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ReplaceItemValue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"Form"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formName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AA22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range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len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(row)):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doc</a:t>
            </a:r>
            <a:r>
              <a:rPr lang="en-US" sz="16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ReplaceItemValue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row</a:t>
            </a:r>
            <a:r>
              <a:rPr lang="en-US" sz="16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index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], row[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])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doc</a:t>
            </a:r>
            <a:r>
              <a:rPr lang="en-US" sz="16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Save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57C3BF-94F0-4E15-B35F-4CAD71DEC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Populate a Domino application part 2</a:t>
            </a:r>
          </a:p>
        </p:txBody>
      </p:sp>
    </p:spTree>
    <p:extLst>
      <p:ext uri="{BB962C8B-B14F-4D97-AF65-F5344CB8AC3E}">
        <p14:creationId xmlns:p14="http://schemas.microsoft.com/office/powerpoint/2010/main" val="292292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7219-518C-4D2A-8487-564861C1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4ADB8-849E-4774-AB6B-F5D5815DF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erik@werfel.net</a:t>
            </a:r>
            <a:endParaRPr lang="en-US" dirty="0"/>
          </a:p>
          <a:p>
            <a:r>
              <a:rPr lang="en-US" dirty="0">
                <a:hlinkClick r:id="rId3"/>
              </a:rPr>
              <a:t>https://github.com/ewerfel/collabsphere</a:t>
            </a:r>
            <a:endParaRPr lang="en-US" dirty="0"/>
          </a:p>
          <a:p>
            <a:r>
              <a:rPr lang="en-US" dirty="0"/>
              <a:t>https://medium.com/@erikwerfel</a:t>
            </a:r>
          </a:p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E89065D-0037-4D36-9058-136D9228898C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Erik Werfel</a:t>
            </a:r>
          </a:p>
        </p:txBody>
      </p:sp>
    </p:spTree>
    <p:extLst>
      <p:ext uri="{BB962C8B-B14F-4D97-AF65-F5344CB8AC3E}">
        <p14:creationId xmlns:p14="http://schemas.microsoft.com/office/powerpoint/2010/main" val="401026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068011-9B62-4373-A214-013A5DDF1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Component Object Model</a:t>
            </a:r>
          </a:p>
          <a:p>
            <a:r>
              <a:rPr lang="en-US" dirty="0"/>
              <a:t>Not new technology</a:t>
            </a:r>
          </a:p>
          <a:p>
            <a:r>
              <a:rPr lang="en-US" dirty="0"/>
              <a:t>Windows only—Windows native technology</a:t>
            </a:r>
          </a:p>
          <a:p>
            <a:r>
              <a:rPr lang="en-US" dirty="0"/>
              <a:t>Notes client must be installed</a:t>
            </a:r>
          </a:p>
          <a:p>
            <a:r>
              <a:rPr lang="en-US" dirty="0"/>
              <a:t>Must use 32 bit COM object (to match Notes client)</a:t>
            </a:r>
          </a:p>
          <a:p>
            <a:r>
              <a:rPr lang="en-US" dirty="0"/>
              <a:t>All Notes objects must be derived from </a:t>
            </a:r>
            <a:r>
              <a:rPr lang="en-US" dirty="0" err="1"/>
              <a:t>NotesSession</a:t>
            </a:r>
            <a:r>
              <a:rPr lang="en-US" dirty="0"/>
              <a:t> (can’t instantiate other Notes objects)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AA7670-B3B9-4B1D-B197-41351EE87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 Objects</a:t>
            </a:r>
          </a:p>
        </p:txBody>
      </p:sp>
    </p:spTree>
    <p:extLst>
      <p:ext uri="{BB962C8B-B14F-4D97-AF65-F5344CB8AC3E}">
        <p14:creationId xmlns:p14="http://schemas.microsoft.com/office/powerpoint/2010/main" val="231049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DEEA0A-C432-440C-AE1E-33AEED011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Python:</a:t>
            </a:r>
          </a:p>
          <a:p>
            <a:pPr lvl="1"/>
            <a:r>
              <a:rPr lang="en-US" dirty="0">
                <a:hlinkClick r:id="rId2"/>
              </a:rPr>
              <a:t>https://www.python.org/downloads/</a:t>
            </a:r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Jupyter</a:t>
            </a:r>
            <a:endParaRPr lang="en-US" dirty="0"/>
          </a:p>
          <a:p>
            <a:pPr marL="857250" lvl="2" indent="0">
              <a:buNone/>
            </a:pPr>
            <a:r>
              <a:rPr lang="en-US" dirty="0"/>
              <a:t>pip install </a:t>
            </a:r>
            <a:r>
              <a:rPr lang="en-US" dirty="0" err="1"/>
              <a:t>jupyterlab</a:t>
            </a:r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857250" lvl="2" indent="0">
              <a:buNone/>
            </a:pPr>
            <a:r>
              <a:rPr lang="en-US" dirty="0"/>
              <a:t>pip install notebook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299FD9-3E77-4D97-AAB3-DE050FBA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2EAD350-F6A5-463A-B468-42C63895B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672"/>
            <a:ext cx="65" cy="31385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3650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4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BE62B6-82AC-4622-B1DD-C06C95FBE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the command prompt</a:t>
            </a:r>
          </a:p>
          <a:p>
            <a:r>
              <a:rPr lang="en-US" dirty="0"/>
              <a:t>Enter command:</a:t>
            </a:r>
          </a:p>
          <a:p>
            <a:pPr marL="857250" lvl="2" indent="0">
              <a:buNone/>
            </a:pP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 err="1"/>
              <a:t>Jupyter</a:t>
            </a:r>
            <a:r>
              <a:rPr lang="en-US" dirty="0"/>
              <a:t> will run in current window, and should open a page in your browser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0EDDC7-38D8-4C21-BD11-8FF20B77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</a:t>
            </a:r>
            <a:r>
              <a:rPr lang="en-US" dirty="0" err="1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31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274FDE-764F-4DEF-80A3-4E3E6CE3E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win32com.client			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pandas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pd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numpy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np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matplotlib.pyplot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plt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FA1049-F4F5-472B-8E44-4FE752E3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libraries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230E5-541F-4D55-9D33-A9F1B033CF15}"/>
              </a:ext>
            </a:extLst>
          </p:cNvPr>
          <p:cNvSpPr txBox="1"/>
          <p:nvPr/>
        </p:nvSpPr>
        <p:spPr>
          <a:xfrm>
            <a:off x="4076886" y="211427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E2A737-1F0E-49B7-9640-7DB66B6882CD}"/>
              </a:ext>
            </a:extLst>
          </p:cNvPr>
          <p:cNvSpPr txBox="1"/>
          <p:nvPr/>
        </p:nvSpPr>
        <p:spPr>
          <a:xfrm>
            <a:off x="4076886" y="895351"/>
            <a:ext cx="37717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data analysis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Library for working with scientific 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Library for data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37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ADB4EF-8C7A-41B4-9BE0-F21D3331F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Titanic dataset has information about real passengers on the Titanic.  </a:t>
            </a:r>
          </a:p>
          <a:p>
            <a:r>
              <a:rPr lang="en-US" dirty="0"/>
              <a:t>Download from: </a:t>
            </a:r>
          </a:p>
          <a:p>
            <a:pPr lvl="1"/>
            <a:r>
              <a:rPr lang="en-US" dirty="0">
                <a:hlinkClick r:id="rId2"/>
              </a:rPr>
              <a:t>https://www.openml.org/search?id=40945&amp;type=data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A610E4-E5F3-43D2-9BD6-AB58CE21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Titanic Dataset</a:t>
            </a:r>
          </a:p>
        </p:txBody>
      </p:sp>
    </p:spTree>
    <p:extLst>
      <p:ext uri="{BB962C8B-B14F-4D97-AF65-F5344CB8AC3E}">
        <p14:creationId xmlns:p14="http://schemas.microsoft.com/office/powerpoint/2010/main" val="2615285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03F4C1-A078-4B31-BBC3-EB35E3211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Titanic 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37AD6-46CC-4D79-9FF2-01DE550C0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Fields in the data</a:t>
            </a: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90382F5-E222-4E63-B684-331D018DB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523085"/>
              </p:ext>
            </p:extLst>
          </p:nvPr>
        </p:nvGraphicFramePr>
        <p:xfrm>
          <a:off x="1371600" y="1581150"/>
          <a:ext cx="5105400" cy="2971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3170">
                  <a:extLst>
                    <a:ext uri="{9D8B030D-6E8A-4147-A177-3AD203B41FA5}">
                      <a16:colId xmlns:a16="http://schemas.microsoft.com/office/drawing/2014/main" val="2805956044"/>
                    </a:ext>
                  </a:extLst>
                </a:gridCol>
                <a:gridCol w="3572230">
                  <a:extLst>
                    <a:ext uri="{9D8B030D-6E8A-4147-A177-3AD203B41FA5}">
                      <a16:colId xmlns:a16="http://schemas.microsoft.com/office/drawing/2014/main" val="3135065419"/>
                    </a:ext>
                  </a:extLst>
                </a:gridCol>
              </a:tblGrid>
              <a:tr h="247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Passenger 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8502596"/>
                  </a:ext>
                </a:extLst>
              </a:tr>
              <a:tr h="247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Survived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(0,1)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1632425"/>
                  </a:ext>
                </a:extLst>
              </a:tr>
              <a:tr h="247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Pclass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(1,2,3)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1845662"/>
                  </a:ext>
                </a:extLst>
              </a:tr>
              <a:tr h="247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8367431"/>
                  </a:ext>
                </a:extLst>
              </a:tr>
              <a:tr h="247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(male,female)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8882928"/>
                  </a:ext>
                </a:extLst>
              </a:tr>
              <a:tr h="247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3642371"/>
                  </a:ext>
                </a:extLst>
              </a:tr>
              <a:tr h="247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SibSp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of siblings or spouses on ship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5782069"/>
                  </a:ext>
                </a:extLst>
              </a:tr>
              <a:tr h="247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of parents or children on ship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2705293"/>
                  </a:ext>
                </a:extLst>
              </a:tr>
              <a:tr h="247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Ticket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ticket #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2256095"/>
                  </a:ext>
                </a:extLst>
              </a:tr>
              <a:tr h="247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3541567"/>
                  </a:ext>
                </a:extLst>
              </a:tr>
              <a:tr h="247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Cabin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412961"/>
                  </a:ext>
                </a:extLst>
              </a:tr>
              <a:tr h="247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Embarked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160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842843"/>
      </p:ext>
    </p:extLst>
  </p:cSld>
  <p:clrMapOvr>
    <a:masterClrMapping/>
  </p:clrMapOvr>
</p:sld>
</file>

<file path=ppt/theme/theme1.xml><?xml version="1.0" encoding="utf-8"?>
<a:theme xmlns:a="http://schemas.openxmlformats.org/drawingml/2006/main" name="CollabSphere 2019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llabSphere 2022-16x9-3.potx" id="{E3C68300-400F-417D-86E8-A559D1A5D5D9}" vid="{CE2C2B40-535B-4FB6-8522-5DB92502C2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CollabSphere 2022-16x9</Template>
  <TotalTime>3758</TotalTime>
  <Words>1260</Words>
  <Application>Microsoft Office PowerPoint</Application>
  <PresentationFormat>On-screen Show (16:9)</PresentationFormat>
  <Paragraphs>175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Segoe UI</vt:lpstr>
      <vt:lpstr>Times New Roman</vt:lpstr>
      <vt:lpstr>CollabSphere 2019-16x9</vt:lpstr>
      <vt:lpstr>Automating and Analyzing Data in HCL Domino Applications Using Python, Jupyter Notebooks, and Pandas</vt:lpstr>
      <vt:lpstr>PowerPoint Presentation</vt:lpstr>
      <vt:lpstr>Presenter</vt:lpstr>
      <vt:lpstr>COM Objects</vt:lpstr>
      <vt:lpstr>Install Jupyter notebook</vt:lpstr>
      <vt:lpstr>Starting Jupyter</vt:lpstr>
      <vt:lpstr>Necessary libraries</vt:lpstr>
      <vt:lpstr>Titanic Dataset</vt:lpstr>
      <vt:lpstr>Titanic Dataset</vt:lpstr>
      <vt:lpstr>Get first document in database</vt:lpstr>
      <vt:lpstr>Get all items from first document</vt:lpstr>
      <vt:lpstr>Retrieve all documents into a dataframe</vt:lpstr>
      <vt:lpstr>Explore the dataframe</vt:lpstr>
      <vt:lpstr>Examine the data</vt:lpstr>
      <vt:lpstr>Using Groupby to categorize data</vt:lpstr>
      <vt:lpstr>Handling empty data</vt:lpstr>
      <vt:lpstr>Histogram</vt:lpstr>
      <vt:lpstr>Map values</vt:lpstr>
      <vt:lpstr>Update Domino with Changed Data</vt:lpstr>
      <vt:lpstr>Save to Excel</vt:lpstr>
      <vt:lpstr>Populate a Domino application</vt:lpstr>
      <vt:lpstr>Populate a Domino application part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Werfel</dc:creator>
  <cp:lastModifiedBy>Erik Werfel</cp:lastModifiedBy>
  <cp:revision>46</cp:revision>
  <dcterms:created xsi:type="dcterms:W3CDTF">2022-10-05T15:59:16Z</dcterms:created>
  <dcterms:modified xsi:type="dcterms:W3CDTF">2022-10-19T20:19:01Z</dcterms:modified>
</cp:coreProperties>
</file>