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 Slab"/>
      <p:regular r:id="rId51"/>
      <p:bold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Slab-regular.fntdata"/><Relationship Id="rId50" Type="http://schemas.openxmlformats.org/officeDocument/2006/relationships/slide" Target="slides/slide45.xml"/><Relationship Id="rId53" Type="http://schemas.openxmlformats.org/officeDocument/2006/relationships/font" Target="fonts/Montserrat-regular.fntdata"/><Relationship Id="rId52" Type="http://schemas.openxmlformats.org/officeDocument/2006/relationships/font" Target="fonts/RobotoSlab-bold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Lato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Lato-italic.fntdata"/><Relationship Id="rId14" Type="http://schemas.openxmlformats.org/officeDocument/2006/relationships/slide" Target="slides/slide9.xml"/><Relationship Id="rId58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5d8ac94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5d8ac94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5d8ac94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5d8ac94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5d8ac94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5d8ac94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5d8ac94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5d8ac94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6095613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609561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5d8ac94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65d8ac94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fd3762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fd3762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fece0b3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fece0b3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9fece0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9fece0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9fece0b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9fece0b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0b7288a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0b7288a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9fece0b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9fece0b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fece0b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fece0b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fece0b3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9fece0b3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9fece0b3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9fece0b3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fece0b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fece0b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9fece0b3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9fece0b3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9fece0b3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9fece0b3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9fece0b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9fece0b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9fece0b3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9fece0b3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7399c9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7399c9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0b7288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0b7288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95c3337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95c3337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5c33376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95c33376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95c33376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95c33376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95c33376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95c33376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95c33376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95c33376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96e259f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96e259f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96e259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96e259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96e259f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96e259f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c9c741c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c9c741c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a358649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a358649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5d8ac94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5d8ac94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a358649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a358649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c705f86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c705f86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705f86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c705f8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1928f6d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1928f6d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1928f6d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1928f6d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1928f6d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1928f6d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5d8ac94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5d8ac94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5d8ac94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5d8ac94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65d8ac940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65d8ac940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5d8ac94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5d8ac94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5d8ac94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5d8ac94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wersonv/LA-Crime-Data-BD2/blob/master/steps-pentaho/README.m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ityofLA/los-angeles-crime-arrest-data" TargetMode="External"/><Relationship Id="rId4" Type="http://schemas.openxmlformats.org/officeDocument/2006/relationships/hyperlink" Target="http://creativecommons.org/licenses/by-sa/4.0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 Crime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Ewerson Vieira e Willian Vaneli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/>
        </p:nvSpPr>
        <p:spPr>
          <a:xfrm>
            <a:off x="0" y="95425"/>
            <a:ext cx="9144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TIME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7525"/>
            <a:ext cx="8839199" cy="408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/>
        </p:nvSpPr>
        <p:spPr>
          <a:xfrm>
            <a:off x="0" y="95425"/>
            <a:ext cx="9144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LOCATION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7525"/>
            <a:ext cx="8839201" cy="396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0" y="95425"/>
            <a:ext cx="9144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DATE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57525"/>
            <a:ext cx="7734416" cy="42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/>
        </p:nvSpPr>
        <p:spPr>
          <a:xfrm>
            <a:off x="0" y="95425"/>
            <a:ext cx="9144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CRIME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57525"/>
            <a:ext cx="7734416" cy="42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/>
        </p:nvSpPr>
        <p:spPr>
          <a:xfrm>
            <a:off x="0" y="95425"/>
            <a:ext cx="9144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FATO - OCCURRENCE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7525"/>
            <a:ext cx="8839199" cy="408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- Pentaho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https://github.com/ewersonv/LA-Crime-Data-BD2/blob/master/steps-pentaho/README.md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Tratar as informações que vinham com dados que não utilizaríamos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Juntar as duas datas (date_reported/date_occurred) em um único campo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Criação da tabela fato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Schema Workbench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criar o cubo escolhemos como dimensões: data, local e crime.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valor a ser mensurado é a quantidade ocorrida de crime através da seleção realizada.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Podemos realizar uma busca aprofundada e fazer várias perguntas interessantes ao cubo, tais como: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1 - Qual dia, mês ou ano ocorreu a maior quantidade de assalto.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2 - Qual localidade com maior quantidade de crime.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3 - Qual tipo de crime ocorre com maior frequência.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 outras perguntas derivadas destas e das dimensões citadas.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Schema Workbench</a:t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250" y="1024025"/>
            <a:ext cx="5372225" cy="4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Dimensão date</a:t>
            </a:r>
            <a:endParaRPr/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" y="1749350"/>
            <a:ext cx="4320225" cy="32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00" y="1731693"/>
            <a:ext cx="4320225" cy="325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282400" y="448725"/>
            <a:ext cx="8592600" cy="444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>
            <a:off x="2793700" y="484125"/>
            <a:ext cx="0" cy="439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4"/>
          <p:cNvSpPr txBox="1"/>
          <p:nvPr/>
        </p:nvSpPr>
        <p:spPr>
          <a:xfrm>
            <a:off x="741325" y="539475"/>
            <a:ext cx="18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Objetivo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cxnSp>
        <p:nvCxnSpPr>
          <p:cNvPr id="145" name="Google Shape;145;p14"/>
          <p:cNvCxnSpPr/>
          <p:nvPr/>
        </p:nvCxnSpPr>
        <p:spPr>
          <a:xfrm>
            <a:off x="282400" y="1563700"/>
            <a:ext cx="2494200" cy="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4"/>
          <p:cNvSpPr txBox="1"/>
          <p:nvPr/>
        </p:nvSpPr>
        <p:spPr>
          <a:xfrm>
            <a:off x="740300" y="2273300"/>
            <a:ext cx="18996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800"/>
              <a:t>Base de dados envolvidas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Base de dados sobre crimes ocorridos na cidade de Los Angeles de 2010 até 2018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(</a:t>
            </a:r>
            <a:r>
              <a:rPr lang="pt-BR" sz="800" u="sng">
                <a:solidFill>
                  <a:srgbClr val="0097A7"/>
                </a:solidFill>
                <a:hlinkClick r:id="rId3"/>
              </a:rPr>
              <a:t>https://www.kaggle.com/cityofLA/los-angeles-crime-arrest-data</a:t>
            </a:r>
            <a:r>
              <a:rPr lang="pt-BR" sz="800"/>
              <a:t>).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Data de Extração: 25/02/2019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Periodicidade: Anual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Tamanho da base de dados: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702 MB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Número de registros existentes: superior a 1 milhão (1.048.576 no LibreOffice)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Intervalo de dados existente: 2010 - 2015*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Formato dos dados: CSV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2788025" y="484125"/>
            <a:ext cx="2279400" cy="43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148" name="Google Shape;148;p14"/>
          <p:cNvCxnSpPr/>
          <p:nvPr/>
        </p:nvCxnSpPr>
        <p:spPr>
          <a:xfrm>
            <a:off x="5445200" y="449400"/>
            <a:ext cx="0" cy="439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4"/>
          <p:cNvSpPr txBox="1"/>
          <p:nvPr/>
        </p:nvSpPr>
        <p:spPr>
          <a:xfrm>
            <a:off x="5524500" y="615675"/>
            <a:ext cx="33504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DR Number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Date Reported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Date Occurred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Time Occurred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Area ID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Area Name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Reporting District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Crime Code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Crime Code Description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MO Codes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Victim Age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Victim Sex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Victim Descent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Premise Code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Premise Description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Weapon Used Code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Weapon Description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Status Code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Status Description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Crime Code 1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Crime Code 2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Crime Code 3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Crime Code 4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Address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Cross Street</a:t>
            </a:r>
            <a:endParaRPr b="1" sz="75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"/>
              <a:buAutoNum type="arabicPeriod"/>
            </a:pPr>
            <a:r>
              <a:rPr b="1" lang="pt-BR" sz="750"/>
              <a:t>Location</a:t>
            </a:r>
            <a:endParaRPr b="1" sz="7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746050" y="90650"/>
            <a:ext cx="2279400" cy="29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    Fast Immersion Canvas</a:t>
            </a:r>
            <a:endParaRPr b="1" sz="1100">
              <a:solidFill>
                <a:srgbClr val="000000"/>
              </a:solidFill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2110650" y="90650"/>
            <a:ext cx="6465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Nome do Projeto</a:t>
            </a:r>
            <a:r>
              <a:rPr b="1" lang="pt-BR" sz="1000">
                <a:solidFill>
                  <a:srgbClr val="000000"/>
                </a:solidFill>
              </a:rPr>
              <a:t>:</a:t>
            </a:r>
            <a:r>
              <a:rPr b="1" lang="pt-BR" sz="1000"/>
              <a:t> LA Crime Data</a:t>
            </a:r>
            <a:endParaRPr b="1" sz="1000">
              <a:solidFill>
                <a:srgbClr val="000000"/>
              </a:solidFill>
            </a:endParaRPr>
          </a:p>
        </p:txBody>
      </p:sp>
      <p:pic>
        <p:nvPicPr>
          <p:cNvPr id="152" name="Google Shape;152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800" y="91763"/>
            <a:ext cx="8382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300" y="76046"/>
            <a:ext cx="297600" cy="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125" y="487622"/>
            <a:ext cx="373200" cy="3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 txBox="1"/>
          <p:nvPr/>
        </p:nvSpPr>
        <p:spPr>
          <a:xfrm>
            <a:off x="510650" y="774925"/>
            <a:ext cx="2131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0"/>
              <a:t>Extrair informações sobre crimes cometidos em Los Angeles.​</a:t>
            </a:r>
            <a:endParaRPr b="1" sz="750">
              <a:solidFill>
                <a:srgbClr val="CCCCCC"/>
              </a:solidFill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850" y="1703200"/>
            <a:ext cx="297600" cy="2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/>
          <p:nvPr/>
        </p:nvSpPr>
        <p:spPr>
          <a:xfrm>
            <a:off x="3392838" y="490825"/>
            <a:ext cx="18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Ferramentas Utilizadas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3406100" y="704432"/>
            <a:ext cx="23439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BR" sz="800"/>
              <a:t>Pentaho Data Integration (PDI)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BR" sz="800"/>
              <a:t>Postgresql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BR" sz="800"/>
              <a:t>Python</a:t>
            </a:r>
            <a:endParaRPr sz="800"/>
          </a:p>
        </p:txBody>
      </p:sp>
      <p:cxnSp>
        <p:nvCxnSpPr>
          <p:cNvPr id="159" name="Google Shape;159;p14"/>
          <p:cNvCxnSpPr/>
          <p:nvPr/>
        </p:nvCxnSpPr>
        <p:spPr>
          <a:xfrm>
            <a:off x="2795963" y="1769100"/>
            <a:ext cx="2665500" cy="1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4"/>
          <p:cNvSpPr txBox="1"/>
          <p:nvPr/>
        </p:nvSpPr>
        <p:spPr>
          <a:xfrm>
            <a:off x="6012881" y="539475"/>
            <a:ext cx="2731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Dicionário de Dados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6675" y="494150"/>
            <a:ext cx="373200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68575" y="529100"/>
            <a:ext cx="297600" cy="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63300" y="1864350"/>
            <a:ext cx="297600" cy="2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3166600" y="2155650"/>
            <a:ext cx="1899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</a:rPr>
              <a:t>Dados agrupados por área/hierarquia e unidade mínima de informação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2947500" y="2350850"/>
            <a:ext cx="2343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Dados Agrupados: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BR" sz="800"/>
              <a:t>Agrupamento por data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BR" sz="800"/>
              <a:t>Agrupamento por tipo de crime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BR" sz="800"/>
              <a:t>Agrupamento por arma utilizada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Unidade Mínima: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pt-BR" sz="800"/>
              <a:t>Data: hora.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Dimensão date</a:t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5" y="1734525"/>
            <a:ext cx="4316474" cy="32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875" y="1734518"/>
            <a:ext cx="4316474" cy="3256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Dimensão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4650"/>
            <a:ext cx="4329549" cy="32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375" y="1724656"/>
            <a:ext cx="4329549" cy="326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Dimensão location</a:t>
            </a:r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3075"/>
            <a:ext cx="4347474" cy="32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975" y="1723057"/>
            <a:ext cx="4347474" cy="3268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Dimensão location</a:t>
            </a:r>
            <a:endParaRPr/>
          </a:p>
        </p:txBody>
      </p:sp>
      <p:pic>
        <p:nvPicPr>
          <p:cNvPr id="298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5575"/>
            <a:ext cx="4304226" cy="32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1" y="1726125"/>
            <a:ext cx="4382574" cy="329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Dimensão crime</a:t>
            </a:r>
            <a:endParaRPr/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0" y="1726150"/>
            <a:ext cx="4411425" cy="331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875" y="1726138"/>
            <a:ext cx="4411425" cy="331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Dimensão crime</a:t>
            </a:r>
            <a:endParaRPr/>
          </a:p>
        </p:txBody>
      </p:sp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06925"/>
            <a:ext cx="4368957" cy="32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6929"/>
            <a:ext cx="4445700" cy="334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CUBO - Valor mensurado</a:t>
            </a:r>
            <a:endParaRPr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200" y="1307850"/>
            <a:ext cx="4996500" cy="3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do cubo no JPivot</a:t>
            </a:r>
            <a:endParaRPr/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00" y="1307850"/>
            <a:ext cx="44155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do cubo no JPivot</a:t>
            </a:r>
            <a:endParaRPr/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450" y="1307850"/>
            <a:ext cx="3466505" cy="37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Sizing Database</a:t>
            </a:r>
            <a:endParaRPr/>
          </a:p>
        </p:txBody>
      </p:sp>
      <p:pic>
        <p:nvPicPr>
          <p:cNvPr id="337" name="Google Shape;3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75" y="1307850"/>
            <a:ext cx="6606670" cy="37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047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297150" y="2646025"/>
            <a:ext cx="25470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Ocorrência de um crime, contendo </a:t>
            </a:r>
            <a:r>
              <a:rPr lang="pt-BR" sz="1200">
                <a:solidFill>
                  <a:schemeClr val="dk1"/>
                </a:solidFill>
              </a:rPr>
              <a:t>código da ocorrência, </a:t>
            </a:r>
            <a:r>
              <a:rPr lang="pt-BR" sz="1200"/>
              <a:t>data da ocorrência, data do registro, hora do registro, código e descrição do crime ocorrido, idade, sexo e etnia da vítima, código e descrição da arma utilizada, nome da área em que o crime ocorreu, juntamente com código e descrição da premissa, endereço, longitude e latitude da cena do crime.</a:t>
            </a:r>
            <a:endParaRPr sz="1200"/>
          </a:p>
        </p:txBody>
      </p:sp>
      <p:sp>
        <p:nvSpPr>
          <p:cNvPr id="172" name="Google Shape;172;p15"/>
          <p:cNvSpPr txBox="1"/>
          <p:nvPr/>
        </p:nvSpPr>
        <p:spPr>
          <a:xfrm>
            <a:off x="403275" y="877300"/>
            <a:ext cx="23064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 Incidência de crimes realizados em LA entre os anos de 2010 e 2018.</a:t>
            </a:r>
            <a:endParaRPr sz="1200"/>
          </a:p>
        </p:txBody>
      </p:sp>
      <p:sp>
        <p:nvSpPr>
          <p:cNvPr id="173" name="Google Shape;173;p15"/>
          <p:cNvSpPr txBox="1"/>
          <p:nvPr/>
        </p:nvSpPr>
        <p:spPr>
          <a:xfrm>
            <a:off x="5723650" y="3664825"/>
            <a:ext cx="14910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Fato crime: </a:t>
            </a:r>
            <a:endParaRPr sz="1200"/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b="1" lang="pt-BR" sz="750">
                <a:solidFill>
                  <a:schemeClr val="dk1"/>
                </a:solidFill>
              </a:rPr>
              <a:t>dr_number</a:t>
            </a:r>
            <a:endParaRPr b="1" sz="750">
              <a:solidFill>
                <a:schemeClr val="dk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b="1" lang="pt-BR" sz="750">
                <a:solidFill>
                  <a:schemeClr val="dk1"/>
                </a:solidFill>
              </a:rPr>
              <a:t>id_date_reported</a:t>
            </a:r>
            <a:endParaRPr b="1" sz="750">
              <a:solidFill>
                <a:schemeClr val="dk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b="1" lang="pt-BR" sz="750">
                <a:solidFill>
                  <a:schemeClr val="dk1"/>
                </a:solidFill>
              </a:rPr>
              <a:t>id_date_occurred</a:t>
            </a:r>
            <a:endParaRPr b="1" sz="750">
              <a:solidFill>
                <a:schemeClr val="dk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b="1" lang="pt-BR" sz="750">
                <a:solidFill>
                  <a:schemeClr val="dk1"/>
                </a:solidFill>
              </a:rPr>
              <a:t>id_dim_crime</a:t>
            </a:r>
            <a:endParaRPr b="1" sz="750">
              <a:solidFill>
                <a:schemeClr val="dk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b="1" lang="pt-BR" sz="750">
                <a:solidFill>
                  <a:schemeClr val="dk1"/>
                </a:solidFill>
              </a:rPr>
              <a:t>id_dim_location</a:t>
            </a:r>
            <a:endParaRPr b="1" sz="750">
              <a:solidFill>
                <a:schemeClr val="dk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b="1" lang="pt-BR" sz="750">
                <a:solidFill>
                  <a:schemeClr val="dk1"/>
                </a:solidFill>
              </a:rPr>
              <a:t>id_dim_victim</a:t>
            </a:r>
            <a:endParaRPr b="1" sz="750">
              <a:solidFill>
                <a:schemeClr val="dk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b="1" lang="pt-BR" sz="750">
                <a:solidFill>
                  <a:schemeClr val="dk1"/>
                </a:solidFill>
              </a:rPr>
              <a:t>id_dim_time</a:t>
            </a:r>
            <a:endParaRPr b="1" sz="750">
              <a:solidFill>
                <a:schemeClr val="dk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●"/>
            </a:pPr>
            <a:r>
              <a:rPr b="1" lang="pt-BR" sz="750">
                <a:solidFill>
                  <a:schemeClr val="dk1"/>
                </a:solidFill>
              </a:rPr>
              <a:t>id_dim_weapon</a:t>
            </a:r>
            <a:endParaRPr b="1" sz="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15"/>
          <p:cNvSpPr txBox="1"/>
          <p:nvPr/>
        </p:nvSpPr>
        <p:spPr>
          <a:xfrm>
            <a:off x="3063575" y="847725"/>
            <a:ext cx="17349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Dimensão vítima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Idade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sexo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etnia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Dimensão data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data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Dimensão crime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código do crime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descrição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Dimensão arma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código da arma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descrição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</a:t>
            </a:r>
            <a:endParaRPr sz="1000"/>
          </a:p>
        </p:txBody>
      </p:sp>
      <p:sp>
        <p:nvSpPr>
          <p:cNvPr id="175" name="Google Shape;175;p15"/>
          <p:cNvSpPr txBox="1"/>
          <p:nvPr/>
        </p:nvSpPr>
        <p:spPr>
          <a:xfrm>
            <a:off x="6170300" y="923650"/>
            <a:ext cx="26181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Dimensão local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nome da área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código da premissa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descrição da premissa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endereço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longitude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latitude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Dimensão tempo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hora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p15"/>
          <p:cNvSpPr txBox="1"/>
          <p:nvPr/>
        </p:nvSpPr>
        <p:spPr>
          <a:xfrm>
            <a:off x="7499525" y="3781425"/>
            <a:ext cx="1491000" cy="1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Maiores ocorrências de null na tabela location</a:t>
            </a:r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27" y="3286600"/>
            <a:ext cx="5037449" cy="178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225" y="1420450"/>
            <a:ext cx="5037450" cy="17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Maiores ocorrências de null na tabela crime</a:t>
            </a:r>
            <a:endParaRPr/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Não possui.</a:t>
            </a:r>
            <a:endParaRPr/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114" y="2571751"/>
            <a:ext cx="6775424" cy="23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Maiores ocorrências de null na tabela time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Não possui.</a:t>
            </a:r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71075"/>
            <a:ext cx="6429600" cy="26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Maiores ocorrências de null na tabela victim</a:t>
            </a:r>
            <a:endParaRPr/>
          </a:p>
        </p:txBody>
      </p:sp>
      <p:pic>
        <p:nvPicPr>
          <p:cNvPr id="364" name="Google Shape;3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00" y="2127950"/>
            <a:ext cx="6229225" cy="26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Maiores ocorrências de null na tabela weapon</a:t>
            </a:r>
            <a:endParaRPr/>
          </a:p>
        </p:txBody>
      </p:sp>
      <p:pic>
        <p:nvPicPr>
          <p:cNvPr id="370" name="Google Shape;3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13" y="2129575"/>
            <a:ext cx="6335176" cy="25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Maiores quantidades de nulos</a:t>
            </a:r>
            <a:endParaRPr/>
          </a:p>
        </p:txBody>
      </p:sp>
      <p:pic>
        <p:nvPicPr>
          <p:cNvPr id="376" name="Google Shape;376;p47"/>
          <p:cNvPicPr preferRelativeResize="0"/>
          <p:nvPr/>
        </p:nvPicPr>
        <p:blipFill rotWithShape="1">
          <a:blip r:embed="rId3">
            <a:alphaModFix/>
          </a:blip>
          <a:srcRect b="28610" l="3446" r="0" t="7080"/>
          <a:stretch/>
        </p:blipFill>
        <p:spPr>
          <a:xfrm>
            <a:off x="187563" y="1482500"/>
            <a:ext cx="8768875" cy="32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Maiores tamanhos médios</a:t>
            </a:r>
            <a:endParaRPr/>
          </a:p>
        </p:txBody>
      </p:sp>
      <p:pic>
        <p:nvPicPr>
          <p:cNvPr id="382" name="Google Shape;382;p48"/>
          <p:cNvPicPr preferRelativeResize="0"/>
          <p:nvPr/>
        </p:nvPicPr>
        <p:blipFill rotWithShape="1">
          <a:blip r:embed="rId3">
            <a:alphaModFix/>
          </a:blip>
          <a:srcRect b="28957" l="3493" r="0" t="16507"/>
          <a:stretch/>
        </p:blipFill>
        <p:spPr>
          <a:xfrm>
            <a:off x="222725" y="1620688"/>
            <a:ext cx="8824651" cy="28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Significado n_distinct</a:t>
            </a:r>
            <a:endParaRPr/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Se for maior que zero, o número estimado de valores distintos na coluna.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2 - Se for menor que zero (-N distinct/N) o negativo do número de valores distintos divididos pelo número de linhas.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A forma negativa é utilizada quando o ANALYZE acredita que o número de valores distintos deverá aumentar quando a tabela crescer.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A forma positiva é utilizada quando a coluna parece ter um número fixo de valores possíveis.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-1 indica uma coluna com restrição de unicidade, onde o número de valores distintos é igual ao número de linhas.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logs	</a:t>
            </a:r>
            <a:endParaRPr/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a base de dados em questão, acreditamos que a melhor utilização de log seria sobrescrever o log anterior pelo mais recente, já</a:t>
            </a:r>
            <a:r>
              <a:rPr lang="pt-BR"/>
              <a:t> que esta base de dados recebe novos registros semanalmente. Dessa forma, o espaço em disco utilizado para logs não seria muito elevado e escalaria de maneira mais lenta.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Criamos uma Trigger que, ao serem inseridos novos ocorrências de crimes, as áreas são verificadas a fim de encontrar alguma com mais de 1000 crimes no mês corrente. Caso exista alguma, jogamos essas áreas com mais de 1000 crimes para uma nova tabela chamada </a:t>
            </a:r>
            <a:r>
              <a:rPr i="1" lang="pt-BR"/>
              <a:t>highest_crimes</a:t>
            </a:r>
            <a:r>
              <a:rPr lang="pt-BR"/>
              <a:t>. Com isso, a tabela </a:t>
            </a:r>
            <a:r>
              <a:rPr i="1" lang="pt-BR"/>
              <a:t>highest_crimes</a:t>
            </a:r>
            <a:r>
              <a:rPr lang="pt-BR"/>
              <a:t> serve como um registro das áreas mais violentas de cada mês em cada ano.</a:t>
            </a:r>
            <a:endParaRPr/>
          </a:p>
        </p:txBody>
      </p:sp>
      <p:sp>
        <p:nvSpPr>
          <p:cNvPr id="400" name="Google Shape;400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Mapa ETL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Link para acesso:  https://docs.google.com/spreadsheets/d/1ARNsIbPMFHrbkoTzirmSr2i0hQ4z9_m63dvjB_u749g/edit?usp=sharing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</a:t>
            </a:r>
            <a:endParaRPr/>
          </a:p>
        </p:txBody>
      </p:sp>
      <p:pic>
        <p:nvPicPr>
          <p:cNvPr id="406" name="Google Shape;4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875" y="1154025"/>
            <a:ext cx="628414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ASSERTION</a:t>
            </a:r>
            <a:endParaRPr/>
          </a:p>
        </p:txBody>
      </p:sp>
      <p:sp>
        <p:nvSpPr>
          <p:cNvPr id="412" name="Google Shape;412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Criamos uma assertion que verifica se a data em que o crime foi reportado, ou seja, data em que foi feita o BO, é anterior à data em que o crime ocorreu. Se for, criamos uma exception para não permitir o registro dessa informação, visto que seria uma inconsistência e não faria sentido existir.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Assertion</a:t>
            </a:r>
            <a:endParaRPr/>
          </a:p>
        </p:txBody>
      </p:sp>
      <p:pic>
        <p:nvPicPr>
          <p:cNvPr id="418" name="Google Shape;41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917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</a:t>
            </a:r>
            <a:endParaRPr/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1297500" y="13977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 índice sobre um arquivo de dados é uma estrutura auxiliar cujo objetivo é aumentar o desempenho na execução de operações que não são suportadas eficientemente pela organização básica do arquivo de dados.</a:t>
            </a:r>
            <a:endParaRPr/>
          </a:p>
        </p:txBody>
      </p:sp>
      <p:pic>
        <p:nvPicPr>
          <p:cNvPr id="425" name="Google Shape;4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25" y="3240525"/>
            <a:ext cx="51911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</a:t>
            </a:r>
            <a:endParaRPr/>
          </a:p>
        </p:txBody>
      </p:sp>
      <p:sp>
        <p:nvSpPr>
          <p:cNvPr id="431" name="Google Shape;431;p56"/>
          <p:cNvSpPr txBox="1"/>
          <p:nvPr>
            <p:ph idx="1" type="body"/>
          </p:nvPr>
        </p:nvSpPr>
        <p:spPr>
          <a:xfrm>
            <a:off x="0" y="1157200"/>
            <a:ext cx="91440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Pesquisa sem index</a:t>
            </a:r>
            <a:endParaRPr/>
          </a:p>
        </p:txBody>
      </p:sp>
      <p:pic>
        <p:nvPicPr>
          <p:cNvPr id="432" name="Google Shape;43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7900"/>
            <a:ext cx="8839198" cy="2920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</a:t>
            </a:r>
            <a:endParaRPr/>
          </a:p>
        </p:txBody>
      </p:sp>
      <p:sp>
        <p:nvSpPr>
          <p:cNvPr id="438" name="Google Shape;438;p57"/>
          <p:cNvSpPr txBox="1"/>
          <p:nvPr>
            <p:ph idx="1" type="body"/>
          </p:nvPr>
        </p:nvSpPr>
        <p:spPr>
          <a:xfrm>
            <a:off x="0" y="1157200"/>
            <a:ext cx="91440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Pesquisa com index</a:t>
            </a:r>
            <a:endParaRPr/>
          </a:p>
        </p:txBody>
      </p:sp>
      <p:pic>
        <p:nvPicPr>
          <p:cNvPr id="439" name="Google Shape;43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650" y="1501625"/>
            <a:ext cx="4750550" cy="35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ER</a:t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675" y="432075"/>
            <a:ext cx="4183725" cy="45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5148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5148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199" cy="408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2071050" y="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WEAPON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199" cy="408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0" y="95425"/>
            <a:ext cx="9144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VICTIM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