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66" r:id="rId3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1F888-2A1A-ECED-14CE-7CBF8C01D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E25D3D-5AE9-A12B-6DB2-6604EEEA4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849737-E5E4-9457-F5EB-830BB5950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98E7-B4BA-474B-B300-564250455754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B5B9BB-594B-8C57-2F96-BDE742137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6DE419-D26D-268E-9A0C-551B19BF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B82D-71F7-4DFB-AC08-451D9AADAA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3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BD673-A9E8-7AF6-3971-5C31FE409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767261-2E06-597B-9F9A-6D125EE0D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DCC655-B220-FB5E-77C8-04955DBC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98E7-B4BA-474B-B300-564250455754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923C4B-684A-F751-A100-54172934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3ED0F2-CA37-31CA-8EF7-5E719C5B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B82D-71F7-4DFB-AC08-451D9AADAA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39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E354E1-53E9-031D-EC2A-FA4CAA470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AE0901A-29A4-078C-51DD-3C4496721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D0A98C-A0AD-3B52-6E49-C4231E52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98E7-B4BA-474B-B300-564250455754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69E905-32BB-80AB-755C-299D0D9B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AF312D-2921-CEA8-3EF3-3D4324A7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B82D-71F7-4DFB-AC08-451D9AADAA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78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154A9-AA31-FFBF-DEE1-B3FE567F7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264A46-5932-6034-BA14-12F23506D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BE6E85-8BCD-007D-C293-CCF3449B7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98E7-B4BA-474B-B300-564250455754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5392A2-C347-8CCE-57CD-32088647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820EF6-D717-7A14-D396-D497BC4B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B82D-71F7-4DFB-AC08-451D9AADAA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09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A0CF5-44C4-9F9E-FD35-856B3521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4EC6D5-CF49-DC7A-15A6-0575C2646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8CE2F8-81EE-BF4A-BD18-FA705DFA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98E7-B4BA-474B-B300-564250455754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6A1150-E151-B6CA-4C76-215354F2E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66166D-9360-90E6-5204-E0EDC5B6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B82D-71F7-4DFB-AC08-451D9AADAA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489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95E15-F353-FA3D-45AD-28E623106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A1E77E-DC69-E69F-CAAC-7C936BFB6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938AED-FFC9-5EFF-BAC0-659845465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A13C24-24EA-9489-B21E-EF21A013A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98E7-B4BA-474B-B300-564250455754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74CF48-930C-D2B4-1C99-0F9A54059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8BC90F-352E-AC62-B677-681D4263D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B82D-71F7-4DFB-AC08-451D9AADAA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51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FCB1A7-F564-7A2B-53F1-5E2C7040F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98643A-91B3-C63A-BC93-34296421B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E8C560-8AB5-DC7B-F24D-844875D9B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281B6C4-CC2F-E03D-6345-0C21FB314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9DABB8E-2AD4-2515-960E-B2D4310D8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34ED63B-C2BE-5B91-E65A-E593060F6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98E7-B4BA-474B-B300-564250455754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15311C6-6EF4-F266-F26E-5715C145E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CF14568-8228-37C3-443E-DC7B7C38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B82D-71F7-4DFB-AC08-451D9AADAA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1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B374E-9C99-0A0A-89BE-84122E7BC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62BE28-90A2-5CF4-E7FD-E541D4664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98E7-B4BA-474B-B300-564250455754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CEF3DE3-AE82-AE1E-B4DD-B17714BC4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3E2C0BD-ABB1-51B5-3403-32764D14F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B82D-71F7-4DFB-AC08-451D9AADAA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18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F38908-0856-0636-2308-C560BC3E4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98E7-B4BA-474B-B300-564250455754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1B22223-7641-C596-258E-3C37B6EED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C847B39-77ED-E555-B63B-7481F0417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B82D-71F7-4DFB-AC08-451D9AADAA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6711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905BD-CE4A-929E-46F1-07242E597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57074F-0F12-9984-F4DE-0782BE536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EE36067-8DCE-3A84-EF5F-8A9ACAB90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65D924-30F3-7BB9-E851-6F356F7E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98E7-B4BA-474B-B300-564250455754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B4902B-F6E3-3585-70D9-83AF88774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90D943-6421-AFAE-0F77-E09D2C2C3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B82D-71F7-4DFB-AC08-451D9AADAA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94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FC451-7514-69BF-988F-9A0F337D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69E3D54-4A30-AE6E-E916-7CD137E8D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5CAA50-69A1-6D13-8176-FEF2A281E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86EDC7-46E2-70D3-A7FD-98CC9FDB1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98E7-B4BA-474B-B300-564250455754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F4BA56-3341-0752-BF38-1BD1F57B1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048EE1-3685-F7F9-D334-22B09E4EC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B82D-71F7-4DFB-AC08-451D9AADAA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476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14D0534-0251-369C-B680-37D6F4E7B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5A4229-F197-5BAF-79B6-9F0CA2664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8B7F50-7F69-7F7E-85D3-CABF6849ED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598E7-B4BA-474B-B300-564250455754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2066AF-6206-5D20-9CA5-F01668D8E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225627-2ED4-2383-7DD5-FC61E2FDE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AB82D-71F7-4DFB-AC08-451D9AADAA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29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tmp"/><Relationship Id="rId5" Type="http://schemas.openxmlformats.org/officeDocument/2006/relationships/image" Target="../media/image27.tmp"/><Relationship Id="rId4" Type="http://schemas.openxmlformats.org/officeDocument/2006/relationships/image" Target="../media/image26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XI2-gjIZ40" TargetMode="External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dux.js.org/" TargetMode="External"/><Relationship Id="rId4" Type="http://schemas.openxmlformats.org/officeDocument/2006/relationships/image" Target="../media/image2.tm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mp"/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tm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tmp"/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tmp"/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XI2-gjIZ4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A9511-6148-E9D5-5CF3-357A29FF06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5925B8-7AC9-3B42-E0BC-9B6A5F1E87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894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31B94-37B2-E213-AFE2-A9B09F12F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</a:t>
            </a:r>
            <a:r>
              <a:rPr lang="pt-BR" dirty="0" err="1"/>
              <a:t>actions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3C2629-943F-E228-FE51-D61D35421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626" y="1825625"/>
            <a:ext cx="5191287" cy="48895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Um </a:t>
            </a:r>
            <a:r>
              <a:rPr lang="pt-BR" dirty="0" err="1"/>
              <a:t>useReducer</a:t>
            </a:r>
            <a:r>
              <a:rPr lang="pt-BR" dirty="0"/>
              <a:t> sempre deve retornar um valor, nem que seja o inicial. Assim o parâmetro </a:t>
            </a:r>
            <a:r>
              <a:rPr lang="pt-BR" dirty="0" err="1"/>
              <a:t>state</a:t>
            </a:r>
            <a:r>
              <a:rPr lang="pt-BR" dirty="0"/>
              <a:t> e o </a:t>
            </a:r>
            <a:r>
              <a:rPr lang="pt-BR" dirty="0" err="1"/>
              <a:t>action</a:t>
            </a:r>
            <a:r>
              <a:rPr lang="pt-BR" dirty="0"/>
              <a:t> são obrigatórios. </a:t>
            </a:r>
          </a:p>
          <a:p>
            <a:pPr marL="0" indent="0">
              <a:buNone/>
            </a:pPr>
            <a:r>
              <a:rPr lang="pt-BR" dirty="0"/>
              <a:t>Podemos ter várias </a:t>
            </a:r>
            <a:r>
              <a:rPr lang="pt-BR" dirty="0" err="1"/>
              <a:t>actions</a:t>
            </a:r>
            <a:r>
              <a:rPr lang="pt-BR" dirty="0"/>
              <a:t>, em nosso exemplo a </a:t>
            </a:r>
            <a:r>
              <a:rPr lang="pt-BR" dirty="0" err="1"/>
              <a:t>action</a:t>
            </a:r>
            <a:r>
              <a:rPr lang="pt-BR" dirty="0"/>
              <a:t> criada tem a referência “</a:t>
            </a:r>
            <a:r>
              <a:rPr lang="pt-BR" dirty="0" err="1"/>
              <a:t>user</a:t>
            </a:r>
            <a:r>
              <a:rPr lang="pt-BR" dirty="0"/>
              <a:t>/login” e quando a mesma for chamada o </a:t>
            </a:r>
            <a:r>
              <a:rPr lang="pt-BR" dirty="0" err="1"/>
              <a:t>state</a:t>
            </a:r>
            <a:r>
              <a:rPr lang="pt-BR" dirty="0"/>
              <a:t> será atualizado para o valor 10.</a:t>
            </a:r>
          </a:p>
          <a:p>
            <a:pPr marL="0" indent="0">
              <a:buNone/>
            </a:pPr>
            <a:r>
              <a:rPr lang="pt-BR" dirty="0"/>
              <a:t>Caso nenhuma </a:t>
            </a:r>
            <a:r>
              <a:rPr lang="pt-BR" dirty="0" err="1"/>
              <a:t>action</a:t>
            </a:r>
            <a:r>
              <a:rPr lang="pt-BR" dirty="0"/>
              <a:t> seja executada o valor atual do </a:t>
            </a:r>
            <a:r>
              <a:rPr lang="pt-BR" dirty="0" err="1"/>
              <a:t>state</a:t>
            </a:r>
            <a:r>
              <a:rPr lang="pt-BR" dirty="0"/>
              <a:t> é apresentado.</a:t>
            </a:r>
          </a:p>
        </p:txBody>
      </p:sp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28143BE2-9EC4-5691-8615-F9B3D988F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938" y="2104934"/>
            <a:ext cx="6305874" cy="3524431"/>
          </a:xfrm>
          <a:prstGeom prst="rect">
            <a:avLst/>
          </a:prstGeom>
        </p:spPr>
      </p:pic>
      <p:sp>
        <p:nvSpPr>
          <p:cNvPr id="6" name="Chave Esquerda 5">
            <a:extLst>
              <a:ext uri="{FF2B5EF4-FFF2-40B4-BE49-F238E27FC236}">
                <a16:creationId xmlns:a16="http://schemas.microsoft.com/office/drawing/2014/main" id="{320709A2-162E-700E-03EC-56891BEACF71}"/>
              </a:ext>
            </a:extLst>
          </p:cNvPr>
          <p:cNvSpPr/>
          <p:nvPr/>
        </p:nvSpPr>
        <p:spPr>
          <a:xfrm>
            <a:off x="5848350" y="3333750"/>
            <a:ext cx="819150" cy="1828800"/>
          </a:xfrm>
          <a:prstGeom prst="lef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338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A03A1-CB69-AD06-90C2-FADF513A8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Utilizando valores armazenados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5975D2-EC74-60E0-9809-16C8831AD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Para verificar se existe algum valor no </a:t>
            </a:r>
            <a:r>
              <a:rPr lang="pt-BR" dirty="0" err="1"/>
              <a:t>reducer</a:t>
            </a:r>
            <a:r>
              <a:rPr lang="pt-BR" dirty="0"/>
              <a:t> </a:t>
            </a:r>
            <a:r>
              <a:rPr lang="pt-BR" dirty="0" err="1"/>
              <a:t>user</a:t>
            </a:r>
            <a:r>
              <a:rPr lang="pt-BR" dirty="0"/>
              <a:t>, que no exemplo simularia um usuário logado acesse o arquivo do header. </a:t>
            </a:r>
          </a:p>
          <a:p>
            <a:pPr marL="0" indent="0">
              <a:buNone/>
            </a:pPr>
            <a:r>
              <a:rPr lang="pt-BR" dirty="0"/>
              <a:t>Importe o </a:t>
            </a:r>
            <a:r>
              <a:rPr lang="pt-BR" dirty="0" err="1"/>
              <a:t>useSelector</a:t>
            </a:r>
            <a:r>
              <a:rPr lang="pt-BR" dirty="0"/>
              <a:t> que vai permitir acessar a lista de </a:t>
            </a:r>
            <a:r>
              <a:rPr lang="pt-BR" dirty="0" err="1"/>
              <a:t>reducers</a:t>
            </a:r>
            <a:r>
              <a:rPr lang="pt-BR" dirty="0"/>
              <a:t> criado...</a:t>
            </a:r>
          </a:p>
        </p:txBody>
      </p:sp>
      <p:pic>
        <p:nvPicPr>
          <p:cNvPr id="5" name="Imagem 4" descr="Uma imagem contendo Tabela&#10;&#10;Descrição gerada automaticamente">
            <a:extLst>
              <a:ext uri="{FF2B5EF4-FFF2-40B4-BE49-F238E27FC236}">
                <a16:creationId xmlns:a16="http://schemas.microsoft.com/office/drawing/2014/main" id="{241B4297-6AB3-7AFF-4A29-D7350078B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38" y="3781425"/>
            <a:ext cx="1428823" cy="1994002"/>
          </a:xfrm>
          <a:prstGeom prst="rect">
            <a:avLst/>
          </a:prstGeom>
        </p:spPr>
      </p:pic>
      <p:pic>
        <p:nvPicPr>
          <p:cNvPr id="9" name="Imagem 8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B083C4A5-FA0F-EFED-04AC-38E980395C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17"/>
          <a:stretch/>
        </p:blipFill>
        <p:spPr>
          <a:xfrm>
            <a:off x="3346615" y="3917227"/>
            <a:ext cx="8007185" cy="1722397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5B7F58C-60C5-A07B-2592-B1B6502FB0C8}"/>
              </a:ext>
            </a:extLst>
          </p:cNvPr>
          <p:cNvCxnSpPr>
            <a:cxnSpLocks/>
          </p:cNvCxnSpPr>
          <p:nvPr/>
        </p:nvCxnSpPr>
        <p:spPr>
          <a:xfrm flipH="1">
            <a:off x="7908419" y="4543938"/>
            <a:ext cx="41643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DE644628-AEBD-9BB9-BD5F-336DC97D2F9C}"/>
              </a:ext>
            </a:extLst>
          </p:cNvPr>
          <p:cNvCxnSpPr>
            <a:cxnSpLocks/>
          </p:cNvCxnSpPr>
          <p:nvPr/>
        </p:nvCxnSpPr>
        <p:spPr>
          <a:xfrm flipH="1">
            <a:off x="1917194" y="5172588"/>
            <a:ext cx="41643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429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A03A1-CB69-AD06-90C2-FADF513A8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Utilizando valores armazenados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5975D2-EC74-60E0-9809-16C8831AD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... Ao definir </a:t>
            </a:r>
            <a:r>
              <a:rPr lang="pt-BR" dirty="0" err="1"/>
              <a:t>currentUser</a:t>
            </a:r>
            <a:r>
              <a:rPr lang="pt-BR" dirty="0"/>
              <a:t> por meio de </a:t>
            </a:r>
            <a:r>
              <a:rPr lang="pt-BR" dirty="0" err="1"/>
              <a:t>desustruturação</a:t>
            </a:r>
            <a:r>
              <a:rPr lang="pt-BR" dirty="0"/>
              <a:t>, estamos armazenando o valor desse </a:t>
            </a:r>
            <a:r>
              <a:rPr lang="pt-BR" dirty="0" err="1"/>
              <a:t>state</a:t>
            </a:r>
            <a:r>
              <a:rPr lang="pt-BR" dirty="0"/>
              <a:t> que é retornado pelo </a:t>
            </a:r>
            <a:r>
              <a:rPr lang="pt-BR" dirty="0" err="1"/>
              <a:t>useSelector</a:t>
            </a:r>
            <a:r>
              <a:rPr lang="pt-BR" dirty="0"/>
              <a:t>, em que apontamos que desejamos acessar do </a:t>
            </a:r>
            <a:r>
              <a:rPr lang="pt-BR" dirty="0" err="1"/>
              <a:t>userReducer</a:t>
            </a:r>
            <a:r>
              <a:rPr lang="pt-BR" dirty="0"/>
              <a:t>. Em seguida usamos o console para visualizar seu valor.</a:t>
            </a:r>
          </a:p>
        </p:txBody>
      </p:sp>
      <p:pic>
        <p:nvPicPr>
          <p:cNvPr id="9" name="Imagem 8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B083C4A5-FA0F-EFED-04AC-38E980395C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55"/>
          <a:stretch/>
        </p:blipFill>
        <p:spPr>
          <a:xfrm>
            <a:off x="1162835" y="3702489"/>
            <a:ext cx="9688694" cy="2775616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F1D0227A-D3E9-CB03-1B66-A3D5A8B18E97}"/>
              </a:ext>
            </a:extLst>
          </p:cNvPr>
          <p:cNvCxnSpPr>
            <a:cxnSpLocks/>
          </p:cNvCxnSpPr>
          <p:nvPr/>
        </p:nvCxnSpPr>
        <p:spPr>
          <a:xfrm flipH="1">
            <a:off x="10851529" y="5382138"/>
            <a:ext cx="41643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3319B850-4494-8AC6-C1C7-91484B768543}"/>
              </a:ext>
            </a:extLst>
          </p:cNvPr>
          <p:cNvCxnSpPr>
            <a:cxnSpLocks/>
          </p:cNvCxnSpPr>
          <p:nvPr/>
        </p:nvCxnSpPr>
        <p:spPr>
          <a:xfrm flipH="1">
            <a:off x="5219700" y="5910263"/>
            <a:ext cx="41643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635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AFEF0C-3B91-7BDE-342D-0ED168A0D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27"/>
            <a:ext cx="10515600" cy="174624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Salve as alterações, atualize a página no navegador e visualize o log. Inicialmente o valor é nulo, porém ao alterar o valor do </a:t>
            </a:r>
            <a:r>
              <a:rPr lang="pt-BR" dirty="0" err="1"/>
              <a:t>initial</a:t>
            </a:r>
            <a:r>
              <a:rPr lang="pt-BR" dirty="0"/>
              <a:t> </a:t>
            </a:r>
            <a:r>
              <a:rPr lang="pt-BR" dirty="0" err="1"/>
              <a:t>state</a:t>
            </a:r>
            <a:r>
              <a:rPr lang="pt-BR" dirty="0"/>
              <a:t> no </a:t>
            </a:r>
            <a:r>
              <a:rPr lang="pt-BR" dirty="0" err="1"/>
              <a:t>user-reducer</a:t>
            </a:r>
            <a:r>
              <a:rPr lang="pt-BR" dirty="0"/>
              <a:t> o mesmo é atualizado automaticamente, sem atualizar a página.</a:t>
            </a:r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A1AE0C4-2BE2-9D95-BE3D-E3A4CD3C2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062" y="2138865"/>
            <a:ext cx="9131875" cy="2084968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5481CB5D-C3F0-098B-BE2E-09FB622ED858}"/>
              </a:ext>
            </a:extLst>
          </p:cNvPr>
          <p:cNvCxnSpPr>
            <a:cxnSpLocks/>
          </p:cNvCxnSpPr>
          <p:nvPr/>
        </p:nvCxnSpPr>
        <p:spPr>
          <a:xfrm>
            <a:off x="9334500" y="3038475"/>
            <a:ext cx="0" cy="3857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9E755157-9A0B-0EC7-F7E4-50A71CDD2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738" y="4886326"/>
            <a:ext cx="3105310" cy="1460575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AE05BEF0-382A-C454-5180-A45E652214BF}"/>
              </a:ext>
            </a:extLst>
          </p:cNvPr>
          <p:cNvCxnSpPr>
            <a:cxnSpLocks/>
          </p:cNvCxnSpPr>
          <p:nvPr/>
        </p:nvCxnSpPr>
        <p:spPr>
          <a:xfrm flipH="1">
            <a:off x="4217679" y="5578513"/>
            <a:ext cx="41643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8894EEFC-691D-9365-A161-CDDEBE30FCCE}"/>
              </a:ext>
            </a:extLst>
          </p:cNvPr>
          <p:cNvCxnSpPr>
            <a:cxnSpLocks/>
          </p:cNvCxnSpPr>
          <p:nvPr/>
        </p:nvCxnSpPr>
        <p:spPr>
          <a:xfrm flipH="1">
            <a:off x="4217680" y="5033962"/>
            <a:ext cx="41643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 descr="Texto&#10;&#10;Descrição gerada automaticamente">
            <a:extLst>
              <a:ext uri="{FF2B5EF4-FFF2-40B4-BE49-F238E27FC236}">
                <a16:creationId xmlns:a16="http://schemas.microsoft.com/office/drawing/2014/main" id="{4C5090C0-4DEA-4209-78DF-7EC70ADE11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373" y="4755226"/>
            <a:ext cx="4310665" cy="1436888"/>
          </a:xfrm>
          <a:prstGeom prst="rect">
            <a:avLst/>
          </a:prstGeom>
        </p:spPr>
      </p:pic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8B7D21CB-FF79-E93C-85E2-A788A7655338}"/>
              </a:ext>
            </a:extLst>
          </p:cNvPr>
          <p:cNvCxnSpPr>
            <a:cxnSpLocks/>
          </p:cNvCxnSpPr>
          <p:nvPr/>
        </p:nvCxnSpPr>
        <p:spPr>
          <a:xfrm>
            <a:off x="7609914" y="4419600"/>
            <a:ext cx="0" cy="46672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E7947BC-A29A-C31E-49E0-94C16C3E020F}"/>
              </a:ext>
            </a:extLst>
          </p:cNvPr>
          <p:cNvSpPr txBox="1"/>
          <p:nvPr/>
        </p:nvSpPr>
        <p:spPr>
          <a:xfrm>
            <a:off x="5457825" y="6343074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Após testar volte o valor para </a:t>
            </a:r>
            <a:r>
              <a:rPr lang="pt-BR" b="1" dirty="0" err="1">
                <a:solidFill>
                  <a:srgbClr val="FF0000"/>
                </a:solidFill>
              </a:rPr>
              <a:t>null</a:t>
            </a:r>
            <a:r>
              <a:rPr lang="pt-BR" b="1" dirty="0">
                <a:solidFill>
                  <a:srgbClr val="FF0000"/>
                </a:solidFill>
              </a:rPr>
              <a:t> em </a:t>
            </a:r>
            <a:r>
              <a:rPr lang="pt-BR" b="1" dirty="0" err="1">
                <a:solidFill>
                  <a:srgbClr val="FF0000"/>
                </a:solidFill>
              </a:rPr>
              <a:t>currentUser</a:t>
            </a:r>
            <a:r>
              <a:rPr lang="pt-BR" b="1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38236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D39E7-ECC5-167F-2C54-0AA2AE3F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Alterando valor de um </a:t>
            </a:r>
            <a:r>
              <a:rPr lang="pt-BR" dirty="0" err="1"/>
              <a:t>reducer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2901B7-8D63-D137-73E0-2B92DD2AA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Importe e </a:t>
            </a:r>
            <a:r>
              <a:rPr lang="pt-BR" dirty="0" err="1"/>
              <a:t>instâncie</a:t>
            </a:r>
            <a:r>
              <a:rPr lang="pt-BR" dirty="0"/>
              <a:t> o use </a:t>
            </a:r>
            <a:r>
              <a:rPr lang="pt-BR" dirty="0" err="1"/>
              <a:t>dispatch</a:t>
            </a:r>
            <a:r>
              <a:rPr lang="pt-BR" dirty="0"/>
              <a:t>.</a:t>
            </a:r>
          </a:p>
        </p:txBody>
      </p:sp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56612E41-C2BC-24D8-5757-6DED45245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348" y="2482743"/>
            <a:ext cx="8833304" cy="4159464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3109B752-D3DD-7DCB-B687-AFCEB11AA1EF}"/>
              </a:ext>
            </a:extLst>
          </p:cNvPr>
          <p:cNvCxnSpPr>
            <a:cxnSpLocks/>
          </p:cNvCxnSpPr>
          <p:nvPr/>
        </p:nvCxnSpPr>
        <p:spPr>
          <a:xfrm flipH="1">
            <a:off x="5843307" y="6148388"/>
            <a:ext cx="46728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368E643B-1888-E0E8-D8B8-800133DCD9F0}"/>
              </a:ext>
            </a:extLst>
          </p:cNvPr>
          <p:cNvCxnSpPr>
            <a:cxnSpLocks/>
          </p:cNvCxnSpPr>
          <p:nvPr/>
        </p:nvCxnSpPr>
        <p:spPr>
          <a:xfrm flipH="1" flipV="1">
            <a:off x="5186082" y="3269456"/>
            <a:ext cx="252693" cy="3190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283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6AC8FF-349F-A6E1-C3D9-901EE5A85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2858"/>
            <a:ext cx="4943475" cy="5384105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Por meio de uma função iremos chamar a atualização de valores para o login, o </a:t>
            </a:r>
            <a:r>
              <a:rPr lang="pt-BR" dirty="0" err="1"/>
              <a:t>dispatch</a:t>
            </a:r>
            <a:r>
              <a:rPr lang="pt-BR" dirty="0"/>
              <a:t> precisa do atributo </a:t>
            </a:r>
            <a:r>
              <a:rPr lang="pt-BR" dirty="0" err="1"/>
              <a:t>type</a:t>
            </a:r>
            <a:r>
              <a:rPr lang="pt-BR" dirty="0"/>
              <a:t> para identificar a </a:t>
            </a:r>
            <a:r>
              <a:rPr lang="pt-BR" dirty="0" err="1"/>
              <a:t>action</a:t>
            </a:r>
            <a:r>
              <a:rPr lang="pt-BR" dirty="0"/>
              <a:t> que será tomada e o </a:t>
            </a:r>
            <a:r>
              <a:rPr lang="pt-BR" dirty="0" err="1"/>
              <a:t>payload</a:t>
            </a:r>
            <a:r>
              <a:rPr lang="pt-BR" dirty="0"/>
              <a:t> que é opcional e por enquanto não será utilizado.</a:t>
            </a:r>
          </a:p>
        </p:txBody>
      </p:sp>
      <p:pic>
        <p:nvPicPr>
          <p:cNvPr id="5" name="Imagem 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D229567A-E00B-99DC-7868-309B20D55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210" y="792858"/>
            <a:ext cx="5477079" cy="5384105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99F472DB-AB07-2F82-C5AD-6FEE9010A229}"/>
              </a:ext>
            </a:extLst>
          </p:cNvPr>
          <p:cNvCxnSpPr>
            <a:cxnSpLocks/>
          </p:cNvCxnSpPr>
          <p:nvPr/>
        </p:nvCxnSpPr>
        <p:spPr>
          <a:xfrm>
            <a:off x="7757832" y="3352800"/>
            <a:ext cx="0" cy="40481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86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2F3384-5D42-7840-3BED-524A4C620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250"/>
            <a:ext cx="10515600" cy="157162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/>
              <a:t>Vamos chamar a função recém criada no </a:t>
            </a:r>
            <a:r>
              <a:rPr lang="pt-BR" dirty="0" err="1"/>
              <a:t>onClick</a:t>
            </a:r>
            <a:r>
              <a:rPr lang="pt-BR" dirty="0"/>
              <a:t> do login. </a:t>
            </a:r>
          </a:p>
          <a:p>
            <a:pPr marL="0" indent="0">
              <a:buNone/>
            </a:pPr>
            <a:r>
              <a:rPr lang="pt-BR" dirty="0"/>
              <a:t>Teste e observe que o valor de </a:t>
            </a:r>
            <a:r>
              <a:rPr lang="pt-BR" dirty="0" err="1"/>
              <a:t>currentUser</a:t>
            </a:r>
            <a:r>
              <a:rPr lang="pt-BR" dirty="0"/>
              <a:t> é nulo até que clicamos no botão login e o valor passa a ser 10, conforme criado no arquivo </a:t>
            </a:r>
            <a:r>
              <a:rPr lang="pt-BR" dirty="0" err="1"/>
              <a:t>user-reducer</a:t>
            </a:r>
            <a:r>
              <a:rPr lang="pt-BR" dirty="0"/>
              <a:t>.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7DC19B86-C048-8BF0-75C6-8B5836215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360" y="2630119"/>
            <a:ext cx="7261280" cy="1997813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019EBE2B-4C19-5EED-3B52-F4BDC9C94EF3}"/>
              </a:ext>
            </a:extLst>
          </p:cNvPr>
          <p:cNvCxnSpPr>
            <a:cxnSpLocks/>
          </p:cNvCxnSpPr>
          <p:nvPr/>
        </p:nvCxnSpPr>
        <p:spPr>
          <a:xfrm>
            <a:off x="6795807" y="3505200"/>
            <a:ext cx="0" cy="40481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A9F68D71-04F5-401F-8323-B9D5A8E54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94" y="5603874"/>
            <a:ext cx="3156112" cy="895396"/>
          </a:xfrm>
          <a:prstGeom prst="rect">
            <a:avLst/>
          </a:prstGeom>
        </p:spPr>
      </p:pic>
      <p:pic>
        <p:nvPicPr>
          <p:cNvPr id="10" name="Imagem 9" descr="Uma imagem contendo Texto&#10;&#10;Descrição gerada automaticamente">
            <a:extLst>
              <a:ext uri="{FF2B5EF4-FFF2-40B4-BE49-F238E27FC236}">
                <a16:creationId xmlns:a16="http://schemas.microsoft.com/office/drawing/2014/main" id="{2B2284C1-97F9-6AAC-BE7F-70299B092A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348" y="5648326"/>
            <a:ext cx="3168813" cy="80649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2C9928D-70A3-02A3-0042-B3974DB466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980" y="5955972"/>
            <a:ext cx="1143594" cy="362603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C4CC75F0-5A52-D630-1D21-5F8752EE7D5C}"/>
              </a:ext>
            </a:extLst>
          </p:cNvPr>
          <p:cNvCxnSpPr>
            <a:cxnSpLocks/>
          </p:cNvCxnSpPr>
          <p:nvPr/>
        </p:nvCxnSpPr>
        <p:spPr>
          <a:xfrm>
            <a:off x="4147857" y="5648326"/>
            <a:ext cx="0" cy="40481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m 14" descr="Uma imagem contendo Texto&#10;&#10;Descrição gerada automaticamente">
            <a:extLst>
              <a:ext uri="{FF2B5EF4-FFF2-40B4-BE49-F238E27FC236}">
                <a16:creationId xmlns:a16="http://schemas.microsoft.com/office/drawing/2014/main" id="{C3A8EF70-1070-BF10-9F58-4ED093DBF5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935" y="5825694"/>
            <a:ext cx="2630016" cy="492881"/>
          </a:xfrm>
          <a:prstGeom prst="rect">
            <a:avLst/>
          </a:prstGeom>
        </p:spPr>
      </p:pic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944ABC26-CADF-325E-8E28-D73E5134C5BE}"/>
              </a:ext>
            </a:extLst>
          </p:cNvPr>
          <p:cNvCxnSpPr>
            <a:cxnSpLocks/>
          </p:cNvCxnSpPr>
          <p:nvPr/>
        </p:nvCxnSpPr>
        <p:spPr>
          <a:xfrm flipH="1">
            <a:off x="11424957" y="5603874"/>
            <a:ext cx="193994" cy="3444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416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9EA9D-F6EB-912D-B93F-E50BF3292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Passando valores para o </a:t>
            </a:r>
            <a:r>
              <a:rPr lang="pt-BR" dirty="0" err="1"/>
              <a:t>reducer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D65A86-ED14-3A58-DDD3-44F098AFF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03625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Para utilizado o </a:t>
            </a:r>
            <a:r>
              <a:rPr lang="pt-BR" dirty="0" err="1"/>
              <a:t>payload</a:t>
            </a:r>
            <a:r>
              <a:rPr lang="pt-BR" dirty="0"/>
              <a:t> basta adiciona-lo na função que executa o </a:t>
            </a:r>
            <a:r>
              <a:rPr lang="pt-BR" dirty="0" err="1"/>
              <a:t>dispatch</a:t>
            </a:r>
            <a:r>
              <a:rPr lang="pt-BR" dirty="0"/>
              <a:t> e passar o valor desejado, isso geralmente é realizado passando um objeto.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 no arquivo </a:t>
            </a:r>
            <a:r>
              <a:rPr lang="pt-BR" dirty="0" err="1"/>
              <a:t>user-reducer</a:t>
            </a:r>
            <a:r>
              <a:rPr lang="pt-BR" dirty="0"/>
              <a:t> passamos o </a:t>
            </a:r>
            <a:r>
              <a:rPr lang="pt-BR" dirty="0" err="1"/>
              <a:t>payload</a:t>
            </a:r>
            <a:r>
              <a:rPr lang="pt-BR" dirty="0"/>
              <a:t> para o </a:t>
            </a:r>
            <a:r>
              <a:rPr lang="pt-BR" dirty="0" err="1"/>
              <a:t>state</a:t>
            </a:r>
            <a:r>
              <a:rPr lang="pt-BR" dirty="0"/>
              <a:t> desejado. </a:t>
            </a:r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8E228E87-2B8B-E539-6DCA-5D5475959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298" y="3115430"/>
            <a:ext cx="6877403" cy="1543129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8AAB72E7-7905-98D7-D48A-DBCF4CB48BDF}"/>
              </a:ext>
            </a:extLst>
          </p:cNvPr>
          <p:cNvCxnSpPr>
            <a:cxnSpLocks/>
          </p:cNvCxnSpPr>
          <p:nvPr/>
        </p:nvCxnSpPr>
        <p:spPr>
          <a:xfrm>
            <a:off x="3333750" y="4014789"/>
            <a:ext cx="48073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Texto&#10;&#10;Descrição gerada automaticamente">
            <a:extLst>
              <a:ext uri="{FF2B5EF4-FFF2-40B4-BE49-F238E27FC236}">
                <a16:creationId xmlns:a16="http://schemas.microsoft.com/office/drawing/2014/main" id="{002957C6-078C-0ED3-09B6-93B376BD6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0" y="5557918"/>
            <a:ext cx="5804198" cy="1016052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FE9A023-E641-0307-2737-43FC32BE9597}"/>
              </a:ext>
            </a:extLst>
          </p:cNvPr>
          <p:cNvCxnSpPr>
            <a:cxnSpLocks/>
          </p:cNvCxnSpPr>
          <p:nvPr/>
        </p:nvCxnSpPr>
        <p:spPr>
          <a:xfrm flipV="1">
            <a:off x="7496175" y="6272214"/>
            <a:ext cx="118782" cy="3952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239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2833AB-C8EC-5E4F-1126-DE268979E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5300"/>
            <a:ext cx="10515600" cy="1095375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Agora ao clicar no botão login passamos o objeto referente ao usuário logado.</a:t>
            </a:r>
          </a:p>
        </p:txBody>
      </p:sp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33744C91-8A55-9981-9845-F16E151D8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650" y="1828176"/>
            <a:ext cx="4490699" cy="1506197"/>
          </a:xfrm>
          <a:prstGeom prst="rect">
            <a:avLst/>
          </a:prstGeom>
        </p:spPr>
      </p:pic>
      <p:pic>
        <p:nvPicPr>
          <p:cNvPr id="7" name="Imagem 6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258AD18A-9BB6-A0FE-B379-C4ACEFD4F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24" y="3918502"/>
            <a:ext cx="4286153" cy="2640494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B32FE995-13B8-9BCF-FFB8-297E95D78E51}"/>
              </a:ext>
            </a:extLst>
          </p:cNvPr>
          <p:cNvCxnSpPr>
            <a:cxnSpLocks/>
          </p:cNvCxnSpPr>
          <p:nvPr/>
        </p:nvCxnSpPr>
        <p:spPr>
          <a:xfrm>
            <a:off x="3712558" y="2795589"/>
            <a:ext cx="48073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4C7F197-4EFC-9F1A-C180-08B8C13DA3B7}"/>
              </a:ext>
            </a:extLst>
          </p:cNvPr>
          <p:cNvCxnSpPr>
            <a:cxnSpLocks/>
          </p:cNvCxnSpPr>
          <p:nvPr/>
        </p:nvCxnSpPr>
        <p:spPr>
          <a:xfrm>
            <a:off x="3850650" y="5129214"/>
            <a:ext cx="48073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355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78D42-EB0F-F806-8A75-2A5981922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Boas práticas com </a:t>
            </a:r>
            <a:r>
              <a:rPr lang="pt-BR" dirty="0" err="1"/>
              <a:t>redux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E7B94D-D871-770E-5449-DFBC59ED4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Uma dica para não correr o risco de escrever um </a:t>
            </a:r>
            <a:r>
              <a:rPr lang="pt-BR" dirty="0" err="1"/>
              <a:t>type</a:t>
            </a:r>
            <a:r>
              <a:rPr lang="pt-BR" dirty="0"/>
              <a:t> de forma errada é criar um arquivo que armazene os </a:t>
            </a:r>
            <a:r>
              <a:rPr lang="pt-BR" dirty="0" err="1"/>
              <a:t>types</a:t>
            </a:r>
            <a:r>
              <a:rPr lang="pt-BR" dirty="0"/>
              <a:t>. Dentro da pasta </a:t>
            </a:r>
            <a:r>
              <a:rPr lang="pt-BR" dirty="0" err="1"/>
              <a:t>users</a:t>
            </a:r>
            <a:r>
              <a:rPr lang="pt-BR" dirty="0"/>
              <a:t> crie um </a:t>
            </a:r>
            <a:r>
              <a:rPr lang="pt-BR" dirty="0" err="1"/>
              <a:t>aquivo</a:t>
            </a:r>
            <a:r>
              <a:rPr lang="pt-BR" dirty="0"/>
              <a:t> com o nome action-types.js</a:t>
            </a:r>
          </a:p>
        </p:txBody>
      </p:sp>
      <p:pic>
        <p:nvPicPr>
          <p:cNvPr id="5" name="Imagem 4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AA5207FF-CE03-E4CF-1557-442EF9669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3844115"/>
            <a:ext cx="2413635" cy="1851135"/>
          </a:xfrm>
          <a:prstGeom prst="rect">
            <a:avLst/>
          </a:prstGeom>
        </p:spPr>
      </p:pic>
      <p:pic>
        <p:nvPicPr>
          <p:cNvPr id="7" name="Imagem 6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CA81CB79-253A-6EEB-4AD8-E99484911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478" y="3746957"/>
            <a:ext cx="5341844" cy="204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8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58699F-AA87-926B-13F3-FA6805EEF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FA04F99-F18B-0A0D-A54A-854762ED5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659" y="4450109"/>
            <a:ext cx="2248016" cy="203210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05460AF-E988-82BE-6D1B-4FAC0AA23F71}"/>
              </a:ext>
            </a:extLst>
          </p:cNvPr>
          <p:cNvSpPr txBox="1"/>
          <p:nvPr/>
        </p:nvSpPr>
        <p:spPr>
          <a:xfrm>
            <a:off x="6543675" y="61748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https://www.youtube.com/watch?v=mXI2-gjIZ40</a:t>
            </a:r>
            <a:r>
              <a:rPr lang="pt-BR" dirty="0"/>
              <a:t> </a:t>
            </a:r>
          </a:p>
        </p:txBody>
      </p:sp>
      <p:pic>
        <p:nvPicPr>
          <p:cNvPr id="9" name="Imagem 8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117B812A-D9A7-C358-6080-BE0C5A178D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707" y="2233172"/>
            <a:ext cx="9436585" cy="161933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C10EA98-FB97-5789-86CD-4FC89CDB6D05}"/>
              </a:ext>
            </a:extLst>
          </p:cNvPr>
          <p:cNvSpPr txBox="1"/>
          <p:nvPr/>
        </p:nvSpPr>
        <p:spPr>
          <a:xfrm>
            <a:off x="1892057" y="5066257"/>
            <a:ext cx="198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Modo tradicional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8BBC1E4-4684-14D3-BD00-FA1BB71537B7}"/>
              </a:ext>
            </a:extLst>
          </p:cNvPr>
          <p:cNvSpPr txBox="1"/>
          <p:nvPr/>
        </p:nvSpPr>
        <p:spPr>
          <a:xfrm>
            <a:off x="7372234" y="4073186"/>
            <a:ext cx="219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Forma mais moderna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D4B7A8C-6917-A4FB-00EE-711D7552D441}"/>
              </a:ext>
            </a:extLst>
          </p:cNvPr>
          <p:cNvSpPr txBox="1"/>
          <p:nvPr/>
        </p:nvSpPr>
        <p:spPr>
          <a:xfrm>
            <a:off x="4994671" y="1804824"/>
            <a:ext cx="2202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5"/>
              </a:rPr>
              <a:t>https://redux.js.org/</a:t>
            </a:r>
            <a:r>
              <a:rPr lang="pt-BR" dirty="0"/>
              <a:t> 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965E6A78-08BB-B2F0-6B51-05A88B7224DF}"/>
              </a:ext>
            </a:extLst>
          </p:cNvPr>
          <p:cNvSpPr/>
          <p:nvPr/>
        </p:nvSpPr>
        <p:spPr>
          <a:xfrm>
            <a:off x="1892057" y="4972050"/>
            <a:ext cx="1803643" cy="5524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163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DD39FE-5555-EA40-92DF-F761EFF14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00"/>
            <a:ext cx="10515600" cy="594836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Importe o arquivo onde for utiliza-lo, neste exemplo é no Header.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 na definição do </a:t>
            </a:r>
            <a:r>
              <a:rPr lang="pt-BR" dirty="0" err="1"/>
              <a:t>type</a:t>
            </a:r>
            <a:r>
              <a:rPr lang="pt-BR" dirty="0"/>
              <a:t> utilizado </a:t>
            </a:r>
            <a:r>
              <a:rPr lang="pt-BR" dirty="0" err="1"/>
              <a:t>precisamo</a:t>
            </a:r>
            <a:r>
              <a:rPr lang="pt-BR" dirty="0"/>
              <a:t> apenas fazer a referência...</a:t>
            </a:r>
          </a:p>
        </p:txBody>
      </p:sp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9282AC87-A8C5-4316-6ED3-811493494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371" y="990519"/>
            <a:ext cx="6947257" cy="3143412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FB8C302A-D83B-3AE4-2B38-B31A6C764CE4}"/>
              </a:ext>
            </a:extLst>
          </p:cNvPr>
          <p:cNvCxnSpPr>
            <a:cxnSpLocks/>
          </p:cNvCxnSpPr>
          <p:nvPr/>
        </p:nvCxnSpPr>
        <p:spPr>
          <a:xfrm flipH="1">
            <a:off x="9569628" y="3605214"/>
            <a:ext cx="4506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A7D0249F-ABDE-C3CD-453B-3C700A39F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50" y="5086391"/>
            <a:ext cx="6763098" cy="1562180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95B5EF6F-B07A-D570-8CA7-A855C890190A}"/>
              </a:ext>
            </a:extLst>
          </p:cNvPr>
          <p:cNvCxnSpPr>
            <a:cxnSpLocks/>
          </p:cNvCxnSpPr>
          <p:nvPr/>
        </p:nvCxnSpPr>
        <p:spPr>
          <a:xfrm flipH="1">
            <a:off x="6740703" y="5729289"/>
            <a:ext cx="4506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945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471E50-B657-CB07-E6DD-21D5579EF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2925"/>
            <a:ext cx="10515600" cy="56340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... Faça a mesma referência no </a:t>
            </a:r>
            <a:r>
              <a:rPr lang="pt-BR" dirty="0" err="1"/>
              <a:t>reducer</a:t>
            </a:r>
            <a:r>
              <a:rPr lang="pt-BR" dirty="0"/>
              <a:t> correspondente, importante e referenciando o </a:t>
            </a:r>
            <a:r>
              <a:rPr lang="pt-BR" dirty="0" err="1"/>
              <a:t>type</a:t>
            </a:r>
            <a:r>
              <a:rPr lang="pt-BR" dirty="0"/>
              <a:t> definido.</a:t>
            </a:r>
          </a:p>
        </p:txBody>
      </p:sp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CD554A19-D95C-1B28-0246-40D19360F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510" y="1795665"/>
            <a:ext cx="7166979" cy="4428718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4A473B5F-D917-F1D4-5AE0-1DBD6507562A}"/>
              </a:ext>
            </a:extLst>
          </p:cNvPr>
          <p:cNvCxnSpPr>
            <a:cxnSpLocks/>
          </p:cNvCxnSpPr>
          <p:nvPr/>
        </p:nvCxnSpPr>
        <p:spPr>
          <a:xfrm flipH="1">
            <a:off x="8350428" y="2205039"/>
            <a:ext cx="4506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7489EB2-0897-0641-AF9C-C9550A798963}"/>
              </a:ext>
            </a:extLst>
          </p:cNvPr>
          <p:cNvSpPr/>
          <p:nvPr/>
        </p:nvSpPr>
        <p:spPr>
          <a:xfrm>
            <a:off x="5924550" y="4010025"/>
            <a:ext cx="2352675" cy="2381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F247163B-5261-BA7D-6B22-955728500657}"/>
              </a:ext>
            </a:extLst>
          </p:cNvPr>
          <p:cNvCxnSpPr>
            <a:cxnSpLocks/>
          </p:cNvCxnSpPr>
          <p:nvPr/>
        </p:nvCxnSpPr>
        <p:spPr>
          <a:xfrm flipH="1">
            <a:off x="8690064" y="4148139"/>
            <a:ext cx="4506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559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C3FE1-4DB7-D9D5-D7CE-BDC28229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Controlando login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022FC5-2E14-940D-54D6-AC4DA4CBE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98625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Voltando ao header podemos definir que quando existir um usuário o botão sair será apresentado e se não existir usuário logado o botão login é apresentado.</a:t>
            </a:r>
          </a:p>
        </p:txBody>
      </p:sp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57E0EC8F-8516-873A-BB4A-0BBFBCA1E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02" y="3659187"/>
            <a:ext cx="5143764" cy="2533780"/>
          </a:xfrm>
          <a:prstGeom prst="rect">
            <a:avLst/>
          </a:prstGeom>
        </p:spPr>
      </p:pic>
      <p:sp>
        <p:nvSpPr>
          <p:cNvPr id="6" name="Chave Esquerda 5">
            <a:extLst>
              <a:ext uri="{FF2B5EF4-FFF2-40B4-BE49-F238E27FC236}">
                <a16:creationId xmlns:a16="http://schemas.microsoft.com/office/drawing/2014/main" id="{0CB91F80-090F-C093-7D71-406A950B3181}"/>
              </a:ext>
            </a:extLst>
          </p:cNvPr>
          <p:cNvSpPr/>
          <p:nvPr/>
        </p:nvSpPr>
        <p:spPr>
          <a:xfrm>
            <a:off x="418959" y="3905250"/>
            <a:ext cx="904875" cy="179070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9EDAFEEC-05E8-59D0-665F-15695DFC2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536" y="3031947"/>
            <a:ext cx="5505733" cy="346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88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DA395-B191-4A17-F009-4C26B8CC4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Action</a:t>
            </a:r>
            <a:r>
              <a:rPr lang="pt-BR" dirty="0"/>
              <a:t> para logout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2A2A4C-9A80-7A6A-D54E-9F0BAF369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</a:t>
            </a:r>
          </a:p>
        </p:txBody>
      </p:sp>
      <p:pic>
        <p:nvPicPr>
          <p:cNvPr id="5" name="Imagem 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4D392D7B-94D2-98E1-46FA-BFB749A92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81" y="3334452"/>
            <a:ext cx="3930852" cy="1797142"/>
          </a:xfrm>
          <a:prstGeom prst="rect">
            <a:avLst/>
          </a:prstGeom>
        </p:spPr>
      </p:pic>
      <p:pic>
        <p:nvPicPr>
          <p:cNvPr id="7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633EF42F-A67C-D197-D3DB-D83B0EAED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964" y="2454931"/>
            <a:ext cx="6566237" cy="3556183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46158369-DDAA-9207-15D8-A79598EB3501}"/>
              </a:ext>
            </a:extLst>
          </p:cNvPr>
          <p:cNvCxnSpPr>
            <a:cxnSpLocks/>
          </p:cNvCxnSpPr>
          <p:nvPr/>
        </p:nvCxnSpPr>
        <p:spPr>
          <a:xfrm flipH="1">
            <a:off x="4019550" y="4257675"/>
            <a:ext cx="43815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have Esquerda 11">
            <a:extLst>
              <a:ext uri="{FF2B5EF4-FFF2-40B4-BE49-F238E27FC236}">
                <a16:creationId xmlns:a16="http://schemas.microsoft.com/office/drawing/2014/main" id="{3B51A4A6-0E0E-A17C-D101-1234024C54A2}"/>
              </a:ext>
            </a:extLst>
          </p:cNvPr>
          <p:cNvSpPr/>
          <p:nvPr/>
        </p:nvSpPr>
        <p:spPr>
          <a:xfrm>
            <a:off x="6096000" y="3895725"/>
            <a:ext cx="676275" cy="923925"/>
          </a:xfrm>
          <a:prstGeom prst="lef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188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70497-8BCB-1CE4-4E8D-BEEC15B93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Chamando o logout no header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AE3967-E07B-C941-0AC0-6B2C6BA7C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precisa de </a:t>
            </a:r>
            <a:r>
              <a:rPr lang="pt-BR" dirty="0" err="1"/>
              <a:t>payload</a:t>
            </a:r>
            <a:r>
              <a:rPr lang="pt-BR" dirty="0"/>
              <a:t>, porque o valor </a:t>
            </a:r>
            <a:r>
              <a:rPr lang="pt-BR" dirty="0" err="1"/>
              <a:t>null</a:t>
            </a:r>
            <a:r>
              <a:rPr lang="pt-BR" dirty="0"/>
              <a:t> é passado dentro do </a:t>
            </a:r>
            <a:r>
              <a:rPr lang="pt-BR" dirty="0" err="1"/>
              <a:t>reducer</a:t>
            </a:r>
            <a:endParaRPr lang="pt-BR" dirty="0"/>
          </a:p>
        </p:txBody>
      </p:sp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DC320A94-85FD-9F43-5CA9-DF6A501DB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97" y="2793796"/>
            <a:ext cx="6915505" cy="3975304"/>
          </a:xfrm>
          <a:prstGeom prst="rect">
            <a:avLst/>
          </a:prstGeom>
        </p:spPr>
      </p:pic>
      <p:sp>
        <p:nvSpPr>
          <p:cNvPr id="6" name="Chave Esquerda 5">
            <a:extLst>
              <a:ext uri="{FF2B5EF4-FFF2-40B4-BE49-F238E27FC236}">
                <a16:creationId xmlns:a16="http://schemas.microsoft.com/office/drawing/2014/main" id="{F13D9ED3-4CE3-46C3-3409-E19A23C228A0}"/>
              </a:ext>
            </a:extLst>
          </p:cNvPr>
          <p:cNvSpPr/>
          <p:nvPr/>
        </p:nvSpPr>
        <p:spPr>
          <a:xfrm>
            <a:off x="1543050" y="4781448"/>
            <a:ext cx="676275" cy="1437481"/>
          </a:xfrm>
          <a:prstGeom prst="lef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FE25D35D-5A51-286B-51FB-9138ABD43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11" y="3409801"/>
            <a:ext cx="6363027" cy="2902099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A2B605BB-C955-9C8F-C399-2046866E6725}"/>
              </a:ext>
            </a:extLst>
          </p:cNvPr>
          <p:cNvCxnSpPr>
            <a:cxnSpLocks/>
          </p:cNvCxnSpPr>
          <p:nvPr/>
        </p:nvCxnSpPr>
        <p:spPr>
          <a:xfrm flipH="1">
            <a:off x="9920457" y="4400550"/>
            <a:ext cx="238125" cy="2952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124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DB7D0-BB3F-CC82-FDE9-87740D2C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5C96E1-D8DB-C9C3-1906-13DF71B2D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675"/>
            <a:ext cx="10515600" cy="4351338"/>
          </a:xfrm>
        </p:spPr>
        <p:txBody>
          <a:bodyPr/>
          <a:lstStyle/>
          <a:p>
            <a:r>
              <a:rPr lang="pt-BR" dirty="0"/>
              <a:t>a</a:t>
            </a:r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FE4293D-FD5D-F64D-5A0E-13ED5EAD7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2695537"/>
            <a:ext cx="2971953" cy="1466925"/>
          </a:xfrm>
          <a:prstGeom prst="rect">
            <a:avLst/>
          </a:prstGeom>
        </p:spPr>
      </p:pic>
      <p:pic>
        <p:nvPicPr>
          <p:cNvPr id="9" name="Imagem 8" descr="Mulher com roupa preta&#10;&#10;Descrição gerada automaticamente">
            <a:extLst>
              <a:ext uri="{FF2B5EF4-FFF2-40B4-BE49-F238E27FC236}">
                <a16:creationId xmlns:a16="http://schemas.microsoft.com/office/drawing/2014/main" id="{258DB0A9-0E9B-FD51-9EF0-37E992188F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5"/>
          <a:stretch/>
        </p:blipFill>
        <p:spPr>
          <a:xfrm>
            <a:off x="4524297" y="2695537"/>
            <a:ext cx="2991004" cy="1466925"/>
          </a:xfrm>
          <a:prstGeom prst="rect">
            <a:avLst/>
          </a:prstGeom>
        </p:spPr>
      </p:pic>
      <p:pic>
        <p:nvPicPr>
          <p:cNvPr id="10" name="Imagem 9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77C9559-A416-995B-0BCD-2FD57D4F0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550" y="2695537"/>
            <a:ext cx="2971953" cy="1466925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8FF5EF3D-B1AA-27CC-34D5-72AC5714EEEA}"/>
              </a:ext>
            </a:extLst>
          </p:cNvPr>
          <p:cNvCxnSpPr>
            <a:cxnSpLocks/>
          </p:cNvCxnSpPr>
          <p:nvPr/>
        </p:nvCxnSpPr>
        <p:spPr>
          <a:xfrm flipH="1">
            <a:off x="2710032" y="2470906"/>
            <a:ext cx="238125" cy="2952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BCE4508-7F4B-F801-E948-02C104331474}"/>
              </a:ext>
            </a:extLst>
          </p:cNvPr>
          <p:cNvCxnSpPr>
            <a:cxnSpLocks/>
          </p:cNvCxnSpPr>
          <p:nvPr/>
        </p:nvCxnSpPr>
        <p:spPr>
          <a:xfrm flipH="1">
            <a:off x="6446112" y="2470906"/>
            <a:ext cx="238125" cy="2952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4F3E3809-8AED-1B87-5FE3-FD1907F2EEA4}"/>
              </a:ext>
            </a:extLst>
          </p:cNvPr>
          <p:cNvCxnSpPr>
            <a:cxnSpLocks/>
          </p:cNvCxnSpPr>
          <p:nvPr/>
        </p:nvCxnSpPr>
        <p:spPr>
          <a:xfrm flipH="1">
            <a:off x="10389462" y="2470905"/>
            <a:ext cx="238125" cy="2952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m 1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423822EE-2BE8-2531-7F06-9F7B3B7C93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8"/>
          <a:stretch/>
        </p:blipFill>
        <p:spPr>
          <a:xfrm>
            <a:off x="4546523" y="4638622"/>
            <a:ext cx="2946551" cy="185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95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1C04E-F6A5-3459-F23D-D6A5E3C3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Otimizando o código</a:t>
            </a:r>
          </a:p>
        </p:txBody>
      </p:sp>
      <p:pic>
        <p:nvPicPr>
          <p:cNvPr id="5" name="Espaço Reservado para Conteúdo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2BEFB92D-5810-E599-F0A1-54B6D5B70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37" y="3037189"/>
            <a:ext cx="4907070" cy="2309210"/>
          </a:xfrm>
        </p:spPr>
      </p:pic>
      <p:pic>
        <p:nvPicPr>
          <p:cNvPr id="7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59C67126-E639-89FF-A6DE-72A86BCA5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261" y="2912203"/>
            <a:ext cx="6197919" cy="2559182"/>
          </a:xfrm>
          <a:prstGeom prst="rect">
            <a:avLst/>
          </a:prstGeom>
        </p:spPr>
      </p:pic>
      <p:sp>
        <p:nvSpPr>
          <p:cNvPr id="8" name="Chave Esquerda 7">
            <a:extLst>
              <a:ext uri="{FF2B5EF4-FFF2-40B4-BE49-F238E27FC236}">
                <a16:creationId xmlns:a16="http://schemas.microsoft.com/office/drawing/2014/main" id="{0A02A40D-D715-C93C-E660-62E058E609DB}"/>
              </a:ext>
            </a:extLst>
          </p:cNvPr>
          <p:cNvSpPr/>
          <p:nvPr/>
        </p:nvSpPr>
        <p:spPr>
          <a:xfrm>
            <a:off x="349837" y="3257550"/>
            <a:ext cx="555038" cy="1876425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have Esquerda 8">
            <a:extLst>
              <a:ext uri="{FF2B5EF4-FFF2-40B4-BE49-F238E27FC236}">
                <a16:creationId xmlns:a16="http://schemas.microsoft.com/office/drawing/2014/main" id="{F56477AC-9112-3D47-1A4F-89D9B12D36C3}"/>
              </a:ext>
            </a:extLst>
          </p:cNvPr>
          <p:cNvSpPr/>
          <p:nvPr/>
        </p:nvSpPr>
        <p:spPr>
          <a:xfrm>
            <a:off x="5969587" y="3162300"/>
            <a:ext cx="555038" cy="2057400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25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34352-916B-03AB-C458-270329052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Boas práticas com </a:t>
            </a:r>
            <a:r>
              <a:rPr lang="pt-BR" dirty="0" err="1"/>
              <a:t>redux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E58EDA-D51F-25E1-1164-B34C277AC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Deixar as </a:t>
            </a:r>
            <a:r>
              <a:rPr lang="pt-BR" dirty="0" err="1"/>
              <a:t>actions</a:t>
            </a:r>
            <a:r>
              <a:rPr lang="pt-BR" dirty="0"/>
              <a:t> em um arquivo junto ao </a:t>
            </a:r>
            <a:r>
              <a:rPr lang="pt-BR" dirty="0" err="1"/>
              <a:t>redux</a:t>
            </a:r>
            <a:r>
              <a:rPr lang="pt-BR" dirty="0"/>
              <a:t> correspondente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D522E2-D299-0FC4-EEC6-445353A27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76692"/>
            <a:ext cx="2382007" cy="1590567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B0A5CFB-9632-6693-3328-81D51E28F88F}"/>
              </a:ext>
            </a:extLst>
          </p:cNvPr>
          <p:cNvCxnSpPr>
            <a:cxnSpLocks/>
          </p:cNvCxnSpPr>
          <p:nvPr/>
        </p:nvCxnSpPr>
        <p:spPr>
          <a:xfrm>
            <a:off x="533400" y="4524375"/>
            <a:ext cx="471657" cy="1428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CFE64FD-A0E4-9176-2494-0E3D1F69F01E}"/>
              </a:ext>
            </a:extLst>
          </p:cNvPr>
          <p:cNvCxnSpPr>
            <a:cxnSpLocks/>
          </p:cNvCxnSpPr>
          <p:nvPr/>
        </p:nvCxnSpPr>
        <p:spPr>
          <a:xfrm>
            <a:off x="533399" y="3907658"/>
            <a:ext cx="471657" cy="1428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496A0E7-EC2F-2A53-3116-0174CA279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578" y="2849167"/>
            <a:ext cx="5895643" cy="304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12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2A2EDC-B3CB-C582-507F-D530EF248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051"/>
            <a:ext cx="10515600" cy="127635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Remova a linha correspondente a importação do </a:t>
            </a:r>
            <a:r>
              <a:rPr lang="pt-BR" dirty="0" err="1"/>
              <a:t>UserTypeActions</a:t>
            </a:r>
            <a:r>
              <a:rPr lang="pt-BR" dirty="0"/>
              <a:t> e adicione uma referência ao arquivo de </a:t>
            </a:r>
            <a:r>
              <a:rPr lang="pt-BR" dirty="0" err="1"/>
              <a:t>actions</a:t>
            </a:r>
            <a:r>
              <a:rPr lang="pt-BR" dirty="0"/>
              <a:t> criado anteriormente.</a:t>
            </a:r>
          </a:p>
        </p:txBody>
      </p:sp>
      <p:pic>
        <p:nvPicPr>
          <p:cNvPr id="5" name="Imagem 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B507EADA-92C1-CE8C-DC97-D84D53099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976" y="1856374"/>
            <a:ext cx="9090048" cy="4418240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8679A080-0B23-1C2F-8B65-4793E9B7DC00}"/>
              </a:ext>
            </a:extLst>
          </p:cNvPr>
          <p:cNvCxnSpPr>
            <a:cxnSpLocks/>
          </p:cNvCxnSpPr>
          <p:nvPr/>
        </p:nvCxnSpPr>
        <p:spPr>
          <a:xfrm>
            <a:off x="1895475" y="5200650"/>
            <a:ext cx="471657" cy="1428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A3276FA9-18EC-6E7D-A427-ECAACD7E5F82}"/>
              </a:ext>
            </a:extLst>
          </p:cNvPr>
          <p:cNvCxnSpPr/>
          <p:nvPr/>
        </p:nvCxnSpPr>
        <p:spPr>
          <a:xfrm>
            <a:off x="2400300" y="5038725"/>
            <a:ext cx="75247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1525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3FDC29-1D19-4B48-8F44-011FE0193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8650"/>
            <a:ext cx="10515600" cy="8477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Por fim altere a forma em que o </a:t>
            </a:r>
            <a:r>
              <a:rPr lang="pt-BR" dirty="0" err="1"/>
              <a:t>dispatch</a:t>
            </a:r>
            <a:r>
              <a:rPr lang="pt-BR" dirty="0"/>
              <a:t> é acionado, deixando as funções de login e logout como no exemplo abaixo: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B9E3C614-DD25-6228-7985-5F0C6811B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039" y="2487655"/>
            <a:ext cx="9627921" cy="3273339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A7E77C51-F018-3EB2-4073-EBBD90E6108E}"/>
              </a:ext>
            </a:extLst>
          </p:cNvPr>
          <p:cNvCxnSpPr>
            <a:cxnSpLocks/>
          </p:cNvCxnSpPr>
          <p:nvPr/>
        </p:nvCxnSpPr>
        <p:spPr>
          <a:xfrm>
            <a:off x="2200275" y="4533900"/>
            <a:ext cx="48118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CADCDF0F-E307-AB16-A415-71A1A5FE1E78}"/>
              </a:ext>
            </a:extLst>
          </p:cNvPr>
          <p:cNvCxnSpPr>
            <a:cxnSpLocks/>
          </p:cNvCxnSpPr>
          <p:nvPr/>
        </p:nvCxnSpPr>
        <p:spPr>
          <a:xfrm>
            <a:off x="2200275" y="3276600"/>
            <a:ext cx="48118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3C0BA92-437A-9897-D29F-586B83FF7A17}"/>
              </a:ext>
            </a:extLst>
          </p:cNvPr>
          <p:cNvSpPr txBox="1"/>
          <p:nvPr/>
        </p:nvSpPr>
        <p:spPr>
          <a:xfrm>
            <a:off x="7219950" y="6116418"/>
            <a:ext cx="4772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Teste novamente o aplicativo, realizando o login,  logout e verificando o console.</a:t>
            </a:r>
          </a:p>
        </p:txBody>
      </p:sp>
    </p:spTree>
    <p:extLst>
      <p:ext uri="{BB962C8B-B14F-4D97-AF65-F5344CB8AC3E}">
        <p14:creationId xmlns:p14="http://schemas.microsoft.com/office/powerpoint/2010/main" val="320615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38883E-0407-ACF7-6C7D-AECF43D08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um </a:t>
            </a:r>
            <a:r>
              <a:rPr lang="pt-BR" dirty="0" err="1"/>
              <a:t>reducer</a:t>
            </a:r>
            <a:endParaRPr lang="pt-BR" dirty="0"/>
          </a:p>
        </p:txBody>
      </p:sp>
      <p:pic>
        <p:nvPicPr>
          <p:cNvPr id="5" name="Espaço Reservado para Conteúdo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0B41799-2101-A262-B1BC-744528B07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11" y="2834271"/>
            <a:ext cx="2464078" cy="2029244"/>
          </a:xfr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B04073E5-EC35-8F74-EF8B-F834F8EBAF37}"/>
              </a:ext>
            </a:extLst>
          </p:cNvPr>
          <p:cNvCxnSpPr>
            <a:cxnSpLocks/>
          </p:cNvCxnSpPr>
          <p:nvPr/>
        </p:nvCxnSpPr>
        <p:spPr>
          <a:xfrm>
            <a:off x="742950" y="4076700"/>
            <a:ext cx="495300" cy="1333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AC279BC-C692-ED8F-AC24-F6C9C9E521AB}"/>
              </a:ext>
            </a:extLst>
          </p:cNvPr>
          <p:cNvCxnSpPr>
            <a:cxnSpLocks/>
          </p:cNvCxnSpPr>
          <p:nvPr/>
        </p:nvCxnSpPr>
        <p:spPr>
          <a:xfrm>
            <a:off x="1238250" y="4486275"/>
            <a:ext cx="495300" cy="1333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9D7B074-EDDD-666E-076D-066C5677831E}"/>
              </a:ext>
            </a:extLst>
          </p:cNvPr>
          <p:cNvSpPr txBox="1"/>
          <p:nvPr/>
        </p:nvSpPr>
        <p:spPr>
          <a:xfrm>
            <a:off x="990600" y="1966913"/>
            <a:ext cx="5476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Criar arquivo onde a estrutura do </a:t>
            </a:r>
            <a:r>
              <a:rPr lang="pt-BR" dirty="0" err="1"/>
              <a:t>Redux</a:t>
            </a:r>
            <a:r>
              <a:rPr lang="pt-BR" dirty="0"/>
              <a:t> será configurada.</a:t>
            </a:r>
          </a:p>
        </p:txBody>
      </p:sp>
      <p:pic>
        <p:nvPicPr>
          <p:cNvPr id="14" name="Imagem 13" descr="Texto&#10;&#10;Descrição gerada automaticamente">
            <a:extLst>
              <a:ext uri="{FF2B5EF4-FFF2-40B4-BE49-F238E27FC236}">
                <a16:creationId xmlns:a16="http://schemas.microsoft.com/office/drawing/2014/main" id="{247A7DFD-1EFE-396D-42C0-EB8A8413B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556" y="2613244"/>
            <a:ext cx="6693244" cy="28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415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98AAC-9851-EF63-DE1D-94E159261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ReduxLogger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9BFFFC-D856-0805-A697-CE126D061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6075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É uma biblioteca que facilita a visualização dos logs do </a:t>
            </a:r>
            <a:r>
              <a:rPr lang="pt-BR" dirty="0" err="1"/>
              <a:t>redux</a:t>
            </a:r>
            <a:r>
              <a:rPr lang="pt-BR" dirty="0"/>
              <a:t>.  Para instala-la, encerre o servidor e insira o comando: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0" i="0" dirty="0" err="1">
                <a:effectLst/>
                <a:latin typeface="Consolas" panose="020B0609020204030204" pitchFamily="49" charset="0"/>
              </a:rPr>
              <a:t>npm</a:t>
            </a:r>
            <a:r>
              <a:rPr lang="pt-BR" b="0" i="0" dirty="0">
                <a:effectLst/>
                <a:latin typeface="Consolas" panose="020B0609020204030204" pitchFamily="49" charset="0"/>
              </a:rPr>
              <a:t> i </a:t>
            </a:r>
            <a:r>
              <a:rPr lang="pt-BR" b="0" i="0" dirty="0" err="1">
                <a:effectLst/>
                <a:latin typeface="Consolas" panose="020B0609020204030204" pitchFamily="49" charset="0"/>
              </a:rPr>
              <a:t>redux-logger</a:t>
            </a:r>
            <a:endParaRPr lang="pt-BR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Para configura-lo acesse o arquivo store...</a:t>
            </a:r>
          </a:p>
        </p:txBody>
      </p:sp>
    </p:spTree>
    <p:extLst>
      <p:ext uri="{BB962C8B-B14F-4D97-AF65-F5344CB8AC3E}">
        <p14:creationId xmlns:p14="http://schemas.microsoft.com/office/powerpoint/2010/main" val="19060402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0E21B0-D164-2AF1-72CA-248578A4E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651"/>
            <a:ext cx="10515600" cy="182880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Importe do </a:t>
            </a:r>
            <a:r>
              <a:rPr lang="pt-BR" dirty="0" err="1"/>
              <a:t>redux</a:t>
            </a:r>
            <a:r>
              <a:rPr lang="pt-BR" dirty="0"/>
              <a:t> o </a:t>
            </a:r>
            <a:r>
              <a:rPr lang="pt-BR" dirty="0" err="1"/>
              <a:t>applyMiddleware</a:t>
            </a:r>
            <a:r>
              <a:rPr lang="pt-BR" dirty="0"/>
              <a:t> e o </a:t>
            </a:r>
            <a:r>
              <a:rPr lang="pt-BR" dirty="0" err="1"/>
              <a:t>logger</a:t>
            </a:r>
            <a:r>
              <a:rPr lang="pt-BR" dirty="0"/>
              <a:t> do </a:t>
            </a:r>
            <a:r>
              <a:rPr lang="pt-BR" dirty="0" err="1"/>
              <a:t>redux-loger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E na definição do store passe o </a:t>
            </a:r>
            <a:r>
              <a:rPr lang="pt-BR" dirty="0" err="1"/>
              <a:t>applyMiddleware</a:t>
            </a:r>
            <a:r>
              <a:rPr lang="pt-BR" dirty="0"/>
              <a:t> como um segundo parâmetro tendo como parâmetro o </a:t>
            </a:r>
            <a:r>
              <a:rPr lang="pt-BR" dirty="0" err="1"/>
              <a:t>logger</a:t>
            </a:r>
            <a:r>
              <a:rPr lang="pt-BR" dirty="0"/>
              <a:t>.</a:t>
            </a: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FDE10387-CC47-11D4-8D81-910A95E68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01" y="2411053"/>
            <a:ext cx="9601796" cy="4023287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B5664F8-7B78-FB0D-B673-8AC2E54BD292}"/>
              </a:ext>
            </a:extLst>
          </p:cNvPr>
          <p:cNvCxnSpPr>
            <a:cxnSpLocks/>
          </p:cNvCxnSpPr>
          <p:nvPr/>
        </p:nvCxnSpPr>
        <p:spPr>
          <a:xfrm>
            <a:off x="6005682" y="2247900"/>
            <a:ext cx="0" cy="4572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D22D96CB-AF6D-81CE-E417-54A0207E1C8A}"/>
              </a:ext>
            </a:extLst>
          </p:cNvPr>
          <p:cNvCxnSpPr>
            <a:cxnSpLocks/>
          </p:cNvCxnSpPr>
          <p:nvPr/>
        </p:nvCxnSpPr>
        <p:spPr>
          <a:xfrm flipH="1">
            <a:off x="6920082" y="3590925"/>
            <a:ext cx="49989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26B3D7B5-EED5-EE05-5B70-F99656163ECD}"/>
              </a:ext>
            </a:extLst>
          </p:cNvPr>
          <p:cNvCxnSpPr>
            <a:cxnSpLocks/>
          </p:cNvCxnSpPr>
          <p:nvPr/>
        </p:nvCxnSpPr>
        <p:spPr>
          <a:xfrm flipH="1" flipV="1">
            <a:off x="8815557" y="5448300"/>
            <a:ext cx="299868" cy="3429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8933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D42FA-7254-1EA6-4D8B-0A4895ACF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91175" cy="6246868"/>
          </a:xfrm>
        </p:spPr>
        <p:txBody>
          <a:bodyPr/>
          <a:lstStyle/>
          <a:p>
            <a:r>
              <a:rPr lang="pt-BR" dirty="0"/>
              <a:t>Ao testar o site veremos de forma diferente o log, trazendo, além do log normal, um log que possui o valor antes durante e depois de uma </a:t>
            </a:r>
            <a:r>
              <a:rPr lang="pt-BR" dirty="0" err="1"/>
              <a:t>action</a:t>
            </a:r>
            <a:r>
              <a:rPr lang="pt-BR" dirty="0"/>
              <a:t> ser executada. Isso ajuda muito em um debug.</a:t>
            </a:r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E3D2F6C6-5174-2239-D9B3-16A0492CE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382" y="636956"/>
            <a:ext cx="5021586" cy="5584087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1BBC81FD-69A1-E662-E13C-33EA50808F73}"/>
              </a:ext>
            </a:extLst>
          </p:cNvPr>
          <p:cNvCxnSpPr>
            <a:cxnSpLocks/>
          </p:cNvCxnSpPr>
          <p:nvPr/>
        </p:nvCxnSpPr>
        <p:spPr>
          <a:xfrm>
            <a:off x="6972300" y="1419225"/>
            <a:ext cx="51435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1D2FE35A-F04F-BD6D-BD20-951849789D3E}"/>
              </a:ext>
            </a:extLst>
          </p:cNvPr>
          <p:cNvCxnSpPr>
            <a:cxnSpLocks/>
          </p:cNvCxnSpPr>
          <p:nvPr/>
        </p:nvCxnSpPr>
        <p:spPr>
          <a:xfrm>
            <a:off x="6972300" y="2628900"/>
            <a:ext cx="51435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E82DAC91-6A7B-14D6-E3A2-15B42DCB0406}"/>
              </a:ext>
            </a:extLst>
          </p:cNvPr>
          <p:cNvCxnSpPr>
            <a:cxnSpLocks/>
          </p:cNvCxnSpPr>
          <p:nvPr/>
        </p:nvCxnSpPr>
        <p:spPr>
          <a:xfrm>
            <a:off x="6972300" y="4295775"/>
            <a:ext cx="51435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008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A41B6-DCED-6231-E9D5-E69A1F577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Carrinho </a:t>
            </a:r>
            <a:r>
              <a:rPr lang="pt-BR"/>
              <a:t>de compras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514D80-2433-5444-F831-5016FDF68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994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5C54A-082F-53B5-B7C3-56E5B381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A7AA2B-24CF-E336-3CCC-77F57F330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https://www.youtube.com/watch?v=mXI2-gjIZ40</a:t>
            </a:r>
            <a:r>
              <a:rPr lang="pt-BR" dirty="0"/>
              <a:t> </a:t>
            </a:r>
          </a:p>
          <a:p>
            <a:r>
              <a:rPr lang="pt-BR" dirty="0"/>
              <a:t>38:20/1:21:39</a:t>
            </a:r>
          </a:p>
        </p:txBody>
      </p:sp>
    </p:spTree>
    <p:extLst>
      <p:ext uri="{BB962C8B-B14F-4D97-AF65-F5344CB8AC3E}">
        <p14:creationId xmlns:p14="http://schemas.microsoft.com/office/powerpoint/2010/main" val="71253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7F8FE-583B-14C9-75F7-F74774B4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do container de </a:t>
            </a:r>
            <a:r>
              <a:rPr lang="pt-BR" dirty="0" err="1"/>
              <a:t>reducers</a:t>
            </a:r>
            <a:endParaRPr lang="pt-BR" dirty="0"/>
          </a:p>
        </p:txBody>
      </p:sp>
      <p:pic>
        <p:nvPicPr>
          <p:cNvPr id="5" name="Espaço Reservado para Conteúdo 4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DBB9EDE4-0B55-0594-FE1A-F4B1452FA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28940"/>
            <a:ext cx="2910122" cy="1097107"/>
          </a:xfr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F374C98D-8D6B-7B62-247E-5069E8B6D239}"/>
              </a:ext>
            </a:extLst>
          </p:cNvPr>
          <p:cNvCxnSpPr>
            <a:cxnSpLocks/>
          </p:cNvCxnSpPr>
          <p:nvPr/>
        </p:nvCxnSpPr>
        <p:spPr>
          <a:xfrm>
            <a:off x="514350" y="3944143"/>
            <a:ext cx="495300" cy="1333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3F12C5AD-8F5E-56EB-DC4B-F545443D2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484" y="2952921"/>
            <a:ext cx="6385316" cy="198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1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78EE9-3792-6025-1B6D-A3DFB1137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</a:t>
            </a:r>
            <a:r>
              <a:rPr lang="pt-BR" dirty="0" err="1"/>
              <a:t>reducer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0D374F-1384-95AE-016A-88DAAA640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De acordo com a documentação, cada </a:t>
            </a:r>
            <a:r>
              <a:rPr lang="pt-BR" dirty="0" err="1"/>
              <a:t>reducer</a:t>
            </a:r>
            <a:r>
              <a:rPr lang="pt-BR" dirty="0"/>
              <a:t> deve ficar em uma pasta criado com o nome dele. O </a:t>
            </a:r>
            <a:r>
              <a:rPr lang="pt-BR" dirty="0" err="1"/>
              <a:t>reducer</a:t>
            </a:r>
            <a:r>
              <a:rPr lang="pt-BR" dirty="0"/>
              <a:t> tem a sintaxe de uma função.</a:t>
            </a:r>
          </a:p>
        </p:txBody>
      </p:sp>
      <p:pic>
        <p:nvPicPr>
          <p:cNvPr id="5" name="Imagem 4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A785BC19-1B01-1E3F-0480-E884616CB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89" y="3782623"/>
            <a:ext cx="2662470" cy="1682006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B55E290B-393D-03A9-619C-41834C3BA450}"/>
              </a:ext>
            </a:extLst>
          </p:cNvPr>
          <p:cNvCxnSpPr>
            <a:cxnSpLocks/>
          </p:cNvCxnSpPr>
          <p:nvPr/>
        </p:nvCxnSpPr>
        <p:spPr>
          <a:xfrm>
            <a:off x="653595" y="4172743"/>
            <a:ext cx="495300" cy="1333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B29555D-2245-CA81-2B58-5B2B3C8C1CAA}"/>
              </a:ext>
            </a:extLst>
          </p:cNvPr>
          <p:cNvCxnSpPr>
            <a:cxnSpLocks/>
          </p:cNvCxnSpPr>
          <p:nvPr/>
        </p:nvCxnSpPr>
        <p:spPr>
          <a:xfrm>
            <a:off x="716639" y="4490276"/>
            <a:ext cx="495300" cy="1333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01398408-1357-8198-615A-0FB94BDE6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377" y="3934765"/>
            <a:ext cx="5155894" cy="137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38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28E49-2476-595E-81F7-63C9ED21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root-</a:t>
            </a:r>
            <a:r>
              <a:rPr lang="pt-BR" dirty="0" err="1"/>
              <a:t>reducer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E8F8C9-F1D1-AAA4-C6D5-ECA77BD14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Com o </a:t>
            </a:r>
            <a:r>
              <a:rPr lang="pt-BR" dirty="0" err="1"/>
              <a:t>reducer</a:t>
            </a:r>
            <a:r>
              <a:rPr lang="pt-BR" dirty="0"/>
              <a:t> criado, agora podemos importa-lo para o root-</a:t>
            </a:r>
            <a:r>
              <a:rPr lang="pt-BR" dirty="0" err="1"/>
              <a:t>reducer</a:t>
            </a:r>
            <a:endParaRPr lang="pt-BR" dirty="0"/>
          </a:p>
        </p:txBody>
      </p:sp>
      <p:pic>
        <p:nvPicPr>
          <p:cNvPr id="5" name="Imagem 4" descr="Tela de celula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B425190C-A559-C426-BFD4-7B8417C3B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641" y="2796049"/>
            <a:ext cx="8198717" cy="3380914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9EF679D4-73D1-6F21-6681-A42365A3958B}"/>
              </a:ext>
            </a:extLst>
          </p:cNvPr>
          <p:cNvCxnSpPr>
            <a:cxnSpLocks/>
          </p:cNvCxnSpPr>
          <p:nvPr/>
        </p:nvCxnSpPr>
        <p:spPr>
          <a:xfrm flipH="1">
            <a:off x="8683170" y="4001294"/>
            <a:ext cx="337005" cy="31376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5CCD7D5-FBD2-AE45-E205-4E5313777248}"/>
              </a:ext>
            </a:extLst>
          </p:cNvPr>
          <p:cNvCxnSpPr>
            <a:cxnSpLocks/>
          </p:cNvCxnSpPr>
          <p:nvPr/>
        </p:nvCxnSpPr>
        <p:spPr>
          <a:xfrm flipH="1" flipV="1">
            <a:off x="8934450" y="5162781"/>
            <a:ext cx="352425" cy="3575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45133C8-49F3-0B2C-6048-80069422599F}"/>
              </a:ext>
            </a:extLst>
          </p:cNvPr>
          <p:cNvCxnSpPr>
            <a:cxnSpLocks/>
          </p:cNvCxnSpPr>
          <p:nvPr/>
        </p:nvCxnSpPr>
        <p:spPr>
          <a:xfrm flipH="1">
            <a:off x="6673395" y="5991456"/>
            <a:ext cx="52750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666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A2470-C0C6-45F8-B25B-858ADC96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Definir o </a:t>
            </a:r>
            <a:r>
              <a:rPr lang="pt-BR" dirty="0" err="1"/>
              <a:t>redux</a:t>
            </a:r>
            <a:r>
              <a:rPr lang="pt-BR" dirty="0"/>
              <a:t> na aplicação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E76F5B-12C7-7EE4-8B1D-840D2C71F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No index da aplicação devem ser realizadas as importações e definições apontadas abaixo:</a:t>
            </a:r>
          </a:p>
        </p:txBody>
      </p:sp>
      <p:pic>
        <p:nvPicPr>
          <p:cNvPr id="5" name="Imagem 4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DCCB51E6-BC0F-91AA-12F9-AC6958416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749" y="2877298"/>
            <a:ext cx="1987652" cy="1771741"/>
          </a:xfrm>
          <a:prstGeom prst="rect">
            <a:avLst/>
          </a:prstGeom>
        </p:spPr>
      </p:pic>
      <p:pic>
        <p:nvPicPr>
          <p:cNvPr id="7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4836D8BC-4DEF-9B96-1997-F06C12E1E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8" y="4893014"/>
            <a:ext cx="4644916" cy="1801975"/>
          </a:xfrm>
          <a:prstGeom prst="rect">
            <a:avLst/>
          </a:prstGeom>
        </p:spPr>
      </p:pic>
      <p:pic>
        <p:nvPicPr>
          <p:cNvPr id="13" name="Imagem 12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C6C0B78F-E4D2-F658-C512-93C9DACB2A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064" y="2781119"/>
            <a:ext cx="7182219" cy="3530781"/>
          </a:xfrm>
          <a:prstGeom prst="rect">
            <a:avLst/>
          </a:prstGeom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DE150B0B-CBF6-77DD-0529-57A28007FE6A}"/>
              </a:ext>
            </a:extLst>
          </p:cNvPr>
          <p:cNvCxnSpPr>
            <a:cxnSpLocks/>
          </p:cNvCxnSpPr>
          <p:nvPr/>
        </p:nvCxnSpPr>
        <p:spPr>
          <a:xfrm flipH="1">
            <a:off x="1326644" y="6372738"/>
            <a:ext cx="41643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F2817430-B4C6-4F50-54E8-BB109ECA3FB2}"/>
              </a:ext>
            </a:extLst>
          </p:cNvPr>
          <p:cNvCxnSpPr>
            <a:cxnSpLocks/>
          </p:cNvCxnSpPr>
          <p:nvPr/>
        </p:nvCxnSpPr>
        <p:spPr>
          <a:xfrm flipH="1">
            <a:off x="6641594" y="5553588"/>
            <a:ext cx="41643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have Esquerda 17">
            <a:extLst>
              <a:ext uri="{FF2B5EF4-FFF2-40B4-BE49-F238E27FC236}">
                <a16:creationId xmlns:a16="http://schemas.microsoft.com/office/drawing/2014/main" id="{04F50142-D32C-5A5F-8C62-FC7075D8D89F}"/>
              </a:ext>
            </a:extLst>
          </p:cNvPr>
          <p:cNvSpPr/>
          <p:nvPr/>
        </p:nvSpPr>
        <p:spPr>
          <a:xfrm rot="10800000">
            <a:off x="9134475" y="3600450"/>
            <a:ext cx="342900" cy="619125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have Esquerda 18">
            <a:extLst>
              <a:ext uri="{FF2B5EF4-FFF2-40B4-BE49-F238E27FC236}">
                <a16:creationId xmlns:a16="http://schemas.microsoft.com/office/drawing/2014/main" id="{87880911-04A4-8236-2E9C-43127058CFEB}"/>
              </a:ext>
            </a:extLst>
          </p:cNvPr>
          <p:cNvSpPr/>
          <p:nvPr/>
        </p:nvSpPr>
        <p:spPr>
          <a:xfrm>
            <a:off x="5483116" y="5212976"/>
            <a:ext cx="327134" cy="692522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300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00C630-CC85-AFCA-4CEB-9468D73D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23173"/>
          </a:xfrm>
        </p:spPr>
        <p:txBody>
          <a:bodyPr>
            <a:normAutofit/>
          </a:bodyPr>
          <a:lstStyle/>
          <a:p>
            <a:r>
              <a:rPr lang="pt-BR" dirty="0"/>
              <a:t>Ao acessar a aplicação um erro é apresentado, pois o </a:t>
            </a:r>
            <a:r>
              <a:rPr lang="pt-BR" dirty="0" err="1"/>
              <a:t>state</a:t>
            </a:r>
            <a:r>
              <a:rPr lang="pt-BR" dirty="0"/>
              <a:t> inicial do </a:t>
            </a:r>
            <a:r>
              <a:rPr lang="pt-BR" dirty="0" err="1"/>
              <a:t>reducer</a:t>
            </a:r>
            <a:r>
              <a:rPr lang="pt-BR" dirty="0"/>
              <a:t> não foi definido</a:t>
            </a:r>
          </a:p>
        </p:txBody>
      </p:sp>
      <p:pic>
        <p:nvPicPr>
          <p:cNvPr id="5" name="Espaço Reservado para Conteúdo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0B92610D-1DDC-B93F-C959-68BAE790A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34" y="2731216"/>
            <a:ext cx="6464632" cy="3016405"/>
          </a:xfrm>
        </p:spPr>
      </p:pic>
      <p:pic>
        <p:nvPicPr>
          <p:cNvPr id="7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396DF2BC-1151-F89C-5C0D-D6BC48AE2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681" y="2388298"/>
            <a:ext cx="3283119" cy="335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80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513C3-D297-6C68-CF9F-9C3B14D1F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</a:t>
            </a:r>
            <a:r>
              <a:rPr lang="pt-BR" dirty="0" err="1"/>
              <a:t>state</a:t>
            </a:r>
            <a:r>
              <a:rPr lang="pt-BR" dirty="0"/>
              <a:t> inicial de um </a:t>
            </a:r>
            <a:r>
              <a:rPr lang="pt-BR" dirty="0" err="1"/>
              <a:t>reducer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74D674-A33C-4521-FA20-AE6A70B88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03325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No arquivo reducer.js defina o valor inicial do </a:t>
            </a:r>
            <a:r>
              <a:rPr lang="pt-BR" dirty="0" err="1"/>
              <a:t>reducer</a:t>
            </a:r>
            <a:r>
              <a:rPr lang="pt-BR" dirty="0"/>
              <a:t> em um objeto.</a:t>
            </a:r>
          </a:p>
        </p:txBody>
      </p:sp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C7BFDAB0-3484-2CCF-D2CF-F541C5FF3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254" y="3754334"/>
            <a:ext cx="4961492" cy="2738541"/>
          </a:xfrm>
          <a:prstGeom prst="rect">
            <a:avLst/>
          </a:prstGeom>
        </p:spPr>
      </p:pic>
      <p:sp>
        <p:nvSpPr>
          <p:cNvPr id="6" name="Chave Esquerda 5">
            <a:extLst>
              <a:ext uri="{FF2B5EF4-FFF2-40B4-BE49-F238E27FC236}">
                <a16:creationId xmlns:a16="http://schemas.microsoft.com/office/drawing/2014/main" id="{F26C5257-40D5-0B97-581D-256BC6101E5D}"/>
              </a:ext>
            </a:extLst>
          </p:cNvPr>
          <p:cNvSpPr/>
          <p:nvPr/>
        </p:nvSpPr>
        <p:spPr>
          <a:xfrm rot="10800000">
            <a:off x="7334250" y="4037753"/>
            <a:ext cx="495300" cy="1096221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0887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832</Words>
  <Application>Microsoft Office PowerPoint</Application>
  <PresentationFormat>Widescreen</PresentationFormat>
  <Paragraphs>76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Tema do Office</vt:lpstr>
      <vt:lpstr>Apresentação do PowerPoint</vt:lpstr>
      <vt:lpstr>Apresentação do PowerPoint</vt:lpstr>
      <vt:lpstr>Criar um reducer</vt:lpstr>
      <vt:lpstr>Criar do container de reducers</vt:lpstr>
      <vt:lpstr>Criando reducer</vt:lpstr>
      <vt:lpstr>Configurando root-reducer</vt:lpstr>
      <vt:lpstr>Definir o redux na aplicação</vt:lpstr>
      <vt:lpstr>Ao acessar a aplicação um erro é apresentado, pois o state inicial do reducer não foi definido</vt:lpstr>
      <vt:lpstr>Definindo state inicial de um reducer</vt:lpstr>
      <vt:lpstr>Definindo actions</vt:lpstr>
      <vt:lpstr>Utilizando valores armazenados</vt:lpstr>
      <vt:lpstr>Utilizando valores armazenados</vt:lpstr>
      <vt:lpstr>Apresentação do PowerPoint</vt:lpstr>
      <vt:lpstr>Alterando valor de um reducer</vt:lpstr>
      <vt:lpstr>Apresentação do PowerPoint</vt:lpstr>
      <vt:lpstr>Apresentação do PowerPoint</vt:lpstr>
      <vt:lpstr>Passando valores para o reducer</vt:lpstr>
      <vt:lpstr>Apresentação do PowerPoint</vt:lpstr>
      <vt:lpstr>Boas práticas com redux</vt:lpstr>
      <vt:lpstr>Apresentação do PowerPoint</vt:lpstr>
      <vt:lpstr>Apresentação do PowerPoint</vt:lpstr>
      <vt:lpstr>Controlando login</vt:lpstr>
      <vt:lpstr>Action para logout</vt:lpstr>
      <vt:lpstr>Chamando o logout no header</vt:lpstr>
      <vt:lpstr>Apresentação do PowerPoint</vt:lpstr>
      <vt:lpstr>Otimizando o código</vt:lpstr>
      <vt:lpstr>Boas práticas com redux</vt:lpstr>
      <vt:lpstr>Apresentação do PowerPoint</vt:lpstr>
      <vt:lpstr>Apresentação do PowerPoint</vt:lpstr>
      <vt:lpstr>ReduxLogger</vt:lpstr>
      <vt:lpstr>Apresentação do PowerPoint</vt:lpstr>
      <vt:lpstr>Ao testar o site veremos de forma diferente o log, trazendo, além do log normal, um log que possui o valor antes durante e depois de uma action ser executada. Isso ajuda muito em um debug.</vt:lpstr>
      <vt:lpstr>Carrinho de compras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EWERTON JOSE DA SILVA</dc:creator>
  <cp:lastModifiedBy>EWERTON JOSE DA SILVA</cp:lastModifiedBy>
  <cp:revision>20</cp:revision>
  <dcterms:created xsi:type="dcterms:W3CDTF">2023-11-15T13:58:06Z</dcterms:created>
  <dcterms:modified xsi:type="dcterms:W3CDTF">2023-11-16T21:43:40Z</dcterms:modified>
</cp:coreProperties>
</file>