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sldIdLst>
    <p:sldId id="256" r:id="rId26"/>
    <p:sldId id="259" r:id="rId27"/>
    <p:sldId id="260" r:id="rId28"/>
    <p:sldId id="261" r:id="rId29"/>
    <p:sldId id="263" r:id="rId30"/>
    <p:sldId id="268" r:id="rId31"/>
    <p:sldId id="264" r:id="rId32"/>
    <p:sldId id="269" r:id="rId33"/>
    <p:sldId id="267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6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0;p23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681;p2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sp>
        <p:nvSpPr>
          <p:cNvPr id="442" name="Google Shape;682;p23"/>
          <p:cNvSpPr/>
          <p:nvPr/>
        </p:nvSpPr>
        <p:spPr>
          <a:xfrm>
            <a:off x="2099160" y="3619080"/>
            <a:ext cx="38419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ctor"/>
                <a:ea typeface="Actor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Actor"/>
                <a:ea typeface="Actor"/>
                <a:hlinkClick r:id="rId5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ctor"/>
                <a:ea typeface="Actor"/>
                <a:hlinkClick r:id="rId6"/>
              </a:rPr>
              <a:t>Freepik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443" name="Google Shape;683;p23"/>
          <p:cNvGrpSpPr/>
          <p:nvPr/>
        </p:nvGrpSpPr>
        <p:grpSpPr>
          <a:xfrm>
            <a:off x="-2067480" y="2016000"/>
            <a:ext cx="13659840" cy="5645520"/>
            <a:chOff x="-2067480" y="2016000"/>
            <a:chExt cx="13659840" cy="5645520"/>
          </a:xfrm>
        </p:grpSpPr>
        <p:pic>
          <p:nvPicPr>
            <p:cNvPr id="444" name="Google Shape;684;p23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5" name="Google Shape;685;p23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13969200" flipH="1">
              <a:off x="-1387800" y="27410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46" name="Google Shape;686;p23"/>
          <p:cNvGrpSpPr/>
          <p:nvPr/>
        </p:nvGrpSpPr>
        <p:grpSpPr>
          <a:xfrm>
            <a:off x="-440640" y="-459720"/>
            <a:ext cx="10005120" cy="2151360"/>
            <a:chOff x="-440640" y="-459720"/>
            <a:chExt cx="10005120" cy="2151360"/>
          </a:xfrm>
        </p:grpSpPr>
        <p:grpSp>
          <p:nvGrpSpPr>
            <p:cNvPr id="447" name="Google Shape;687;p23"/>
            <p:cNvGrpSpPr/>
            <p:nvPr/>
          </p:nvGrpSpPr>
          <p:grpSpPr>
            <a:xfrm>
              <a:off x="7601400" y="-459720"/>
              <a:ext cx="1963080" cy="2057760"/>
              <a:chOff x="7601400" y="-459720"/>
              <a:chExt cx="1963080" cy="2057760"/>
            </a:xfrm>
          </p:grpSpPr>
          <p:pic>
            <p:nvPicPr>
              <p:cNvPr id="448" name="Google Shape;688;p23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 rot="16200000">
                <a:off x="7579440" y="-43776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49" name="Google Shape;689;p23"/>
              <p:cNvGrpSpPr/>
              <p:nvPr/>
            </p:nvGrpSpPr>
            <p:grpSpPr>
              <a:xfrm>
                <a:off x="8550000" y="1280880"/>
                <a:ext cx="344160" cy="317160"/>
                <a:chOff x="8550000" y="1280880"/>
                <a:chExt cx="344160" cy="317160"/>
              </a:xfrm>
            </p:grpSpPr>
            <p:sp>
              <p:nvSpPr>
                <p:cNvPr id="450" name="Google Shape;690;p23"/>
                <p:cNvSpPr/>
                <p:nvPr/>
              </p:nvSpPr>
              <p:spPr>
                <a:xfrm>
                  <a:off x="8664840" y="1334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1" name="Google Shape;691;p23"/>
                <p:cNvSpPr/>
                <p:nvPr/>
              </p:nvSpPr>
              <p:spPr>
                <a:xfrm>
                  <a:off x="8550000" y="151956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2" name="Google Shape;692;p23"/>
                <p:cNvSpPr/>
                <p:nvPr/>
              </p:nvSpPr>
              <p:spPr>
                <a:xfrm>
                  <a:off x="8583120" y="128088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3" name="Google Shape;693;p23"/>
                <p:cNvSpPr/>
                <p:nvPr/>
              </p:nvSpPr>
              <p:spPr>
                <a:xfrm>
                  <a:off x="8607960" y="148680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4" name="Google Shape;694;p23"/>
              <p:cNvGrpSpPr/>
              <p:nvPr/>
            </p:nvGrpSpPr>
            <p:grpSpPr>
              <a:xfrm>
                <a:off x="8565120" y="6480"/>
                <a:ext cx="314280" cy="314640"/>
                <a:chOff x="8565120" y="6480"/>
                <a:chExt cx="314280" cy="314640"/>
              </a:xfrm>
            </p:grpSpPr>
            <p:sp>
              <p:nvSpPr>
                <p:cNvPr id="455" name="Google Shape;695;p23"/>
                <p:cNvSpPr/>
                <p:nvPr/>
              </p:nvSpPr>
              <p:spPr>
                <a:xfrm>
                  <a:off x="8604360" y="363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6" name="Google Shape;696;p23"/>
                <p:cNvSpPr/>
                <p:nvPr/>
              </p:nvSpPr>
              <p:spPr>
                <a:xfrm>
                  <a:off x="8565120" y="64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7" name="Google Shape;697;p23"/>
              <p:cNvGrpSpPr/>
              <p:nvPr/>
            </p:nvGrpSpPr>
            <p:grpSpPr>
              <a:xfrm>
                <a:off x="8543880" y="622440"/>
                <a:ext cx="356040" cy="357120"/>
                <a:chOff x="8543880" y="622440"/>
                <a:chExt cx="356040" cy="357120"/>
              </a:xfrm>
            </p:grpSpPr>
            <p:sp>
              <p:nvSpPr>
                <p:cNvPr id="458" name="Google Shape;698;p23"/>
                <p:cNvSpPr/>
                <p:nvPr/>
              </p:nvSpPr>
              <p:spPr>
                <a:xfrm>
                  <a:off x="8621640" y="83268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9" name="Google Shape;699;p23"/>
                <p:cNvSpPr/>
                <p:nvPr/>
              </p:nvSpPr>
              <p:spPr>
                <a:xfrm>
                  <a:off x="8753760" y="833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0" name="Google Shape;700;p23"/>
                <p:cNvSpPr/>
                <p:nvPr/>
              </p:nvSpPr>
              <p:spPr>
                <a:xfrm>
                  <a:off x="8621640" y="701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1" name="Google Shape;701;p23"/>
                <p:cNvSpPr/>
                <p:nvPr/>
              </p:nvSpPr>
              <p:spPr>
                <a:xfrm>
                  <a:off x="8751960" y="701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2" name="Google Shape;702;p23"/>
                <p:cNvSpPr/>
                <p:nvPr/>
              </p:nvSpPr>
              <p:spPr>
                <a:xfrm>
                  <a:off x="8703000" y="784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3" name="Google Shape;703;p23"/>
                <p:cNvSpPr/>
                <p:nvPr/>
              </p:nvSpPr>
              <p:spPr>
                <a:xfrm>
                  <a:off x="8616240" y="696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4" name="Google Shape;704;p23"/>
                <p:cNvSpPr/>
                <p:nvPr/>
              </p:nvSpPr>
              <p:spPr>
                <a:xfrm>
                  <a:off x="8543880" y="622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5" name="Google Shape;705;p23"/>
              <p:cNvGrpSpPr/>
              <p:nvPr/>
            </p:nvGrpSpPr>
            <p:grpSpPr>
              <a:xfrm>
                <a:off x="7987680" y="940680"/>
                <a:ext cx="354600" cy="366480"/>
                <a:chOff x="7987680" y="940680"/>
                <a:chExt cx="354600" cy="366480"/>
              </a:xfrm>
            </p:grpSpPr>
            <p:sp>
              <p:nvSpPr>
                <p:cNvPr id="466" name="Google Shape;706;p23"/>
                <p:cNvSpPr/>
                <p:nvPr/>
              </p:nvSpPr>
              <p:spPr>
                <a:xfrm>
                  <a:off x="7987680" y="94068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7" name="Google Shape;707;p23"/>
                <p:cNvSpPr/>
                <p:nvPr/>
              </p:nvSpPr>
              <p:spPr>
                <a:xfrm>
                  <a:off x="8235720" y="126108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8" name="Google Shape;708;p23"/>
                <p:cNvSpPr/>
                <p:nvPr/>
              </p:nvSpPr>
              <p:spPr>
                <a:xfrm>
                  <a:off x="8179200" y="119016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9" name="Google Shape;709;p23"/>
              <p:cNvGrpSpPr/>
              <p:nvPr/>
            </p:nvGrpSpPr>
            <p:grpSpPr>
              <a:xfrm>
                <a:off x="8001720" y="323280"/>
                <a:ext cx="326520" cy="318600"/>
                <a:chOff x="8001720" y="323280"/>
                <a:chExt cx="326520" cy="318600"/>
              </a:xfrm>
            </p:grpSpPr>
            <p:sp>
              <p:nvSpPr>
                <p:cNvPr id="470" name="Google Shape;710;p23"/>
                <p:cNvSpPr/>
                <p:nvPr/>
              </p:nvSpPr>
              <p:spPr>
                <a:xfrm>
                  <a:off x="8127720" y="62028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1" name="Google Shape;711;p23"/>
                <p:cNvSpPr/>
                <p:nvPr/>
              </p:nvSpPr>
              <p:spPr>
                <a:xfrm>
                  <a:off x="8001720" y="44172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2" name="Google Shape;712;p23"/>
                <p:cNvSpPr/>
                <p:nvPr/>
              </p:nvSpPr>
              <p:spPr>
                <a:xfrm>
                  <a:off x="8139600" y="57600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3" name="Google Shape;713;p23"/>
                <p:cNvSpPr/>
                <p:nvPr/>
              </p:nvSpPr>
              <p:spPr>
                <a:xfrm>
                  <a:off x="8026560" y="32328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4" name="Google Shape;714;p23"/>
                <p:cNvSpPr/>
                <p:nvPr/>
              </p:nvSpPr>
              <p:spPr>
                <a:xfrm>
                  <a:off x="8155080" y="53352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5" name="Google Shape;715;p23"/>
                <p:cNvSpPr/>
                <p:nvPr/>
              </p:nvSpPr>
              <p:spPr>
                <a:xfrm>
                  <a:off x="8170560" y="49068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6" name="Google Shape;716;p23"/>
                <p:cNvSpPr/>
                <p:nvPr/>
              </p:nvSpPr>
              <p:spPr>
                <a:xfrm>
                  <a:off x="8200080" y="39888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7" name="Google Shape;717;p23"/>
                <p:cNvSpPr/>
                <p:nvPr/>
              </p:nvSpPr>
              <p:spPr>
                <a:xfrm>
                  <a:off x="8237520" y="37800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8" name="Google Shape;718;p23"/>
                <p:cNvSpPr/>
                <p:nvPr/>
              </p:nvSpPr>
              <p:spPr>
                <a:xfrm>
                  <a:off x="8274600" y="34920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479" name="Google Shape;719;p23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80" name="Google Shape;720;p23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81" name="Google Shape;721;p23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82" name="Google Shape;722;p23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3" name="Google Shape;723;p23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4" name="Google Shape;724;p23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5" name="Google Shape;725;p23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6" name="Google Shape;726;p23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87" name="Google Shape;727;p23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8" name="Google Shape;728;p23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9" name="Google Shape;729;p23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490" name="Google Shape;730;p23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1" name="Google Shape;731;p23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2" name="Google Shape;732;p23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3" name="Google Shape;733;p23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4" name="Google Shape;734;p23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gleif.org/api/v1/lei-records?filter%5blei%5d=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AI Driven Risk Analysis</a:t>
            </a:r>
            <a:endParaRPr lang="fr-FR" sz="3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Exploring AI's Impact on Entity Intelligence and Risk Management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656B140-82B5-FCDE-E5C2-9CC7107E2DAA}"/>
              </a:ext>
            </a:extLst>
          </p:cNvPr>
          <p:cNvSpPr txBox="1"/>
          <p:nvPr/>
        </p:nvSpPr>
        <p:spPr>
          <a:xfrm>
            <a:off x="2249129" y="3697768"/>
            <a:ext cx="4063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ctor"/>
              </a:rPr>
              <a:t>Aditya Khanna</a:t>
            </a:r>
          </a:p>
          <a:p>
            <a:r>
              <a:rPr lang="en-US" sz="1400" dirty="0">
                <a:latin typeface="Actor"/>
              </a:rPr>
              <a:t>Priyanshu Bhargav</a:t>
            </a:r>
          </a:p>
          <a:p>
            <a:r>
              <a:rPr lang="en-US" sz="1400" dirty="0">
                <a:latin typeface="Actor"/>
              </a:rPr>
              <a:t>Purva Patil</a:t>
            </a:r>
            <a:endParaRPr lang="en-IN" sz="1400" dirty="0">
              <a:latin typeface="Acto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90616-4690-F761-1DAC-050E7F134028}"/>
              </a:ext>
            </a:extLst>
          </p:cNvPr>
          <p:cNvSpPr txBox="1"/>
          <p:nvPr/>
        </p:nvSpPr>
        <p:spPr>
          <a:xfrm>
            <a:off x="2009880" y="3328436"/>
            <a:ext cx="32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 </a:t>
            </a:r>
            <a:r>
              <a:rPr lang="en-US" dirty="0" err="1"/>
              <a:t>ByteBuffer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title"/>
          </p:nvPr>
        </p:nvSpPr>
        <p:spPr>
          <a:xfrm>
            <a:off x="972337" y="750879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Approach for solution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399960" y="190476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Data Ingestion: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Collects unstructured &amp; structured data from multiple sources (World Bank, SEC EDGAR, Sanction Lists).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Entity Extraction: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NLP &amp; Named Entity Recognition (NER)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to detect companies, transactions, and risks.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Risk Feature Engineering: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Extracts financial, legal, and compliance risk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ML-Based Scoring: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Applies AI models to assign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risk 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from 0 (low risk) to 100 (high risk).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cto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Visualization &amp; Reporting: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ctor"/>
              </a:rPr>
              <a:t> Provides insights on risk distribution, trends, and flagged entities</a:t>
            </a:r>
          </a:p>
        </p:txBody>
      </p:sp>
      <p:pic>
        <p:nvPicPr>
          <p:cNvPr id="745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1647720" y="588182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Models used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ts val="1425"/>
              </a:lnSpc>
            </a:pPr>
            <a:r>
              <a:rPr lang="en-IN" sz="1400" dirty="0" err="1">
                <a:latin typeface="Consolas" panose="020B0609020204030204" pitchFamily="49" charset="0"/>
              </a:rPr>
              <a:t>FastAPI</a:t>
            </a:r>
            <a:r>
              <a:rPr lang="en-IN" sz="1400" dirty="0">
                <a:latin typeface="Consolas" panose="020B0609020204030204" pitchFamily="49" charset="0"/>
              </a:rPr>
              <a:t>: Web framework</a:t>
            </a:r>
          </a:p>
          <a:p>
            <a:pPr>
              <a:lnSpc>
                <a:spcPts val="1425"/>
              </a:lnSpc>
            </a:pPr>
            <a:r>
              <a:rPr lang="en-IN" sz="1400" dirty="0" err="1">
                <a:latin typeface="Consolas" panose="020B0609020204030204" pitchFamily="49" charset="0"/>
              </a:rPr>
              <a:t>Pydantic</a:t>
            </a:r>
            <a:r>
              <a:rPr lang="en-IN" sz="1400" dirty="0">
                <a:latin typeface="Consolas" panose="020B0609020204030204" pitchFamily="49" charset="0"/>
              </a:rPr>
              <a:t>: Data validation</a:t>
            </a:r>
          </a:p>
          <a:p>
            <a:pPr>
              <a:lnSpc>
                <a:spcPts val="1425"/>
              </a:lnSpc>
            </a:pPr>
            <a:r>
              <a:rPr lang="en-IN" sz="1400" dirty="0">
                <a:latin typeface="Consolas" panose="020B0609020204030204" pitchFamily="49" charset="0"/>
              </a:rPr>
              <a:t>spacy: </a:t>
            </a:r>
            <a:r>
              <a:rPr lang="en-IN" sz="1400" b="0" dirty="0" err="1">
                <a:effectLst/>
                <a:latin typeface="Consolas" panose="020B0609020204030204" pitchFamily="49" charset="0"/>
              </a:rPr>
              <a:t>en_core_web_sm</a:t>
            </a:r>
            <a:endParaRPr lang="en-IN" sz="14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N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2525249" y="79363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Challenges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5FD99C-A7F0-8E38-8E4E-7B930C36B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84319"/>
              </p:ext>
            </p:extLst>
          </p:nvPr>
        </p:nvGraphicFramePr>
        <p:xfrm>
          <a:off x="823451" y="1850565"/>
          <a:ext cx="6096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3668627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271954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+mn-lt"/>
                        </a:rPr>
                        <a:t>Challenge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latin typeface="+mn-lt"/>
                        </a:rPr>
                        <a:t>Solution Implemented</a:t>
                      </a:r>
                      <a:endParaRPr lang="en-IN" sz="1800" dirty="0">
                        <a:latin typeface="+mn-lt"/>
                      </a:endParaRPr>
                    </a:p>
                    <a:p>
                      <a:endParaRPr lang="en-IN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98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Unstructured financial text (SEC filings, reports)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Used 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LLMs &amp; NLP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 to structure the data</a:t>
                      </a:r>
                    </a:p>
                    <a:p>
                      <a:endParaRPr lang="en-IN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63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2"/>
                          </a:solidFill>
                          <a:latin typeface="+mn-lt"/>
                        </a:rPr>
                        <a:t>No direct transaction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+mn-lt"/>
                        </a:rPr>
                        <a:t>Fetched indirect indicators from </a:t>
                      </a:r>
                      <a:r>
                        <a:rPr lang="en-US" sz="1400" b="1" dirty="0">
                          <a:solidFill>
                            <a:schemeClr val="bg2"/>
                          </a:solidFill>
                          <a:latin typeface="+mn-lt"/>
                        </a:rPr>
                        <a:t>World Bank &amp; SEC filings</a:t>
                      </a:r>
                      <a:endParaRPr lang="en-IN" sz="1400" dirty="0">
                        <a:solidFill>
                          <a:schemeClr val="bg2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6237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1750959" y="654729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D</a:t>
            </a: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ata sources used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 type="subTitle"/>
          </p:nvPr>
        </p:nvSpPr>
        <p:spPr>
          <a:xfrm>
            <a:off x="1028288" y="2346051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400" b="0" dirty="0">
                <a:effectLst/>
                <a:latin typeface="Actor"/>
              </a:rPr>
              <a:t>"</a:t>
            </a:r>
            <a:r>
              <a:rPr lang="en-IN" sz="1400" b="0" dirty="0" err="1">
                <a:effectLst/>
                <a:latin typeface="Actor"/>
              </a:rPr>
              <a:t>wikipedia</a:t>
            </a:r>
            <a:r>
              <a:rPr lang="en-IN" sz="1400" b="0" dirty="0">
                <a:effectLst/>
                <a:latin typeface="Actor"/>
              </a:rPr>
              <a:t>": "https://en.wikipedia.org/wiki/",</a:t>
            </a:r>
          </a:p>
          <a:p>
            <a:pPr>
              <a:lnSpc>
                <a:spcPts val="1425"/>
              </a:lnSpc>
              <a:buNone/>
            </a:pPr>
            <a:r>
              <a:rPr lang="en-IN" sz="1400" b="0" dirty="0">
                <a:effectLst/>
                <a:latin typeface="Actor"/>
              </a:rPr>
              <a:t>"</a:t>
            </a:r>
            <a:r>
              <a:rPr lang="en-IN" sz="1400" b="0" dirty="0" err="1">
                <a:effectLst/>
                <a:latin typeface="Actor"/>
              </a:rPr>
              <a:t>sec_edgar</a:t>
            </a:r>
            <a:r>
              <a:rPr lang="en-IN" sz="1400" b="0" dirty="0">
                <a:effectLst/>
                <a:latin typeface="Actor"/>
              </a:rPr>
              <a:t>": "https://data.sec.gov/submissions/",</a:t>
            </a:r>
          </a:p>
          <a:p>
            <a:pPr>
              <a:lnSpc>
                <a:spcPts val="1425"/>
              </a:lnSpc>
              <a:buNone/>
            </a:pPr>
            <a:r>
              <a:rPr lang="en-IN" sz="1400" b="0" dirty="0">
                <a:effectLst/>
                <a:latin typeface="Actor"/>
              </a:rPr>
              <a:t>"</a:t>
            </a:r>
            <a:r>
              <a:rPr lang="en-IN" sz="1400" b="0" dirty="0" err="1">
                <a:effectLst/>
                <a:latin typeface="Actor"/>
              </a:rPr>
              <a:t>open_corporates_web</a:t>
            </a:r>
            <a:r>
              <a:rPr lang="en-IN" sz="1400" b="0" dirty="0">
                <a:effectLst/>
                <a:latin typeface="Actor"/>
              </a:rPr>
              <a:t>": "https://opencorporates.com/companies/"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400" b="0" dirty="0">
                <a:effectLst/>
                <a:latin typeface="Actor"/>
              </a:rPr>
              <a:t>"</a:t>
            </a:r>
            <a:r>
              <a:rPr lang="en-IN" sz="1400" b="0" dirty="0" err="1">
                <a:effectLst/>
                <a:latin typeface="Actor"/>
              </a:rPr>
              <a:t>lei_lookup</a:t>
            </a:r>
            <a:r>
              <a:rPr lang="en-IN" sz="1400" b="0" dirty="0">
                <a:effectLst/>
                <a:latin typeface="Actor"/>
              </a:rPr>
              <a:t>": </a:t>
            </a:r>
            <a:r>
              <a:rPr lang="en-IN" sz="1400" b="0" dirty="0">
                <a:effectLst/>
                <a:latin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https://api.gleif.org/api/v1/lei-records?filter[lei]=</a:t>
            </a:r>
            <a:endParaRPr lang="en-IN" sz="1400" b="0" dirty="0">
              <a:effectLst/>
              <a:latin typeface="Actor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Actor"/>
              </a:rPr>
              <a:t>"https://www.treasury.gov/ofac/downloads/sdn.xml",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effectLst/>
                <a:latin typeface="Actor"/>
              </a:rPr>
              <a:t>"https://www.sanctionsmap.eu/api/v1/sanctions"   </a:t>
            </a:r>
          </a:p>
          <a:p>
            <a:pPr marL="0" indent="0">
              <a:lnSpc>
                <a:spcPts val="1425"/>
              </a:lnSpc>
              <a:buNone/>
            </a:pPr>
            <a:endParaRPr lang="en-IN" sz="8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sz="10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191E8-2073-653B-E596-9F0D1B695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>
            <a:extLst>
              <a:ext uri="{FF2B5EF4-FFF2-40B4-BE49-F238E27FC236}">
                <a16:creationId xmlns:a16="http://schemas.microsoft.com/office/drawing/2014/main" id="{FB0EAD61-B9FB-F2C6-3504-3063294C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5753" y="-185929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Architecture Diagram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E1E35F-5C00-99CD-41A5-D8C0829F2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97" y="936523"/>
            <a:ext cx="6516006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5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028520" y="50436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R</a:t>
            </a: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esults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-162231" y="2037240"/>
            <a:ext cx="5397909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 dirty="0">
                <a:solidFill>
                  <a:schemeClr val="dk1"/>
                </a:solidFill>
                <a:latin typeface="Actor"/>
                <a:ea typeface="Actor"/>
              </a:rPr>
              <a:t># API Endpoints-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GET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/v1/generate-transaction: Generate a fake transaction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POST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/v1/analyze: Analyze transaction data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POST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/v1/batch-analyze: Generate and analyze multiple transactions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GET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/v1/entity/{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entity_id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}: Get entity details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GET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/v1/risk-score/{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entity_id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}: Get entity risk score</a:t>
            </a:r>
          </a:p>
          <a:p>
            <a:pPr marL="51435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 GET /</a:t>
            </a:r>
            <a:r>
              <a:rPr lang="en-US" sz="1400" b="0" strike="noStrike" spc="-1" dirty="0" err="1">
                <a:solidFill>
                  <a:srgbClr val="FFFFFF"/>
                </a:solidFill>
                <a:latin typeface="Actor"/>
              </a:rPr>
              <a:t>api</a:t>
            </a:r>
            <a:r>
              <a:rPr lang="en-US" sz="1400" b="0" strike="noStrike" spc="-1" dirty="0">
                <a:solidFill>
                  <a:srgbClr val="FFFFFF"/>
                </a:solidFill>
                <a:latin typeface="Actor"/>
              </a:rPr>
              <a:t>/v1/extract-entities: Extract entities from text</a:t>
            </a:r>
          </a:p>
        </p:txBody>
      </p:sp>
      <p:pic>
        <p:nvPicPr>
          <p:cNvPr id="756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4180A-43A2-CE79-1D47-311F9542A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>
            <a:extLst>
              <a:ext uri="{FF2B5EF4-FFF2-40B4-BE49-F238E27FC236}">
                <a16:creationId xmlns:a16="http://schemas.microsoft.com/office/drawing/2014/main" id="{55D241B9-52DB-5898-142F-62B83BD6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378" y="-70828"/>
            <a:ext cx="2304615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chemeClr val="dk1"/>
                </a:solidFill>
                <a:latin typeface="Montserrat"/>
                <a:ea typeface="Montserrat"/>
              </a:rPr>
              <a:t>R</a:t>
            </a: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esults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756" name="Google Shape;846;p32">
            <a:extLst>
              <a:ext uri="{FF2B5EF4-FFF2-40B4-BE49-F238E27FC236}">
                <a16:creationId xmlns:a16="http://schemas.microsoft.com/office/drawing/2014/main" id="{454116DF-8BFC-6043-1D93-1741CB76DD26}"/>
              </a:ext>
            </a:extLst>
          </p:cNvPr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635BC8-1854-1EFA-2C86-8F87F576D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1" r="40095"/>
          <a:stretch/>
        </p:blipFill>
        <p:spPr>
          <a:xfrm>
            <a:off x="855806" y="957692"/>
            <a:ext cx="3716193" cy="406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3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2095560" y="542880"/>
            <a:ext cx="53622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500" b="1" strike="noStrike" spc="-1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subTitle"/>
          </p:nvPr>
        </p:nvSpPr>
        <p:spPr>
          <a:xfrm>
            <a:off x="2095560" y="1590840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63" name="Google Shape;1346;p48"/>
          <p:cNvSpPr/>
          <p:nvPr/>
        </p:nvSpPr>
        <p:spPr>
          <a:xfrm>
            <a:off x="2095560" y="4343400"/>
            <a:ext cx="383832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764" name="Google Shape;1347;p48"/>
          <p:cNvGrpSpPr/>
          <p:nvPr/>
        </p:nvGrpSpPr>
        <p:grpSpPr>
          <a:xfrm>
            <a:off x="2194200" y="3062880"/>
            <a:ext cx="387360" cy="387360"/>
            <a:chOff x="2194200" y="3062880"/>
            <a:chExt cx="387360" cy="387360"/>
          </a:xfrm>
        </p:grpSpPr>
        <p:sp>
          <p:nvSpPr>
            <p:cNvPr id="765" name="Google Shape;1348;p48"/>
            <p:cNvSpPr/>
            <p:nvPr/>
          </p:nvSpPr>
          <p:spPr>
            <a:xfrm>
              <a:off x="2377440" y="3130920"/>
              <a:ext cx="132480" cy="31932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319320"/>
                <a:gd name="textAreaBottom" fmla="*/ 319680 h 319320"/>
              </a:gdLst>
              <a:ahLst/>
              <a:cxn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6" name="Google Shape;1349;p48"/>
            <p:cNvSpPr/>
            <p:nvPr/>
          </p:nvSpPr>
          <p:spPr>
            <a:xfrm>
              <a:off x="2194200" y="306288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67" name="Google Shape;1350;p48"/>
          <p:cNvGrpSpPr/>
          <p:nvPr/>
        </p:nvGrpSpPr>
        <p:grpSpPr>
          <a:xfrm>
            <a:off x="3252960" y="3062520"/>
            <a:ext cx="387360" cy="387360"/>
            <a:chOff x="3252960" y="3062520"/>
            <a:chExt cx="387360" cy="387360"/>
          </a:xfrm>
        </p:grpSpPr>
        <p:sp>
          <p:nvSpPr>
            <p:cNvPr id="768" name="Google Shape;1351;p48"/>
            <p:cNvSpPr/>
            <p:nvPr/>
          </p:nvSpPr>
          <p:spPr>
            <a:xfrm>
              <a:off x="3333240" y="3131640"/>
              <a:ext cx="22320" cy="2232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22320"/>
                <a:gd name="textAreaBottom" fmla="*/ 22680 h 22320"/>
              </a:gdLst>
              <a:ahLst/>
              <a:cxn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9" name="Google Shape;1352;p48"/>
            <p:cNvSpPr/>
            <p:nvPr/>
          </p:nvSpPr>
          <p:spPr>
            <a:xfrm>
              <a:off x="3252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0" name="Google Shape;1353;p48"/>
            <p:cNvSpPr/>
            <p:nvPr/>
          </p:nvSpPr>
          <p:spPr>
            <a:xfrm>
              <a:off x="3423960" y="3222000"/>
              <a:ext cx="136080" cy="15912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1" name="Google Shape;1354;p48"/>
            <p:cNvSpPr/>
            <p:nvPr/>
          </p:nvSpPr>
          <p:spPr>
            <a:xfrm>
              <a:off x="3333240" y="3222360"/>
              <a:ext cx="22320" cy="1587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58760"/>
                <a:gd name="textAreaBottom" fmla="*/ 159120 h 158760"/>
              </a:gdLst>
              <a:ahLst/>
              <a:cxn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72" name="Google Shape;1355;p48"/>
          <p:cNvGrpSpPr/>
          <p:nvPr/>
        </p:nvGrpSpPr>
        <p:grpSpPr>
          <a:xfrm>
            <a:off x="2721960" y="3062520"/>
            <a:ext cx="387360" cy="387360"/>
            <a:chOff x="2721960" y="3062520"/>
            <a:chExt cx="387360" cy="387360"/>
          </a:xfrm>
        </p:grpSpPr>
        <p:sp>
          <p:nvSpPr>
            <p:cNvPr id="773" name="Google Shape;1356;p48"/>
            <p:cNvSpPr/>
            <p:nvPr/>
          </p:nvSpPr>
          <p:spPr>
            <a:xfrm>
              <a:off x="2790720" y="3131640"/>
              <a:ext cx="249480" cy="24948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4" name="Google Shape;1357;p48"/>
            <p:cNvSpPr/>
            <p:nvPr/>
          </p:nvSpPr>
          <p:spPr>
            <a:xfrm>
              <a:off x="2858760" y="3199680"/>
              <a:ext cx="113400" cy="11304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520" bIns="56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5" name="Google Shape;1358;p48"/>
            <p:cNvSpPr/>
            <p:nvPr/>
          </p:nvSpPr>
          <p:spPr>
            <a:xfrm>
              <a:off x="2721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381</Words>
  <Application>Microsoft Office PowerPoint</Application>
  <PresentationFormat>On-screen Show (16:9)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9</vt:i4>
      </vt:variant>
    </vt:vector>
  </HeadingPairs>
  <TitlesOfParts>
    <vt:vector size="41" baseType="lpstr">
      <vt:lpstr>Actor</vt:lpstr>
      <vt:lpstr>Arial</vt:lpstr>
      <vt:lpstr>Consolas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AI Driven Risk Analysis</vt:lpstr>
      <vt:lpstr>Approach for solution</vt:lpstr>
      <vt:lpstr>Models used</vt:lpstr>
      <vt:lpstr>Challenges</vt:lpstr>
      <vt:lpstr>Data sources used</vt:lpstr>
      <vt:lpstr>Architecture Diagram</vt:lpstr>
      <vt:lpstr>Results</vt:lpstr>
      <vt:lpstr>Results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Purva Patil</cp:lastModifiedBy>
  <cp:revision>11</cp:revision>
  <dcterms:modified xsi:type="dcterms:W3CDTF">2025-03-26T15:26:40Z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2025-03-26T14:37:18Z</dcterms:created>
  <dc:creator>Unknown Creator</dc:creator>
  <dc:description/>
  <dc:language>en-US</dc:language>
  <cp:lastModifiedBy>Unknown Creator</cp:lastModifiedBy>
  <dcterms:modified xsi:type="dcterms:W3CDTF">2025-03-26T14:37:18Z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