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</p:sldMasterIdLst>
  <p:sldIdLst>
    <p:sldId id="256" r:id="rId25"/>
    <p:sldId id="259" r:id="rId26"/>
    <p:sldId id="268" r:id="rId27"/>
    <p:sldId id="260" r:id="rId28"/>
    <p:sldId id="261" r:id="rId29"/>
    <p:sldId id="263" r:id="rId30"/>
    <p:sldId id="269" r:id="rId31"/>
    <p:sldId id="264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8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leif.org/api/v1/lei-records?filter%5blei%5d=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AI Driven Risk Analysis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Exploring AI's Impact on Entity Intelligence and Risk Management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56B140-82B5-FCDE-E5C2-9CC7107E2DAA}"/>
              </a:ext>
            </a:extLst>
          </p:cNvPr>
          <p:cNvSpPr txBox="1"/>
          <p:nvPr/>
        </p:nvSpPr>
        <p:spPr>
          <a:xfrm>
            <a:off x="1902542" y="3697768"/>
            <a:ext cx="4063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ctor"/>
              </a:rPr>
              <a:t>Aditya Khanna</a:t>
            </a:r>
          </a:p>
          <a:p>
            <a:r>
              <a:rPr lang="en-US" sz="1400" dirty="0">
                <a:latin typeface="Actor"/>
              </a:rPr>
              <a:t>Priyanshu Bhargav</a:t>
            </a:r>
          </a:p>
          <a:p>
            <a:r>
              <a:rPr lang="en-US" sz="1400" dirty="0">
                <a:latin typeface="Actor"/>
              </a:rPr>
              <a:t>Purva Patil</a:t>
            </a:r>
            <a:endParaRPr lang="en-IN" sz="1400" dirty="0">
              <a:latin typeface="Acto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0616-4690-F761-1DAC-050E7F134028}"/>
              </a:ext>
            </a:extLst>
          </p:cNvPr>
          <p:cNvSpPr txBox="1"/>
          <p:nvPr/>
        </p:nvSpPr>
        <p:spPr>
          <a:xfrm>
            <a:off x="1706354" y="3328436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</a:t>
            </a:r>
            <a:r>
              <a:rPr lang="en-US" dirty="0" err="1"/>
              <a:t>ByteBuffer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972337" y="750879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Approach for solution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399960" y="19047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Data Ingestion: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Collects unstructured &amp; structured data from multiple sources (World Bank, SEC EDGAR, Sanction Lists).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Entity Extraction: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NLP &amp; Named Entity Recognition (NER)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to detect companies, transactions, and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Risk Feature Engineering: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Extracts financial, legal, and compliance risk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ML-Based Scoring: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Applies AI models to assign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risk 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from 0 (low risk) to 100 (high risk).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Visualization &amp; Reporting: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Provides insights on risk distribution, trends, and flagged entities</a:t>
            </a:r>
          </a:p>
        </p:txBody>
      </p:sp>
      <p:pic>
        <p:nvPicPr>
          <p:cNvPr id="74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91E8-2073-653B-E596-9F0D1B69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>
            <a:extLst>
              <a:ext uri="{FF2B5EF4-FFF2-40B4-BE49-F238E27FC236}">
                <a16:creationId xmlns:a16="http://schemas.microsoft.com/office/drawing/2014/main" id="{FB0EAD61-B9FB-F2C6-3504-3063294C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53" y="-185929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Architecture Diagram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1E35F-5C00-99CD-41A5-D8C0829F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7" y="794718"/>
            <a:ext cx="651600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47720" y="588182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Models used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ts val="1425"/>
              </a:lnSpc>
            </a:pPr>
            <a:r>
              <a:rPr lang="en-IN" sz="1400" dirty="0" err="1">
                <a:latin typeface="Consolas" panose="020B0609020204030204" pitchFamily="49" charset="0"/>
              </a:rPr>
              <a:t>FastAPI</a:t>
            </a:r>
            <a:r>
              <a:rPr lang="en-IN" sz="1400" dirty="0">
                <a:latin typeface="Consolas" panose="020B0609020204030204" pitchFamily="49" charset="0"/>
              </a:rPr>
              <a:t>: Web framework</a:t>
            </a:r>
          </a:p>
          <a:p>
            <a:pPr>
              <a:lnSpc>
                <a:spcPts val="1425"/>
              </a:lnSpc>
            </a:pPr>
            <a:r>
              <a:rPr lang="en-IN" sz="1400" dirty="0" err="1">
                <a:latin typeface="Consolas" panose="020B0609020204030204" pitchFamily="49" charset="0"/>
              </a:rPr>
              <a:t>Pydantic</a:t>
            </a:r>
            <a:r>
              <a:rPr lang="en-IN" sz="1400" dirty="0">
                <a:latin typeface="Consolas" panose="020B0609020204030204" pitchFamily="49" charset="0"/>
              </a:rPr>
              <a:t>: Data validation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latin typeface="Consolas" panose="020B0609020204030204" pitchFamily="49" charset="0"/>
              </a:rPr>
              <a:t>spacy: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en_core_web_sm</a:t>
            </a:r>
            <a:r>
              <a:rPr lang="en-IN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latin typeface="Consolas" panose="020B0609020204030204" pitchFamily="49" charset="0"/>
              </a:rPr>
              <a:t>for Natural Language Processing</a:t>
            </a:r>
            <a:endParaRPr lang="en-IN" sz="14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525249" y="79363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Challenges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5FD99C-A7F0-8E38-8E4E-7B930C36B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4319"/>
              </p:ext>
            </p:extLst>
          </p:nvPr>
        </p:nvGraphicFramePr>
        <p:xfrm>
          <a:off x="823451" y="1850565"/>
          <a:ext cx="6096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66862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2719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+mn-lt"/>
                        </a:rPr>
                        <a:t>Challenge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+mn-lt"/>
                        </a:rPr>
                        <a:t>Solution Implemented</a:t>
                      </a:r>
                      <a:endParaRPr lang="en-IN" sz="1800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Unstructured financial text (SEC filings, reports)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Used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LLMs &amp; NLP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 to structure the data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2"/>
                          </a:solidFill>
                          <a:latin typeface="+mn-lt"/>
                        </a:rPr>
                        <a:t>No direct transaction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Fetched indirect indicators from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World Bank &amp; SEC filings</a:t>
                      </a:r>
                      <a:endParaRPr lang="en-IN" sz="14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23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750959" y="654729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D</a:t>
            </a: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ata sources used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1028288" y="2346051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wikipedia</a:t>
            </a:r>
            <a:r>
              <a:rPr lang="en-IN" sz="1400" b="0" dirty="0">
                <a:effectLst/>
                <a:latin typeface="Actor"/>
              </a:rPr>
              <a:t>": "https://en.wikipedia.org/wiki/",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sec_edgar</a:t>
            </a:r>
            <a:r>
              <a:rPr lang="en-IN" sz="1400" b="0" dirty="0">
                <a:effectLst/>
                <a:latin typeface="Actor"/>
              </a:rPr>
              <a:t>": "https://data.sec.gov/submissions/",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open_corporates_web</a:t>
            </a:r>
            <a:r>
              <a:rPr lang="en-IN" sz="1400" b="0" dirty="0">
                <a:effectLst/>
                <a:latin typeface="Actor"/>
              </a:rPr>
              <a:t>": "https://opencorporates.com/companies/"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lei_lookup</a:t>
            </a:r>
            <a:r>
              <a:rPr lang="en-IN" sz="1400" b="0" dirty="0">
                <a:effectLst/>
                <a:latin typeface="Actor"/>
              </a:rPr>
              <a:t>": </a:t>
            </a:r>
            <a:r>
              <a:rPr lang="en-IN" sz="1400" b="0" dirty="0">
                <a:effectLst/>
                <a:latin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https://api.gleif.org/api/v1/lei-records?filter[lei]=</a:t>
            </a:r>
            <a:endParaRPr lang="en-IN" sz="1400" b="0" dirty="0">
              <a:effectLst/>
              <a:latin typeface="Actor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Actor"/>
              </a:rPr>
              <a:t>"https://www.treasury.gov/ofac/downloads/sdn.xml",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Actor"/>
              </a:rPr>
              <a:t>"https://www.sanctionsmap.eu/api/v1/sanctions"   </a:t>
            </a:r>
          </a:p>
          <a:p>
            <a:pPr marL="0" indent="0">
              <a:lnSpc>
                <a:spcPts val="1425"/>
              </a:lnSpc>
              <a:buNone/>
            </a:pPr>
            <a:endParaRPr lang="en-IN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DFDBA-B3BF-3338-7D68-957BDD2E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20" y="434890"/>
            <a:ext cx="4029042" cy="4273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74751-CF70-36A1-D1E8-D6E176206ED6}"/>
              </a:ext>
            </a:extLst>
          </p:cNvPr>
          <p:cNvSpPr txBox="1"/>
          <p:nvPr/>
        </p:nvSpPr>
        <p:spPr>
          <a:xfrm>
            <a:off x="733476" y="2048530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Montserrat" panose="00000500000000000000" pitchFamily="2" charset="0"/>
              </a:rPr>
              <a:t>Response of API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9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028520" y="50436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R</a:t>
            </a: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esults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-162231" y="2037240"/>
            <a:ext cx="5397909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dirty="0">
                <a:solidFill>
                  <a:schemeClr val="dk1"/>
                </a:solidFill>
                <a:latin typeface="Actor"/>
                <a:ea typeface="Actor"/>
              </a:rPr>
              <a:t># API Endpoints-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/v1/generate-transaction: Generate a fake transaction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POST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/v1/analyze: Analyze transaction data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POST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/v1/batch-analyze: Generate and analyze multiple transactions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/v1/entity/{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entity_id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}: Get entity details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/v1/risk-score/{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entity_id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}: Get entity risk score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/v1/extract-entities: Extract entities from text</a:t>
            </a:r>
          </a:p>
        </p:txBody>
      </p:sp>
      <p:pic>
        <p:nvPicPr>
          <p:cNvPr id="756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373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8</vt:i4>
      </vt:variant>
    </vt:vector>
  </HeadingPairs>
  <TitlesOfParts>
    <vt:vector size="39" baseType="lpstr">
      <vt:lpstr>Actor</vt:lpstr>
      <vt:lpstr>Arial</vt:lpstr>
      <vt:lpstr>Consolas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AI Driven Risk Analysis</vt:lpstr>
      <vt:lpstr>Approach for solution</vt:lpstr>
      <vt:lpstr>Architecture Diagram</vt:lpstr>
      <vt:lpstr>Models used</vt:lpstr>
      <vt:lpstr>Challenges</vt:lpstr>
      <vt:lpstr>Data sources used</vt:lpstr>
      <vt:lpstr>PowerPoint Presentation</vt:lpstr>
      <vt:lpstr>Results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PRIYANSHU BHARGAV</dc:creator>
  <cp:lastModifiedBy>PRIYANSHU BHARGAV</cp:lastModifiedBy>
  <cp:revision>11</cp:revision>
  <dcterms:modified xsi:type="dcterms:W3CDTF">2025-03-26T15:54:45Z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2025-03-26T14:37:18Z</dcterms:created>
  <dc:creator>Unknown Creator</dc:creator>
  <dc:description/>
  <dc:language>en-US</dc:language>
  <cp:lastModifiedBy>Unknown Creator</cp:lastModifiedBy>
  <dcterms:modified xsi:type="dcterms:W3CDTF">2025-03-26T14:37:18Z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