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exend SemiBold"/>
      <p:regular r:id="rId23"/>
      <p:bold r:id="rId24"/>
    </p:embeddedFont>
    <p:embeddedFont>
      <p:font typeface="Lexend Light"/>
      <p:regular r:id="rId25"/>
      <p:bold r:id="rId26"/>
    </p:embeddedFont>
    <p:embeddedFont>
      <p:font typeface="Lexend"/>
      <p:regular r:id="rId27"/>
      <p:bold r:id="rId28"/>
    </p:embeddedFont>
    <p:embeddedFont>
      <p:font typeface="Lexend ExtraLight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exendExtraLight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exendSemiBold-bold.fntdata"/><Relationship Id="rId23" Type="http://schemas.openxmlformats.org/officeDocument/2006/relationships/font" Target="fonts/LexendSemiBold-regular.fntdata"/><Relationship Id="rId26" Type="http://schemas.openxmlformats.org/officeDocument/2006/relationships/font" Target="fonts/LexendLight-bold.fntdata"/><Relationship Id="rId25" Type="http://schemas.openxmlformats.org/officeDocument/2006/relationships/font" Target="fonts/LexendLight-regular.fntdata"/><Relationship Id="rId28" Type="http://schemas.openxmlformats.org/officeDocument/2006/relationships/font" Target="fonts/Lexend-bold.fntdata"/><Relationship Id="rId27" Type="http://schemas.openxmlformats.org/officeDocument/2006/relationships/font" Target="fonts/Lexend-regular.fntdata"/><Relationship Id="rId29" Type="http://schemas.openxmlformats.org/officeDocument/2006/relationships/font" Target="fonts/LexendExtraLight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04c79203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04c79203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04c79203b0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04c79203b0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04c79203b0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04c79203b0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04c79203b0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04c79203b0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04c79203b0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04c79203b0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04c79203b0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04c79203b0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04c79203b0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04c79203b0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04c79203b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04c79203b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04c79203b0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04c79203b0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04c79203b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04c79203b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04c79203b0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04c79203b0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04c79203b0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04c79203b0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04c79203b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04c79203b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04c79203b0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04c79203b0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04c79203b0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04c79203b0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04c79203b0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04c79203b0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04c79203b0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04c79203b0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Roadmap" type="title">
  <p:cSld name="TITLE">
    <p:bg>
      <p:bgPr>
        <a:solidFill>
          <a:schemeClr val="accent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303700" y="355500"/>
            <a:ext cx="84216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333400" y="2378453"/>
            <a:ext cx="3359100" cy="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3"/>
          <p:cNvSpPr txBox="1"/>
          <p:nvPr>
            <p:ph idx="2" type="body"/>
          </p:nvPr>
        </p:nvSpPr>
        <p:spPr>
          <a:xfrm>
            <a:off x="341375" y="4655800"/>
            <a:ext cx="20883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idx="3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0">
            <a:noAutofit/>
          </a:bodyPr>
          <a:lstStyle>
            <a:lvl1pPr lvl="0" algn="ctr">
              <a:buNone/>
              <a:defRPr>
                <a:solidFill>
                  <a:schemeClr val="accent3"/>
                </a:solidFill>
              </a:defRPr>
            </a:lvl1pPr>
            <a:lvl2pPr lvl="1" algn="ctr">
              <a:buNone/>
              <a:defRPr>
                <a:solidFill>
                  <a:schemeClr val="accent3"/>
                </a:solidFill>
              </a:defRPr>
            </a:lvl2pPr>
            <a:lvl3pPr lvl="2" algn="ctr">
              <a:buNone/>
              <a:defRPr>
                <a:solidFill>
                  <a:schemeClr val="accent3"/>
                </a:solidFill>
              </a:defRPr>
            </a:lvl3pPr>
            <a:lvl4pPr lvl="3" algn="ctr">
              <a:buNone/>
              <a:defRPr>
                <a:solidFill>
                  <a:schemeClr val="accent3"/>
                </a:solidFill>
              </a:defRPr>
            </a:lvl4pPr>
            <a:lvl5pPr lvl="4" algn="ctr">
              <a:buNone/>
              <a:defRPr>
                <a:solidFill>
                  <a:schemeClr val="accent3"/>
                </a:solidFill>
              </a:defRPr>
            </a:lvl5pPr>
            <a:lvl6pPr lvl="5" algn="ctr">
              <a:buNone/>
              <a:defRPr>
                <a:solidFill>
                  <a:schemeClr val="accent3"/>
                </a:solidFill>
              </a:defRPr>
            </a:lvl6pPr>
            <a:lvl7pPr lvl="6" algn="ctr">
              <a:buNone/>
              <a:defRPr>
                <a:solidFill>
                  <a:schemeClr val="accent3"/>
                </a:solidFill>
              </a:defRPr>
            </a:lvl7pPr>
            <a:lvl8pPr lvl="7" algn="ctr">
              <a:buNone/>
              <a:defRPr>
                <a:solidFill>
                  <a:schemeClr val="accent3"/>
                </a:solidFill>
              </a:defRPr>
            </a:lvl8pPr>
            <a:lvl9pPr lvl="8" algn="ctr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4" type="body"/>
          </p:nvPr>
        </p:nvSpPr>
        <p:spPr>
          <a:xfrm>
            <a:off x="2652248" y="4655800"/>
            <a:ext cx="19407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cxnSp>
        <p:nvCxnSpPr>
          <p:cNvPr id="138" name="Google Shape;138;p23"/>
          <p:cNvCxnSpPr/>
          <p:nvPr/>
        </p:nvCxnSpPr>
        <p:spPr>
          <a:xfrm>
            <a:off x="-3150" y="4448151"/>
            <a:ext cx="5232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9" name="Google Shape;139;p23"/>
          <p:cNvSpPr/>
          <p:nvPr>
            <p:ph idx="5" type="pic"/>
          </p:nvPr>
        </p:nvSpPr>
        <p:spPr>
          <a:xfrm>
            <a:off x="5229150" y="2509975"/>
            <a:ext cx="3914400" cy="263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837">
          <p15:clr>
            <a:srgbClr val="E46962"/>
          </p15:clr>
        </p15:guide>
        <p15:guide id="2" orient="horz" pos="1369">
          <p15:clr>
            <a:srgbClr val="E46962"/>
          </p15:clr>
        </p15:guide>
        <p15:guide id="3" orient="horz" pos="1581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674916" y="289225"/>
            <a:ext cx="65988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6">
    <p:bg>
      <p:bgPr>
        <a:solidFill>
          <a:schemeClr val="l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104400" y="3069000"/>
            <a:ext cx="7865400" cy="20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Lexend"/>
              <a:buNone/>
              <a:defRPr sz="8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5"/>
          <p:cNvSpPr/>
          <p:nvPr>
            <p:ph idx="2" type="pic"/>
          </p:nvPr>
        </p:nvSpPr>
        <p:spPr>
          <a:xfrm>
            <a:off x="248250" y="256400"/>
            <a:ext cx="8647500" cy="246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3115">
          <p15:clr>
            <a:srgbClr val="E46962"/>
          </p15:clr>
        </p15:guide>
        <p15:guide id="2" orient="horz" pos="3077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5_1">
    <p:bg>
      <p:bgPr>
        <a:solidFill>
          <a:schemeClr val="accent4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104400" y="150125"/>
            <a:ext cx="7883400" cy="20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Lexend"/>
              <a:buNone/>
              <a:defRPr sz="8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26"/>
          <p:cNvSpPr/>
          <p:nvPr>
            <p:ph idx="2" type="pic"/>
          </p:nvPr>
        </p:nvSpPr>
        <p:spPr>
          <a:xfrm>
            <a:off x="248250" y="2425338"/>
            <a:ext cx="8647500" cy="246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mockup">
  <p:cSld name="CUSTOM_26_1">
    <p:bg>
      <p:bgPr>
        <a:solidFill>
          <a:schemeClr val="accent4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 rot="-5400000">
            <a:off x="5014800" y="1016575"/>
            <a:ext cx="51456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/>
          <p:nvPr>
            <p:ph idx="2" type="pic"/>
          </p:nvPr>
        </p:nvSpPr>
        <p:spPr>
          <a:xfrm>
            <a:off x="6819050" y="857921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7"/>
          <p:cNvSpPr txBox="1"/>
          <p:nvPr>
            <p:ph idx="3" type="body"/>
          </p:nvPr>
        </p:nvSpPr>
        <p:spPr>
          <a:xfrm>
            <a:off x="661575" y="25148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mockup 1">
  <p:cSld name="CUSTOM_28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/>
          <p:nvPr/>
        </p:nvSpPr>
        <p:spPr>
          <a:xfrm rot="-5400000">
            <a:off x="5014800" y="1016575"/>
            <a:ext cx="51456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661575" y="25148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57" name="Google Shape;157;p28"/>
          <p:cNvSpPr txBox="1"/>
          <p:nvPr>
            <p:ph idx="2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58" name="Google Shape;158;p28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8"/>
          <p:cNvSpPr/>
          <p:nvPr>
            <p:ph idx="3" type="pic"/>
          </p:nvPr>
        </p:nvSpPr>
        <p:spPr>
          <a:xfrm>
            <a:off x="6819050" y="857921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and Ipad mockup">
  <p:cSld name="CUSTOM_27">
    <p:bg>
      <p:bgPr>
        <a:solidFill>
          <a:schemeClr val="accent4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>
            <p:ph idx="2" type="pic"/>
          </p:nvPr>
        </p:nvSpPr>
        <p:spPr>
          <a:xfrm>
            <a:off x="869088" y="1528242"/>
            <a:ext cx="1536600" cy="32625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162" name="Google Shape;162;p29"/>
          <p:cNvSpPr/>
          <p:nvPr>
            <p:ph idx="3" type="pic"/>
          </p:nvPr>
        </p:nvSpPr>
        <p:spPr>
          <a:xfrm>
            <a:off x="3913204" y="1528242"/>
            <a:ext cx="4587000" cy="3262500"/>
          </a:xfrm>
          <a:prstGeom prst="roundRect">
            <a:avLst>
              <a:gd fmla="val 4639" name="adj"/>
            </a:avLst>
          </a:prstGeom>
          <a:noFill/>
          <a:ln>
            <a:noFill/>
          </a:ln>
        </p:spPr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4574425" y="271875"/>
            <a:ext cx="39087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64" name="Google Shape;164;p29"/>
          <p:cNvSpPr txBox="1"/>
          <p:nvPr>
            <p:ph idx="4" type="body"/>
          </p:nvPr>
        </p:nvSpPr>
        <p:spPr>
          <a:xfrm>
            <a:off x="687900" y="292725"/>
            <a:ext cx="34125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65" name="Google Shape;165;p29"/>
          <p:cNvSpPr txBox="1"/>
          <p:nvPr>
            <p:ph type="title"/>
          </p:nvPr>
        </p:nvSpPr>
        <p:spPr>
          <a:xfrm>
            <a:off x="661575" y="424275"/>
            <a:ext cx="3438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1">
  <p:cSld name="CUSTOM_1_1">
    <p:bg>
      <p:bgPr>
        <a:solidFill>
          <a:schemeClr val="accent3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887306" y="2097422"/>
            <a:ext cx="2922000" cy="215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168" name="Google Shape;168;p30"/>
          <p:cNvSpPr txBox="1"/>
          <p:nvPr>
            <p:ph idx="2" type="subTitle"/>
          </p:nvPr>
        </p:nvSpPr>
        <p:spPr>
          <a:xfrm>
            <a:off x="904390" y="1077175"/>
            <a:ext cx="29283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30"/>
          <p:cNvSpPr txBox="1"/>
          <p:nvPr>
            <p:ph idx="3" type="body"/>
          </p:nvPr>
        </p:nvSpPr>
        <p:spPr>
          <a:xfrm>
            <a:off x="904890" y="901275"/>
            <a:ext cx="2927700" cy="1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>
  <p:cSld name="CUSTOM_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72" name="Google Shape;172;p31"/>
          <p:cNvSpPr txBox="1"/>
          <p:nvPr>
            <p:ph type="title"/>
          </p:nvPr>
        </p:nvSpPr>
        <p:spPr>
          <a:xfrm>
            <a:off x="661574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1"/>
          <p:cNvSpPr/>
          <p:nvPr>
            <p:ph idx="2" type="pic"/>
          </p:nvPr>
        </p:nvSpPr>
        <p:spPr>
          <a:xfrm>
            <a:off x="1566125" y="1676025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1"/>
          <p:cNvSpPr/>
          <p:nvPr>
            <p:ph idx="3" type="pic"/>
          </p:nvPr>
        </p:nvSpPr>
        <p:spPr>
          <a:xfrm>
            <a:off x="3395300" y="809450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1"/>
          <p:cNvSpPr/>
          <p:nvPr>
            <p:ph idx="4" type="pic"/>
          </p:nvPr>
        </p:nvSpPr>
        <p:spPr>
          <a:xfrm>
            <a:off x="5225075" y="1667413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31"/>
          <p:cNvSpPr/>
          <p:nvPr>
            <p:ph idx="5" type="pic"/>
          </p:nvPr>
        </p:nvSpPr>
        <p:spPr>
          <a:xfrm>
            <a:off x="7053150" y="794238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31"/>
          <p:cNvSpPr/>
          <p:nvPr>
            <p:ph idx="6" type="pic"/>
          </p:nvPr>
        </p:nvSpPr>
        <p:spPr>
          <a:xfrm>
            <a:off x="2610832" y="3971450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1"/>
          <p:cNvSpPr/>
          <p:nvPr>
            <p:ph idx="7" type="pic"/>
          </p:nvPr>
        </p:nvSpPr>
        <p:spPr>
          <a:xfrm>
            <a:off x="4435557" y="3089450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31"/>
          <p:cNvSpPr/>
          <p:nvPr>
            <p:ph idx="8" type="pic"/>
          </p:nvPr>
        </p:nvSpPr>
        <p:spPr>
          <a:xfrm>
            <a:off x="6267632" y="3957713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31"/>
          <p:cNvSpPr/>
          <p:nvPr>
            <p:ph idx="9" type="pic"/>
          </p:nvPr>
        </p:nvSpPr>
        <p:spPr>
          <a:xfrm>
            <a:off x="8095257" y="3103050"/>
            <a:ext cx="314700" cy="31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+ 1 Image">
  <p:cSld name="CUSTOM_3">
    <p:bg>
      <p:bgPr>
        <a:solidFill>
          <a:schemeClr val="lt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83" name="Google Shape;183;p32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4" name="Google Shape;184;p32"/>
          <p:cNvSpPr/>
          <p:nvPr>
            <p:ph idx="2" type="pic"/>
          </p:nvPr>
        </p:nvSpPr>
        <p:spPr>
          <a:xfrm>
            <a:off x="5543049" y="659425"/>
            <a:ext cx="2883000" cy="38466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32"/>
          <p:cNvSpPr txBox="1"/>
          <p:nvPr>
            <p:ph idx="3" type="body"/>
          </p:nvPr>
        </p:nvSpPr>
        <p:spPr>
          <a:xfrm>
            <a:off x="709950" y="2234700"/>
            <a:ext cx="3732600" cy="17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">
  <p:cSld name="CUSTOM_4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88" name="Google Shape;188;p33"/>
          <p:cNvSpPr txBox="1"/>
          <p:nvPr>
            <p:ph type="title"/>
          </p:nvPr>
        </p:nvSpPr>
        <p:spPr>
          <a:xfrm>
            <a:off x="661575" y="424275"/>
            <a:ext cx="26622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3"/>
          <p:cNvSpPr txBox="1"/>
          <p:nvPr>
            <p:ph idx="2" type="body"/>
          </p:nvPr>
        </p:nvSpPr>
        <p:spPr>
          <a:xfrm>
            <a:off x="4102775" y="3593450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190" name="Google Shape;190;p33"/>
          <p:cNvSpPr txBox="1"/>
          <p:nvPr>
            <p:ph idx="3" type="body"/>
          </p:nvPr>
        </p:nvSpPr>
        <p:spPr>
          <a:xfrm>
            <a:off x="4102775" y="2858576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191" name="Google Shape;191;p33"/>
          <p:cNvSpPr txBox="1"/>
          <p:nvPr>
            <p:ph idx="4" type="body"/>
          </p:nvPr>
        </p:nvSpPr>
        <p:spPr>
          <a:xfrm>
            <a:off x="4102775" y="2135618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192" name="Google Shape;192;p33"/>
          <p:cNvSpPr txBox="1"/>
          <p:nvPr>
            <p:ph idx="5" type="body"/>
          </p:nvPr>
        </p:nvSpPr>
        <p:spPr>
          <a:xfrm>
            <a:off x="4102775" y="1406300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193" name="Google Shape;193;p33"/>
          <p:cNvSpPr/>
          <p:nvPr>
            <p:ph idx="6" type="pic"/>
          </p:nvPr>
        </p:nvSpPr>
        <p:spPr>
          <a:xfrm>
            <a:off x="3444503" y="1501476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4" name="Google Shape;194;p33"/>
          <p:cNvSpPr/>
          <p:nvPr>
            <p:ph idx="7" type="pic"/>
          </p:nvPr>
        </p:nvSpPr>
        <p:spPr>
          <a:xfrm>
            <a:off x="3444503" y="2225251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5" name="Google Shape;195;p33"/>
          <p:cNvSpPr/>
          <p:nvPr>
            <p:ph idx="8" type="pic"/>
          </p:nvPr>
        </p:nvSpPr>
        <p:spPr>
          <a:xfrm>
            <a:off x="3444503" y="2946251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6" name="Google Shape;196;p33"/>
          <p:cNvSpPr/>
          <p:nvPr>
            <p:ph idx="9" type="pic"/>
          </p:nvPr>
        </p:nvSpPr>
        <p:spPr>
          <a:xfrm>
            <a:off x="3444503" y="3667251"/>
            <a:ext cx="378600" cy="37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ntt Chart">
  <p:cSld name="CUSTOM_6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99" name="Google Shape;199;p34"/>
          <p:cNvSpPr txBox="1"/>
          <p:nvPr>
            <p:ph idx="2" type="subTitle"/>
          </p:nvPr>
        </p:nvSpPr>
        <p:spPr>
          <a:xfrm>
            <a:off x="689050" y="531800"/>
            <a:ext cx="1607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7">
    <p:bg>
      <p:bgPr>
        <a:solidFill>
          <a:schemeClr val="accent4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2" name="Google Shape;202;p35"/>
          <p:cNvSpPr txBox="1"/>
          <p:nvPr>
            <p:ph idx="2" type="subTitle"/>
          </p:nvPr>
        </p:nvSpPr>
        <p:spPr>
          <a:xfrm>
            <a:off x="689050" y="531808"/>
            <a:ext cx="3233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35"/>
          <p:cNvSpPr/>
          <p:nvPr>
            <p:ph idx="3" type="pic"/>
          </p:nvPr>
        </p:nvSpPr>
        <p:spPr>
          <a:xfrm>
            <a:off x="863700" y="1479225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35"/>
          <p:cNvSpPr txBox="1"/>
          <p:nvPr>
            <p:ph idx="4" type="body"/>
          </p:nvPr>
        </p:nvSpPr>
        <p:spPr>
          <a:xfrm>
            <a:off x="1774150" y="1561925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5" name="Google Shape;205;p35"/>
          <p:cNvSpPr txBox="1"/>
          <p:nvPr>
            <p:ph idx="5" type="subTitle"/>
          </p:nvPr>
        </p:nvSpPr>
        <p:spPr>
          <a:xfrm>
            <a:off x="1774950" y="1364175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" name="Google Shape;206;p35"/>
          <p:cNvSpPr/>
          <p:nvPr>
            <p:ph idx="6" type="pic"/>
          </p:nvPr>
        </p:nvSpPr>
        <p:spPr>
          <a:xfrm>
            <a:off x="5120475" y="1479225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35"/>
          <p:cNvSpPr txBox="1"/>
          <p:nvPr>
            <p:ph idx="7" type="body"/>
          </p:nvPr>
        </p:nvSpPr>
        <p:spPr>
          <a:xfrm>
            <a:off x="6030925" y="1561925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8" name="Google Shape;208;p35"/>
          <p:cNvSpPr txBox="1"/>
          <p:nvPr>
            <p:ph idx="8" type="subTitle"/>
          </p:nvPr>
        </p:nvSpPr>
        <p:spPr>
          <a:xfrm>
            <a:off x="6031725" y="1364175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35"/>
          <p:cNvSpPr/>
          <p:nvPr>
            <p:ph idx="9" type="pic"/>
          </p:nvPr>
        </p:nvSpPr>
        <p:spPr>
          <a:xfrm>
            <a:off x="863700" y="3308611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35"/>
          <p:cNvSpPr txBox="1"/>
          <p:nvPr>
            <p:ph idx="13" type="body"/>
          </p:nvPr>
        </p:nvSpPr>
        <p:spPr>
          <a:xfrm>
            <a:off x="1774150" y="3391311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11" name="Google Shape;211;p35"/>
          <p:cNvSpPr txBox="1"/>
          <p:nvPr>
            <p:ph idx="14" type="subTitle"/>
          </p:nvPr>
        </p:nvSpPr>
        <p:spPr>
          <a:xfrm>
            <a:off x="1774950" y="3193561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35"/>
          <p:cNvSpPr/>
          <p:nvPr>
            <p:ph idx="15" type="pic"/>
          </p:nvPr>
        </p:nvSpPr>
        <p:spPr>
          <a:xfrm>
            <a:off x="5120475" y="3308611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35"/>
          <p:cNvSpPr txBox="1"/>
          <p:nvPr>
            <p:ph idx="16" type="body"/>
          </p:nvPr>
        </p:nvSpPr>
        <p:spPr>
          <a:xfrm>
            <a:off x="6030925" y="3391311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14" name="Google Shape;214;p35"/>
          <p:cNvSpPr txBox="1"/>
          <p:nvPr>
            <p:ph idx="17" type="subTitle"/>
          </p:nvPr>
        </p:nvSpPr>
        <p:spPr>
          <a:xfrm>
            <a:off x="6031725" y="3193561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1">
  <p:cSld name="CUSTOM_8">
    <p:bg>
      <p:bgPr>
        <a:solidFill>
          <a:schemeClr val="accent3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640336" y="3853289"/>
            <a:ext cx="5339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6"/>
          <p:cNvSpPr/>
          <p:nvPr>
            <p:ph idx="2" type="pic"/>
          </p:nvPr>
        </p:nvSpPr>
        <p:spPr>
          <a:xfrm>
            <a:off x="1224650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36"/>
          <p:cNvSpPr/>
          <p:nvPr>
            <p:ph idx="3" type="pic"/>
          </p:nvPr>
        </p:nvSpPr>
        <p:spPr>
          <a:xfrm>
            <a:off x="3105050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36"/>
          <p:cNvSpPr/>
          <p:nvPr>
            <p:ph idx="4" type="pic"/>
          </p:nvPr>
        </p:nvSpPr>
        <p:spPr>
          <a:xfrm>
            <a:off x="4998488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36"/>
          <p:cNvSpPr/>
          <p:nvPr>
            <p:ph idx="5" type="pic"/>
          </p:nvPr>
        </p:nvSpPr>
        <p:spPr>
          <a:xfrm>
            <a:off x="6891938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700775" y="4573925"/>
            <a:ext cx="5306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2">
  <p:cSld name="CUSTOM_9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640336" y="3853289"/>
            <a:ext cx="5339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700775" y="4573925"/>
            <a:ext cx="5306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arterly Calendar">
  <p:cSld name="CUSTOM_10"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/>
          <p:nvPr/>
        </p:nvSpPr>
        <p:spPr>
          <a:xfrm>
            <a:off x="4700100" y="0"/>
            <a:ext cx="4443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28" name="Google Shape;228;p38"/>
          <p:cNvSpPr txBox="1"/>
          <p:nvPr>
            <p:ph idx="2" type="subTitle"/>
          </p:nvPr>
        </p:nvSpPr>
        <p:spPr>
          <a:xfrm>
            <a:off x="689050" y="531800"/>
            <a:ext cx="15072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38"/>
          <p:cNvSpPr/>
          <p:nvPr>
            <p:ph idx="3" type="pic"/>
          </p:nvPr>
        </p:nvSpPr>
        <p:spPr>
          <a:xfrm>
            <a:off x="5299922" y="644675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38"/>
          <p:cNvSpPr/>
          <p:nvPr>
            <p:ph idx="4" type="pic"/>
          </p:nvPr>
        </p:nvSpPr>
        <p:spPr>
          <a:xfrm>
            <a:off x="5299922" y="1678237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Google Shape;231;p38"/>
          <p:cNvSpPr txBox="1"/>
          <p:nvPr>
            <p:ph idx="5" type="body"/>
          </p:nvPr>
        </p:nvSpPr>
        <p:spPr>
          <a:xfrm>
            <a:off x="5529550" y="557100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32" name="Google Shape;232;p38"/>
          <p:cNvSpPr txBox="1"/>
          <p:nvPr>
            <p:ph idx="6" type="body"/>
          </p:nvPr>
        </p:nvSpPr>
        <p:spPr>
          <a:xfrm>
            <a:off x="5529554" y="678452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33" name="Google Shape;233;p38"/>
          <p:cNvSpPr txBox="1"/>
          <p:nvPr>
            <p:ph idx="7" type="body"/>
          </p:nvPr>
        </p:nvSpPr>
        <p:spPr>
          <a:xfrm>
            <a:off x="5529550" y="1636031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34" name="Google Shape;234;p38"/>
          <p:cNvSpPr txBox="1"/>
          <p:nvPr>
            <p:ph idx="8" type="body"/>
          </p:nvPr>
        </p:nvSpPr>
        <p:spPr>
          <a:xfrm>
            <a:off x="5529554" y="1757384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35" name="Google Shape;235;p38"/>
          <p:cNvSpPr/>
          <p:nvPr>
            <p:ph idx="9" type="pic"/>
          </p:nvPr>
        </p:nvSpPr>
        <p:spPr>
          <a:xfrm>
            <a:off x="5299922" y="2765266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38"/>
          <p:cNvSpPr txBox="1"/>
          <p:nvPr>
            <p:ph idx="13" type="body"/>
          </p:nvPr>
        </p:nvSpPr>
        <p:spPr>
          <a:xfrm>
            <a:off x="5529550" y="2723054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37" name="Google Shape;237;p38"/>
          <p:cNvSpPr txBox="1"/>
          <p:nvPr>
            <p:ph idx="14" type="body"/>
          </p:nvPr>
        </p:nvSpPr>
        <p:spPr>
          <a:xfrm>
            <a:off x="5529554" y="2844406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38" name="Google Shape;238;p38"/>
          <p:cNvSpPr/>
          <p:nvPr>
            <p:ph idx="15" type="pic"/>
          </p:nvPr>
        </p:nvSpPr>
        <p:spPr>
          <a:xfrm>
            <a:off x="5299922" y="3852616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38"/>
          <p:cNvSpPr txBox="1"/>
          <p:nvPr>
            <p:ph idx="16" type="body"/>
          </p:nvPr>
        </p:nvSpPr>
        <p:spPr>
          <a:xfrm>
            <a:off x="5529550" y="3810398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0" name="Google Shape;240;p38"/>
          <p:cNvSpPr txBox="1"/>
          <p:nvPr>
            <p:ph idx="17" type="body"/>
          </p:nvPr>
        </p:nvSpPr>
        <p:spPr>
          <a:xfrm>
            <a:off x="5529554" y="3931751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s">
  <p:cSld name="CUSTOM_11">
    <p:bg>
      <p:bgPr>
        <a:solidFill>
          <a:schemeClr val="accent3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3" name="Google Shape;243;p39"/>
          <p:cNvSpPr txBox="1"/>
          <p:nvPr>
            <p:ph type="title"/>
          </p:nvPr>
        </p:nvSpPr>
        <p:spPr>
          <a:xfrm>
            <a:off x="661574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9"/>
          <p:cNvSpPr txBox="1"/>
          <p:nvPr>
            <p:ph idx="2" type="body"/>
          </p:nvPr>
        </p:nvSpPr>
        <p:spPr>
          <a:xfrm>
            <a:off x="687900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5" name="Google Shape;245;p39"/>
          <p:cNvSpPr txBox="1"/>
          <p:nvPr>
            <p:ph idx="3" type="body"/>
          </p:nvPr>
        </p:nvSpPr>
        <p:spPr>
          <a:xfrm>
            <a:off x="2262132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6" name="Google Shape;246;p39"/>
          <p:cNvSpPr txBox="1"/>
          <p:nvPr>
            <p:ph idx="4" type="body"/>
          </p:nvPr>
        </p:nvSpPr>
        <p:spPr>
          <a:xfrm>
            <a:off x="3827041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7" name="Google Shape;247;p39"/>
          <p:cNvSpPr txBox="1"/>
          <p:nvPr>
            <p:ph idx="5" type="body"/>
          </p:nvPr>
        </p:nvSpPr>
        <p:spPr>
          <a:xfrm>
            <a:off x="5397375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6" type="body"/>
          </p:nvPr>
        </p:nvSpPr>
        <p:spPr>
          <a:xfrm>
            <a:off x="6956568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9" name="Google Shape;249;p39"/>
          <p:cNvSpPr/>
          <p:nvPr>
            <p:ph idx="7" type="pic"/>
          </p:nvPr>
        </p:nvSpPr>
        <p:spPr>
          <a:xfrm>
            <a:off x="72795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39"/>
          <p:cNvSpPr/>
          <p:nvPr>
            <p:ph idx="8" type="pic"/>
          </p:nvPr>
        </p:nvSpPr>
        <p:spPr>
          <a:xfrm>
            <a:off x="72795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39"/>
          <p:cNvSpPr/>
          <p:nvPr>
            <p:ph idx="9" type="pic"/>
          </p:nvPr>
        </p:nvSpPr>
        <p:spPr>
          <a:xfrm>
            <a:off x="72795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39"/>
          <p:cNvSpPr/>
          <p:nvPr>
            <p:ph idx="13" type="pic"/>
          </p:nvPr>
        </p:nvSpPr>
        <p:spPr>
          <a:xfrm>
            <a:off x="72795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39"/>
          <p:cNvSpPr/>
          <p:nvPr>
            <p:ph idx="14" type="pic"/>
          </p:nvPr>
        </p:nvSpPr>
        <p:spPr>
          <a:xfrm>
            <a:off x="2296475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Google Shape;254;p39"/>
          <p:cNvSpPr/>
          <p:nvPr>
            <p:ph idx="15" type="pic"/>
          </p:nvPr>
        </p:nvSpPr>
        <p:spPr>
          <a:xfrm>
            <a:off x="386500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39"/>
          <p:cNvSpPr/>
          <p:nvPr>
            <p:ph idx="16" type="pic"/>
          </p:nvPr>
        </p:nvSpPr>
        <p:spPr>
          <a:xfrm>
            <a:off x="5433525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Google Shape;256;p39"/>
          <p:cNvSpPr/>
          <p:nvPr>
            <p:ph idx="17" type="pic"/>
          </p:nvPr>
        </p:nvSpPr>
        <p:spPr>
          <a:xfrm>
            <a:off x="700205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p39"/>
          <p:cNvSpPr/>
          <p:nvPr>
            <p:ph idx="18" type="pic"/>
          </p:nvPr>
        </p:nvSpPr>
        <p:spPr>
          <a:xfrm>
            <a:off x="2296475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Google Shape;258;p39"/>
          <p:cNvSpPr/>
          <p:nvPr>
            <p:ph idx="19" type="pic"/>
          </p:nvPr>
        </p:nvSpPr>
        <p:spPr>
          <a:xfrm>
            <a:off x="2296475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39"/>
          <p:cNvSpPr/>
          <p:nvPr>
            <p:ph idx="20" type="pic"/>
          </p:nvPr>
        </p:nvSpPr>
        <p:spPr>
          <a:xfrm>
            <a:off x="2296475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p39"/>
          <p:cNvSpPr/>
          <p:nvPr>
            <p:ph idx="21" type="pic"/>
          </p:nvPr>
        </p:nvSpPr>
        <p:spPr>
          <a:xfrm>
            <a:off x="386500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39"/>
          <p:cNvSpPr/>
          <p:nvPr>
            <p:ph idx="22" type="pic"/>
          </p:nvPr>
        </p:nvSpPr>
        <p:spPr>
          <a:xfrm>
            <a:off x="386500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39"/>
          <p:cNvSpPr/>
          <p:nvPr>
            <p:ph idx="23" type="pic"/>
          </p:nvPr>
        </p:nvSpPr>
        <p:spPr>
          <a:xfrm>
            <a:off x="386500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39"/>
          <p:cNvSpPr/>
          <p:nvPr>
            <p:ph idx="24" type="pic"/>
          </p:nvPr>
        </p:nvSpPr>
        <p:spPr>
          <a:xfrm>
            <a:off x="5433525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39"/>
          <p:cNvSpPr/>
          <p:nvPr>
            <p:ph idx="25" type="pic"/>
          </p:nvPr>
        </p:nvSpPr>
        <p:spPr>
          <a:xfrm>
            <a:off x="5433525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Google Shape;265;p39"/>
          <p:cNvSpPr/>
          <p:nvPr>
            <p:ph idx="26" type="pic"/>
          </p:nvPr>
        </p:nvSpPr>
        <p:spPr>
          <a:xfrm>
            <a:off x="5433525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39"/>
          <p:cNvSpPr/>
          <p:nvPr>
            <p:ph idx="27" type="pic"/>
          </p:nvPr>
        </p:nvSpPr>
        <p:spPr>
          <a:xfrm>
            <a:off x="700205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9"/>
          <p:cNvSpPr/>
          <p:nvPr>
            <p:ph idx="28" type="pic"/>
          </p:nvPr>
        </p:nvSpPr>
        <p:spPr>
          <a:xfrm>
            <a:off x="700205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39"/>
          <p:cNvSpPr/>
          <p:nvPr>
            <p:ph idx="29" type="pic"/>
          </p:nvPr>
        </p:nvSpPr>
        <p:spPr>
          <a:xfrm>
            <a:off x="700205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Load Time Optimization">
  <p:cSld name="CUSTOM_13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/>
          <p:nvPr>
            <p:ph idx="2" type="pic"/>
          </p:nvPr>
        </p:nvSpPr>
        <p:spPr>
          <a:xfrm>
            <a:off x="79105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72" name="Google Shape;272;p40"/>
          <p:cNvSpPr txBox="1"/>
          <p:nvPr>
            <p:ph type="title"/>
          </p:nvPr>
        </p:nvSpPr>
        <p:spPr>
          <a:xfrm>
            <a:off x="661576" y="424275"/>
            <a:ext cx="7890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40"/>
          <p:cNvSpPr txBox="1"/>
          <p:nvPr>
            <p:ph idx="3" type="body"/>
          </p:nvPr>
        </p:nvSpPr>
        <p:spPr>
          <a:xfrm>
            <a:off x="1890825" y="3120325"/>
            <a:ext cx="11862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74" name="Google Shape;274;p40"/>
          <p:cNvSpPr txBox="1"/>
          <p:nvPr>
            <p:ph idx="4" type="body"/>
          </p:nvPr>
        </p:nvSpPr>
        <p:spPr>
          <a:xfrm>
            <a:off x="1890825" y="3446750"/>
            <a:ext cx="11862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75" name="Google Shape;275;p40"/>
          <p:cNvSpPr/>
          <p:nvPr>
            <p:ph idx="5" type="pic"/>
          </p:nvPr>
        </p:nvSpPr>
        <p:spPr>
          <a:xfrm>
            <a:off x="18908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40"/>
          <p:cNvSpPr txBox="1"/>
          <p:nvPr>
            <p:ph idx="6" type="subTitle"/>
          </p:nvPr>
        </p:nvSpPr>
        <p:spPr>
          <a:xfrm>
            <a:off x="5908675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77" name="Google Shape;277;p40"/>
          <p:cNvSpPr txBox="1"/>
          <p:nvPr>
            <p:ph idx="7" type="body"/>
          </p:nvPr>
        </p:nvSpPr>
        <p:spPr>
          <a:xfrm>
            <a:off x="5901025" y="2091050"/>
            <a:ext cx="27621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78" name="Google Shape;278;p40"/>
          <p:cNvSpPr txBox="1"/>
          <p:nvPr>
            <p:ph idx="8" type="body"/>
          </p:nvPr>
        </p:nvSpPr>
        <p:spPr>
          <a:xfrm>
            <a:off x="5908675" y="3140275"/>
            <a:ext cx="27123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Collaboration">
  <p:cSld name="CUSTOM_13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/>
          <p:nvPr>
            <p:ph idx="2" type="pic"/>
          </p:nvPr>
        </p:nvSpPr>
        <p:spPr>
          <a:xfrm>
            <a:off x="287610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2" name="Google Shape;282;p41"/>
          <p:cNvSpPr txBox="1"/>
          <p:nvPr>
            <p:ph type="title"/>
          </p:nvPr>
        </p:nvSpPr>
        <p:spPr>
          <a:xfrm>
            <a:off x="661575" y="424275"/>
            <a:ext cx="774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41"/>
          <p:cNvSpPr/>
          <p:nvPr>
            <p:ph idx="3" type="pic"/>
          </p:nvPr>
        </p:nvSpPr>
        <p:spPr>
          <a:xfrm>
            <a:off x="18908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284" name="Google Shape;284;p41"/>
          <p:cNvSpPr txBox="1"/>
          <p:nvPr>
            <p:ph idx="4" type="subTitle"/>
          </p:nvPr>
        </p:nvSpPr>
        <p:spPr>
          <a:xfrm>
            <a:off x="5908675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5" name="Google Shape;285;p41"/>
          <p:cNvSpPr txBox="1"/>
          <p:nvPr>
            <p:ph idx="5" type="body"/>
          </p:nvPr>
        </p:nvSpPr>
        <p:spPr>
          <a:xfrm>
            <a:off x="5901025" y="2091050"/>
            <a:ext cx="24588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86" name="Google Shape;286;p41"/>
          <p:cNvSpPr txBox="1"/>
          <p:nvPr>
            <p:ph idx="6" type="body"/>
          </p:nvPr>
        </p:nvSpPr>
        <p:spPr>
          <a:xfrm>
            <a:off x="5908675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HitGub Integration">
  <p:cSld name="CUSTOM_13_1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/>
          <p:nvPr>
            <p:ph idx="2" type="pic"/>
          </p:nvPr>
        </p:nvSpPr>
        <p:spPr>
          <a:xfrm>
            <a:off x="4960075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0" name="Google Shape;290;p42"/>
          <p:cNvSpPr/>
          <p:nvPr>
            <p:ph idx="3" type="pic"/>
          </p:nvPr>
        </p:nvSpPr>
        <p:spPr>
          <a:xfrm>
            <a:off x="60683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291" name="Google Shape;291;p42"/>
          <p:cNvSpPr txBox="1"/>
          <p:nvPr>
            <p:ph idx="4" type="subTitle"/>
          </p:nvPr>
        </p:nvSpPr>
        <p:spPr>
          <a:xfrm>
            <a:off x="684150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2" name="Google Shape;292;p42"/>
          <p:cNvSpPr txBox="1"/>
          <p:nvPr>
            <p:ph idx="5" type="body"/>
          </p:nvPr>
        </p:nvSpPr>
        <p:spPr>
          <a:xfrm>
            <a:off x="676500" y="2091050"/>
            <a:ext cx="2742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93" name="Google Shape;293;p42"/>
          <p:cNvSpPr txBox="1"/>
          <p:nvPr>
            <p:ph idx="6" type="body"/>
          </p:nvPr>
        </p:nvSpPr>
        <p:spPr>
          <a:xfrm>
            <a:off x="684150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94" name="Google Shape;294;p42"/>
          <p:cNvSpPr txBox="1"/>
          <p:nvPr>
            <p:ph type="title"/>
          </p:nvPr>
        </p:nvSpPr>
        <p:spPr>
          <a:xfrm>
            <a:off x="661575" y="424275"/>
            <a:ext cx="774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Event Tracking">
  <p:cSld name="CUSTOM_13_1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/>
          <p:nvPr>
            <p:ph idx="2" type="pic"/>
          </p:nvPr>
        </p:nvSpPr>
        <p:spPr>
          <a:xfrm>
            <a:off x="705375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8" name="Google Shape;298;p43"/>
          <p:cNvSpPr txBox="1"/>
          <p:nvPr>
            <p:ph type="title"/>
          </p:nvPr>
        </p:nvSpPr>
        <p:spPr>
          <a:xfrm>
            <a:off x="661576" y="424275"/>
            <a:ext cx="78558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43"/>
          <p:cNvSpPr/>
          <p:nvPr>
            <p:ph idx="3" type="pic"/>
          </p:nvPr>
        </p:nvSpPr>
        <p:spPr>
          <a:xfrm>
            <a:off x="60683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43"/>
          <p:cNvSpPr txBox="1"/>
          <p:nvPr>
            <p:ph idx="4" type="subTitle"/>
          </p:nvPr>
        </p:nvSpPr>
        <p:spPr>
          <a:xfrm>
            <a:off x="684150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01" name="Google Shape;301;p43"/>
          <p:cNvSpPr txBox="1"/>
          <p:nvPr>
            <p:ph idx="5" type="body"/>
          </p:nvPr>
        </p:nvSpPr>
        <p:spPr>
          <a:xfrm>
            <a:off x="676500" y="2091050"/>
            <a:ext cx="2677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02" name="Google Shape;302;p43"/>
          <p:cNvSpPr txBox="1"/>
          <p:nvPr>
            <p:ph idx="6" type="body"/>
          </p:nvPr>
        </p:nvSpPr>
        <p:spPr>
          <a:xfrm>
            <a:off x="684150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 - Risks">
  <p:cSld name="CUSTOM_14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/>
          <p:nvPr>
            <p:ph idx="2" type="pic"/>
          </p:nvPr>
        </p:nvSpPr>
        <p:spPr>
          <a:xfrm>
            <a:off x="5215175" y="0"/>
            <a:ext cx="3928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687900" y="292725"/>
            <a:ext cx="3755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3" type="subTitle"/>
          </p:nvPr>
        </p:nvSpPr>
        <p:spPr>
          <a:xfrm>
            <a:off x="689235" y="531804"/>
            <a:ext cx="37542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4" type="body"/>
          </p:nvPr>
        </p:nvSpPr>
        <p:spPr>
          <a:xfrm>
            <a:off x="688425" y="941550"/>
            <a:ext cx="37554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5" type="body"/>
          </p:nvPr>
        </p:nvSpPr>
        <p:spPr>
          <a:xfrm>
            <a:off x="1129400" y="2768850"/>
            <a:ext cx="33144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16">
    <p:bg>
      <p:bgPr>
        <a:solidFill>
          <a:schemeClr val="accent3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11" name="Google Shape;311;p45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45"/>
          <p:cNvSpPr txBox="1"/>
          <p:nvPr>
            <p:ph idx="2" type="body"/>
          </p:nvPr>
        </p:nvSpPr>
        <p:spPr>
          <a:xfrm>
            <a:off x="688425" y="1433475"/>
            <a:ext cx="28674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13" name="Google Shape;313;p45"/>
          <p:cNvSpPr txBox="1"/>
          <p:nvPr>
            <p:ph idx="3" type="body"/>
          </p:nvPr>
        </p:nvSpPr>
        <p:spPr>
          <a:xfrm>
            <a:off x="4724950" y="3620575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14" name="Google Shape;314;p45"/>
          <p:cNvSpPr txBox="1"/>
          <p:nvPr>
            <p:ph idx="4" type="body"/>
          </p:nvPr>
        </p:nvSpPr>
        <p:spPr>
          <a:xfrm>
            <a:off x="4724950" y="2596937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15" name="Google Shape;315;p45"/>
          <p:cNvSpPr txBox="1"/>
          <p:nvPr>
            <p:ph idx="5" type="body"/>
          </p:nvPr>
        </p:nvSpPr>
        <p:spPr>
          <a:xfrm>
            <a:off x="4724950" y="1567600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">
  <p:cSld name="CUSTOM_17">
    <p:bg>
      <p:bgPr>
        <a:solidFill>
          <a:schemeClr val="accent3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>
            <p:ph type="title"/>
          </p:nvPr>
        </p:nvSpPr>
        <p:spPr>
          <a:xfrm>
            <a:off x="667650" y="230375"/>
            <a:ext cx="7692300" cy="25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8" name="Google Shape;318;p46"/>
          <p:cNvSpPr txBox="1"/>
          <p:nvPr>
            <p:ph idx="2" type="title"/>
          </p:nvPr>
        </p:nvSpPr>
        <p:spPr>
          <a:xfrm>
            <a:off x="667650" y="3872300"/>
            <a:ext cx="7692300" cy="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8">
    <p:bg>
      <p:bgPr>
        <a:solidFill>
          <a:schemeClr val="accent3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/>
          <p:nvPr>
            <p:ph idx="2" type="pic"/>
          </p:nvPr>
        </p:nvSpPr>
        <p:spPr>
          <a:xfrm>
            <a:off x="4700175" y="0"/>
            <a:ext cx="4443900" cy="299100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47"/>
          <p:cNvSpPr txBox="1"/>
          <p:nvPr>
            <p:ph type="title"/>
          </p:nvPr>
        </p:nvSpPr>
        <p:spPr>
          <a:xfrm>
            <a:off x="407350" y="3366041"/>
            <a:ext cx="82701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cxnSp>
        <p:nvCxnSpPr>
          <p:cNvPr id="322" name="Google Shape;322;p47"/>
          <p:cNvCxnSpPr/>
          <p:nvPr/>
        </p:nvCxnSpPr>
        <p:spPr>
          <a:xfrm>
            <a:off x="-3150" y="677850"/>
            <a:ext cx="5232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9">
    <p:bg>
      <p:bgPr>
        <a:solidFill>
          <a:schemeClr val="accent3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/>
          <p:nvPr>
            <p:ph idx="2" type="pic"/>
          </p:nvPr>
        </p:nvSpPr>
        <p:spPr>
          <a:xfrm>
            <a:off x="8710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25" name="Google Shape;325;p48"/>
          <p:cNvSpPr/>
          <p:nvPr>
            <p:ph idx="3" type="pic"/>
          </p:nvPr>
        </p:nvSpPr>
        <p:spPr>
          <a:xfrm>
            <a:off x="36286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26" name="Google Shape;326;p48"/>
          <p:cNvSpPr/>
          <p:nvPr>
            <p:ph idx="4" type="pic"/>
          </p:nvPr>
        </p:nvSpPr>
        <p:spPr>
          <a:xfrm>
            <a:off x="63862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2">
  <p:cSld name="CUSTOM_19_2">
    <p:bg>
      <p:bgPr>
        <a:solidFill>
          <a:schemeClr val="lt2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/>
          <p:nvPr>
            <p:ph idx="2" type="pic"/>
          </p:nvPr>
        </p:nvSpPr>
        <p:spPr>
          <a:xfrm>
            <a:off x="8710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29" name="Google Shape;329;p49"/>
          <p:cNvSpPr/>
          <p:nvPr>
            <p:ph idx="3" type="pic"/>
          </p:nvPr>
        </p:nvSpPr>
        <p:spPr>
          <a:xfrm>
            <a:off x="36286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30" name="Google Shape;330;p49"/>
          <p:cNvSpPr/>
          <p:nvPr>
            <p:ph idx="4" type="pic"/>
          </p:nvPr>
        </p:nvSpPr>
        <p:spPr>
          <a:xfrm>
            <a:off x="63862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19_1">
    <p:bg>
      <p:bgPr>
        <a:solidFill>
          <a:schemeClr val="accent4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/>
          <p:nvPr/>
        </p:nvSpPr>
        <p:spPr>
          <a:xfrm rot="-5400000">
            <a:off x="3536425" y="-458475"/>
            <a:ext cx="5185800" cy="6064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0"/>
          <p:cNvSpPr/>
          <p:nvPr/>
        </p:nvSpPr>
        <p:spPr>
          <a:xfrm rot="-5400000">
            <a:off x="-1042850" y="1013775"/>
            <a:ext cx="51783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0"/>
          <p:cNvSpPr/>
          <p:nvPr>
            <p:ph idx="2" type="pic"/>
          </p:nvPr>
        </p:nvSpPr>
        <p:spPr>
          <a:xfrm>
            <a:off x="777750" y="938695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335" name="Google Shape;335;p50"/>
          <p:cNvSpPr/>
          <p:nvPr>
            <p:ph idx="3" type="pic"/>
          </p:nvPr>
        </p:nvSpPr>
        <p:spPr>
          <a:xfrm>
            <a:off x="4115400" y="921995"/>
            <a:ext cx="4127700" cy="233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20">
    <p:bg>
      <p:bgPr>
        <a:solidFill>
          <a:schemeClr val="lt2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/>
          <p:nvPr>
            <p:ph idx="2" type="pic"/>
          </p:nvPr>
        </p:nvSpPr>
        <p:spPr>
          <a:xfrm>
            <a:off x="936975" y="869000"/>
            <a:ext cx="1607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338" name="Google Shape;338;p51"/>
          <p:cNvSpPr/>
          <p:nvPr>
            <p:ph idx="3" type="pic"/>
          </p:nvPr>
        </p:nvSpPr>
        <p:spPr>
          <a:xfrm>
            <a:off x="3514600" y="869000"/>
            <a:ext cx="4798800" cy="3413100"/>
          </a:xfrm>
          <a:prstGeom prst="roundRect">
            <a:avLst>
              <a:gd fmla="val 463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1"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2"/>
          <p:cNvSpPr/>
          <p:nvPr>
            <p:ph idx="2" type="pic"/>
          </p:nvPr>
        </p:nvSpPr>
        <p:spPr>
          <a:xfrm>
            <a:off x="2068775" y="933200"/>
            <a:ext cx="4994100" cy="312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hone mockup">
  <p:cSld name="CUSTOM_22_1">
    <p:bg>
      <p:bgPr>
        <a:solidFill>
          <a:schemeClr val="accent3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/>
          <p:nvPr>
            <p:ph idx="2" type="pic"/>
          </p:nvPr>
        </p:nvSpPr>
        <p:spPr>
          <a:xfrm>
            <a:off x="6682707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43" name="Google Shape;343;p53"/>
          <p:cNvSpPr/>
          <p:nvPr>
            <p:ph idx="3" type="pic"/>
          </p:nvPr>
        </p:nvSpPr>
        <p:spPr>
          <a:xfrm>
            <a:off x="4143672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44" name="Google Shape;344;p53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45" name="Google Shape;345;p53"/>
          <p:cNvSpPr txBox="1"/>
          <p:nvPr>
            <p:ph idx="4" type="body"/>
          </p:nvPr>
        </p:nvSpPr>
        <p:spPr>
          <a:xfrm>
            <a:off x="689250" y="3870075"/>
            <a:ext cx="1968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46" name="Google Shape;346;p53"/>
          <p:cNvSpPr txBox="1"/>
          <p:nvPr>
            <p:ph idx="5" type="subTitle"/>
          </p:nvPr>
        </p:nvSpPr>
        <p:spPr>
          <a:xfrm>
            <a:off x="689050" y="531800"/>
            <a:ext cx="1607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Devices mockup">
  <p:cSld name="CUSTOM_24_1"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/>
          <p:nvPr>
            <p:ph idx="1" type="body"/>
          </p:nvPr>
        </p:nvSpPr>
        <p:spPr>
          <a:xfrm>
            <a:off x="687900" y="292725"/>
            <a:ext cx="14715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49" name="Google Shape;349;p54"/>
          <p:cNvSpPr txBox="1"/>
          <p:nvPr>
            <p:ph idx="2" type="body"/>
          </p:nvPr>
        </p:nvSpPr>
        <p:spPr>
          <a:xfrm>
            <a:off x="5484300" y="292725"/>
            <a:ext cx="2997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5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0" spcFirstLastPara="1" rIns="0" wrap="square" tIns="0">
            <a:noAutofit/>
          </a:bodyPr>
          <a:lstStyle>
            <a:lvl1pPr lv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63200" y="76200"/>
            <a:ext cx="8457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Light"/>
              <a:buNone/>
              <a:defRPr sz="4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6825" y="2540475"/>
            <a:ext cx="4209300" cy="21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  <a:defRPr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exend"/>
              <a:buChar char="○"/>
              <a:defRPr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  <a:defRPr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"/>
              <a:buChar char="○"/>
              <a:defRPr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"/>
              <a:buChar char="■"/>
              <a:defRPr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"/>
              <a:buChar char="●"/>
              <a:defRPr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exend"/>
              <a:buChar char="○"/>
              <a:defRPr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29">
          <p15:clr>
            <a:srgbClr val="E46962"/>
          </p15:clr>
        </p15:guide>
        <p15:guide id="2" pos="494">
          <p15:clr>
            <a:srgbClr val="E46962"/>
          </p15:clr>
        </p15:guide>
        <p15:guide id="3" pos="823">
          <p15:clr>
            <a:srgbClr val="E46962"/>
          </p15:clr>
        </p15:guide>
        <p15:guide id="4" pos="988">
          <p15:clr>
            <a:srgbClr val="E46962"/>
          </p15:clr>
        </p15:guide>
        <p15:guide id="5" pos="1317">
          <p15:clr>
            <a:srgbClr val="E46962"/>
          </p15:clr>
        </p15:guide>
        <p15:guide id="6" pos="1482">
          <p15:clr>
            <a:srgbClr val="E46962"/>
          </p15:clr>
        </p15:guide>
        <p15:guide id="7" pos="1811">
          <p15:clr>
            <a:srgbClr val="E46962"/>
          </p15:clr>
        </p15:guide>
        <p15:guide id="8" pos="1976">
          <p15:clr>
            <a:srgbClr val="E46962"/>
          </p15:clr>
        </p15:guide>
        <p15:guide id="9" pos="2305">
          <p15:clr>
            <a:srgbClr val="E46962"/>
          </p15:clr>
        </p15:guide>
        <p15:guide id="10" pos="2470">
          <p15:clr>
            <a:srgbClr val="E46962"/>
          </p15:clr>
        </p15:guide>
        <p15:guide id="11" pos="2799">
          <p15:clr>
            <a:srgbClr val="E46962"/>
          </p15:clr>
        </p15:guide>
        <p15:guide id="12" pos="5431">
          <p15:clr>
            <a:srgbClr val="E46962"/>
          </p15:clr>
        </p15:guide>
        <p15:guide id="13" pos="5266">
          <p15:clr>
            <a:srgbClr val="E46962"/>
          </p15:clr>
        </p15:guide>
        <p15:guide id="14" pos="4937">
          <p15:clr>
            <a:srgbClr val="E46962"/>
          </p15:clr>
        </p15:guide>
        <p15:guide id="15" pos="4772">
          <p15:clr>
            <a:srgbClr val="E46962"/>
          </p15:clr>
        </p15:guide>
        <p15:guide id="16" pos="4443">
          <p15:clr>
            <a:srgbClr val="E46962"/>
          </p15:clr>
        </p15:guide>
        <p15:guide id="17" pos="4278">
          <p15:clr>
            <a:srgbClr val="E46962"/>
          </p15:clr>
        </p15:guide>
        <p15:guide id="18" pos="3949">
          <p15:clr>
            <a:srgbClr val="E46962"/>
          </p15:clr>
        </p15:guide>
        <p15:guide id="19" pos="3784">
          <p15:clr>
            <a:srgbClr val="E46962"/>
          </p15:clr>
        </p15:guide>
        <p15:guide id="20" pos="3455">
          <p15:clr>
            <a:srgbClr val="E46962"/>
          </p15:clr>
        </p15:guide>
        <p15:guide id="21" pos="3290">
          <p15:clr>
            <a:srgbClr val="E46962"/>
          </p15:clr>
        </p15:guide>
        <p15:guide id="22" pos="296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/>
          <p:nvPr>
            <p:ph type="title"/>
          </p:nvPr>
        </p:nvSpPr>
        <p:spPr>
          <a:xfrm>
            <a:off x="303700" y="355500"/>
            <a:ext cx="84216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" sz="3200">
                <a:latin typeface="Georgia"/>
                <a:ea typeface="Georgia"/>
                <a:cs typeface="Georgia"/>
                <a:sym typeface="Georgia"/>
              </a:rPr>
              <a:t>AI-Driven Entity Intelligence Risk Analysis</a:t>
            </a:r>
            <a:endParaRPr sz="8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5" name="Google Shape;355;p55"/>
          <p:cNvSpPr txBox="1"/>
          <p:nvPr>
            <p:ph idx="1" type="subTitle"/>
          </p:nvPr>
        </p:nvSpPr>
        <p:spPr>
          <a:xfrm>
            <a:off x="1397200" y="1698275"/>
            <a:ext cx="6234600" cy="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7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Harnessing AI and Real-Time API Integration </a:t>
            </a:r>
            <a:endParaRPr b="1" sz="2100">
              <a:solidFill>
                <a:srgbClr val="2725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200"/>
              <a:buFont typeface="Arial"/>
              <a:buNone/>
            </a:pPr>
            <a:r>
              <a:rPr b="1" lang="en" sz="2100">
                <a:solidFill>
                  <a:srgbClr val="27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Risk Scoring.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356" name="Google Shape;356;p55"/>
          <p:cNvSpPr txBox="1"/>
          <p:nvPr>
            <p:ph idx="2" type="body"/>
          </p:nvPr>
        </p:nvSpPr>
        <p:spPr>
          <a:xfrm>
            <a:off x="341375" y="4655800"/>
            <a:ext cx="20883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5"/>
          <p:cNvSpPr txBox="1"/>
          <p:nvPr>
            <p:ph idx="4" type="body"/>
          </p:nvPr>
        </p:nvSpPr>
        <p:spPr>
          <a:xfrm>
            <a:off x="2652248" y="4655800"/>
            <a:ext cx="19407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5"/>
          <p:cNvSpPr txBox="1"/>
          <p:nvPr/>
        </p:nvSpPr>
        <p:spPr>
          <a:xfrm>
            <a:off x="5731575" y="3006575"/>
            <a:ext cx="2733300" cy="15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By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Nagandla Ashritha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Das Tamojit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Nelluri Hyma Lakshmi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4"/>
          <p:cNvSpPr txBox="1"/>
          <p:nvPr>
            <p:ph idx="1" type="body"/>
          </p:nvPr>
        </p:nvSpPr>
        <p:spPr>
          <a:xfrm>
            <a:off x="687900" y="292725"/>
            <a:ext cx="32331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64"/>
          <p:cNvSpPr txBox="1"/>
          <p:nvPr>
            <p:ph idx="4294967295" type="title"/>
          </p:nvPr>
        </p:nvSpPr>
        <p:spPr>
          <a:xfrm>
            <a:off x="661575" y="538850"/>
            <a:ext cx="8482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AI-Powered Scoring &amp; Inference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462" name="Google Shape;462;p64"/>
          <p:cNvSpPr txBox="1"/>
          <p:nvPr/>
        </p:nvSpPr>
        <p:spPr>
          <a:xfrm>
            <a:off x="770275" y="1565425"/>
            <a:ext cx="77112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💡 Description:</a:t>
            </a:r>
            <a:b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Our system integrates an AI model that dynamically learns from enriched entity profiles to assign risk and confidence scores. Initially guided by a weighted rule-based method, the AI gradually takes over as it gains confidence through more data.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🧠 Features: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Hybrid Risk Model: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Combines rule-based scores and AI predictions for better adaptability.</a:t>
            </a:r>
            <a:b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Confidence-Driven Switch: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When model confidence exceeds a threshold, AI-based predictions override rule-based.</a:t>
            </a:r>
            <a:b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Continuous Learning: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Synthetic data used to train models initially, with real-world data enhancing future training.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5"/>
          <p:cNvSpPr txBox="1"/>
          <p:nvPr>
            <p:ph idx="1" type="body"/>
          </p:nvPr>
        </p:nvSpPr>
        <p:spPr>
          <a:xfrm>
            <a:off x="687900" y="292725"/>
            <a:ext cx="32331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65"/>
          <p:cNvSpPr txBox="1"/>
          <p:nvPr>
            <p:ph idx="4294967295" type="title"/>
          </p:nvPr>
        </p:nvSpPr>
        <p:spPr>
          <a:xfrm>
            <a:off x="687900" y="569625"/>
            <a:ext cx="8275500" cy="7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AI-Powered Scoring &amp; Inference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9" name="Google Shape;469;p65"/>
          <p:cNvSpPr txBox="1"/>
          <p:nvPr/>
        </p:nvSpPr>
        <p:spPr>
          <a:xfrm>
            <a:off x="784200" y="1283800"/>
            <a:ext cx="7711200" cy="27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📈 Benefits: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●"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Reduces bias from manual rules.</a:t>
            </a:r>
            <a:b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●"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Learns patterns from diverse input sources.</a:t>
            </a:r>
            <a:b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●"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Captures hidden risk correlations across entities.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6"/>
          <p:cNvSpPr txBox="1"/>
          <p:nvPr>
            <p:ph idx="1" type="body"/>
          </p:nvPr>
        </p:nvSpPr>
        <p:spPr>
          <a:xfrm>
            <a:off x="687900" y="292725"/>
            <a:ext cx="32331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66"/>
          <p:cNvSpPr txBox="1"/>
          <p:nvPr>
            <p:ph idx="4294967295" type="title"/>
          </p:nvPr>
        </p:nvSpPr>
        <p:spPr>
          <a:xfrm>
            <a:off x="661575" y="538850"/>
            <a:ext cx="7819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Smart Anomaly Detection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6" name="Google Shape;476;p66"/>
          <p:cNvSpPr txBox="1"/>
          <p:nvPr/>
        </p:nvSpPr>
        <p:spPr>
          <a:xfrm>
            <a:off x="770275" y="1565425"/>
            <a:ext cx="77112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We use an AI anomaly detection model that learns typical behavior and flags deviations in transactions or entities.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✨ Features: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Entity-Level Anomalies: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Detects unusual traits (e.g., a Bank acting like a Shell company).</a:t>
            </a:r>
            <a:b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Behavioral Outliers: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Flags inconsistencies in relationships, ownerships, or domain age.</a:t>
            </a:r>
            <a:b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Cross-Referencing Signals: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Integrates with entity type, transaction traits, and PEP flags to boost detection accuracy.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7"/>
          <p:cNvSpPr txBox="1"/>
          <p:nvPr>
            <p:ph idx="1" type="body"/>
          </p:nvPr>
        </p:nvSpPr>
        <p:spPr>
          <a:xfrm>
            <a:off x="687900" y="292725"/>
            <a:ext cx="32331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67"/>
          <p:cNvSpPr txBox="1"/>
          <p:nvPr>
            <p:ph idx="4294967295" type="title"/>
          </p:nvPr>
        </p:nvSpPr>
        <p:spPr>
          <a:xfrm>
            <a:off x="661575" y="538850"/>
            <a:ext cx="80766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Smart Anomaly Detection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3" name="Google Shape;483;p67"/>
          <p:cNvSpPr txBox="1"/>
          <p:nvPr/>
        </p:nvSpPr>
        <p:spPr>
          <a:xfrm>
            <a:off x="844275" y="1482600"/>
            <a:ext cx="7711200" cy="27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📈 Benefits:</a:t>
            </a:r>
            <a:endParaRPr sz="1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Identifies unknown unknowns in risk.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Augments traditional risk scoring with AI foresight.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Reduces false negatives missed by rule-based systems.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8"/>
          <p:cNvSpPr txBox="1"/>
          <p:nvPr>
            <p:ph idx="1" type="body"/>
          </p:nvPr>
        </p:nvSpPr>
        <p:spPr>
          <a:xfrm>
            <a:off x="687900" y="292725"/>
            <a:ext cx="32331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68"/>
          <p:cNvSpPr txBox="1"/>
          <p:nvPr>
            <p:ph idx="4294967295" type="title"/>
          </p:nvPr>
        </p:nvSpPr>
        <p:spPr>
          <a:xfrm>
            <a:off x="661575" y="538850"/>
            <a:ext cx="63912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Challenges Faced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0" name="Google Shape;490;p68"/>
          <p:cNvSpPr txBox="1"/>
          <p:nvPr/>
        </p:nvSpPr>
        <p:spPr>
          <a:xfrm>
            <a:off x="770275" y="1565425"/>
            <a:ext cx="77112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No real dataset → built synthetic data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API failures or inconsistencies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Incomplete/wrong entity linking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Avoiding feature redundancy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Handling fuzzy PEP name matching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9"/>
          <p:cNvSpPr txBox="1"/>
          <p:nvPr>
            <p:ph idx="1" type="body"/>
          </p:nvPr>
        </p:nvSpPr>
        <p:spPr>
          <a:xfrm>
            <a:off x="687900" y="292725"/>
            <a:ext cx="32331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69"/>
          <p:cNvSpPr txBox="1"/>
          <p:nvPr>
            <p:ph idx="4294967295" type="title"/>
          </p:nvPr>
        </p:nvSpPr>
        <p:spPr>
          <a:xfrm>
            <a:off x="661575" y="538850"/>
            <a:ext cx="5151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Key Innovations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7" name="Google Shape;497;p69"/>
          <p:cNvSpPr txBox="1"/>
          <p:nvPr/>
        </p:nvSpPr>
        <p:spPr>
          <a:xfrm>
            <a:off x="770275" y="1565425"/>
            <a:ext cx="77112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AI-driven hybrid scoring engine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Entity Type enrichment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Ownership graph for indirect influence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Sentiment + anomaly boosting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0"/>
          <p:cNvSpPr txBox="1"/>
          <p:nvPr>
            <p:ph idx="1" type="body"/>
          </p:nvPr>
        </p:nvSpPr>
        <p:spPr>
          <a:xfrm>
            <a:off x="687900" y="292725"/>
            <a:ext cx="32331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70"/>
          <p:cNvSpPr txBox="1"/>
          <p:nvPr>
            <p:ph idx="4294967295" type="title"/>
          </p:nvPr>
        </p:nvSpPr>
        <p:spPr>
          <a:xfrm>
            <a:off x="661575" y="538850"/>
            <a:ext cx="7231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Future Enhancements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4" name="Google Shape;504;p70"/>
          <p:cNvSpPr txBox="1"/>
          <p:nvPr/>
        </p:nvSpPr>
        <p:spPr>
          <a:xfrm>
            <a:off x="770275" y="1565425"/>
            <a:ext cx="77112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Real-time risk alerts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UI dashboard with graphs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Explainable AI (XAI) modules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Integration with fraud detection pipelines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Entity disambiguation &amp; better context modeling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1"/>
          <p:cNvSpPr txBox="1"/>
          <p:nvPr>
            <p:ph idx="1" type="body"/>
          </p:nvPr>
        </p:nvSpPr>
        <p:spPr>
          <a:xfrm>
            <a:off x="687900" y="292725"/>
            <a:ext cx="32331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71"/>
          <p:cNvSpPr txBox="1"/>
          <p:nvPr>
            <p:ph idx="4294967295" type="title"/>
          </p:nvPr>
        </p:nvSpPr>
        <p:spPr>
          <a:xfrm>
            <a:off x="661575" y="538850"/>
            <a:ext cx="5151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Takeaways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1" name="Google Shape;511;p71"/>
          <p:cNvSpPr txBox="1"/>
          <p:nvPr/>
        </p:nvSpPr>
        <p:spPr>
          <a:xfrm>
            <a:off x="716400" y="1524000"/>
            <a:ext cx="77112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System is </a:t>
            </a: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modular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scalable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, and </a:t>
            </a: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intelligent</a:t>
            </a:r>
            <a:b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●"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AI brings adaptability &amp; context awareness</a:t>
            </a:r>
            <a:b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●"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Ready to integrate with larger compliance systems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idx="1" type="body"/>
          </p:nvPr>
        </p:nvSpPr>
        <p:spPr>
          <a:xfrm>
            <a:off x="687900" y="292725"/>
            <a:ext cx="32331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4" name="Google Shape;364;p56"/>
          <p:cNvCxnSpPr/>
          <p:nvPr/>
        </p:nvCxnSpPr>
        <p:spPr>
          <a:xfrm>
            <a:off x="0" y="4492425"/>
            <a:ext cx="4442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56"/>
          <p:cNvSpPr txBox="1"/>
          <p:nvPr>
            <p:ph type="title"/>
          </p:nvPr>
        </p:nvSpPr>
        <p:spPr>
          <a:xfrm>
            <a:off x="661575" y="538850"/>
            <a:ext cx="65028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Problem Statement</a:t>
            </a:r>
            <a:endParaRPr sz="4300"/>
          </a:p>
        </p:txBody>
      </p:sp>
      <p:sp>
        <p:nvSpPr>
          <p:cNvPr id="366" name="Google Shape;366;p56"/>
          <p:cNvSpPr txBox="1"/>
          <p:nvPr/>
        </p:nvSpPr>
        <p:spPr>
          <a:xfrm>
            <a:off x="853100" y="1474300"/>
            <a:ext cx="79596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Data analysts spend extensive manual effort identifying and verifying entities from complex transaction records.</a:t>
            </a:r>
            <a:br>
              <a:rPr lang="en" sz="12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2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Inconsistent naming, abbreviations, and unstructured information make entity verification challenging and error-prone.</a:t>
            </a:r>
            <a:br>
              <a:rPr lang="en" sz="12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2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Current processes are inadequate for rapidly and reliably detecting fraudulent or high-risk entities.</a:t>
            </a:r>
            <a:br>
              <a:rPr lang="en" sz="12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2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Manual risk evaluation methods slow down analysis, compromising timely and accurate decision-making.</a:t>
            </a:r>
            <a:br>
              <a:rPr lang="en" sz="12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2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There's a clear need for automation through sophisticated AI-driven extraction, classification, and risk-scoring mechanisms.</a:t>
            </a:r>
            <a:endParaRPr sz="12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7"/>
          <p:cNvSpPr txBox="1"/>
          <p:nvPr>
            <p:ph idx="1" type="body"/>
          </p:nvPr>
        </p:nvSpPr>
        <p:spPr>
          <a:xfrm>
            <a:off x="687900" y="292725"/>
            <a:ext cx="32331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7"/>
          <p:cNvSpPr txBox="1"/>
          <p:nvPr>
            <p:ph idx="4294967295" type="title"/>
          </p:nvPr>
        </p:nvSpPr>
        <p:spPr>
          <a:xfrm>
            <a:off x="661575" y="538850"/>
            <a:ext cx="5151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Objective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3" name="Google Shape;373;p57"/>
          <p:cNvSpPr txBox="1"/>
          <p:nvPr/>
        </p:nvSpPr>
        <p:spPr>
          <a:xfrm>
            <a:off x="770275" y="1656525"/>
            <a:ext cx="6907800" cy="30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Detect entity-level financial risk using:</a:t>
            </a:r>
            <a:b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●"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Public data</a:t>
            </a:r>
            <a:b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●"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Ownership networks</a:t>
            </a:r>
            <a:b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●"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AI insights</a:t>
            </a:r>
            <a:b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Deliver </a:t>
            </a: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interpretable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scalable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, and </a:t>
            </a: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automated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scoring.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" name="Google Shape;378;p58"/>
          <p:cNvCxnSpPr/>
          <p:nvPr/>
        </p:nvCxnSpPr>
        <p:spPr>
          <a:xfrm>
            <a:off x="1415625" y="758075"/>
            <a:ext cx="0" cy="29607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58"/>
          <p:cNvCxnSpPr/>
          <p:nvPr/>
        </p:nvCxnSpPr>
        <p:spPr>
          <a:xfrm>
            <a:off x="2047639" y="758075"/>
            <a:ext cx="0" cy="29607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58"/>
          <p:cNvCxnSpPr/>
          <p:nvPr/>
        </p:nvCxnSpPr>
        <p:spPr>
          <a:xfrm>
            <a:off x="2679653" y="758075"/>
            <a:ext cx="0" cy="29607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58"/>
          <p:cNvCxnSpPr/>
          <p:nvPr/>
        </p:nvCxnSpPr>
        <p:spPr>
          <a:xfrm>
            <a:off x="7735750" y="758075"/>
            <a:ext cx="0" cy="2969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58"/>
          <p:cNvCxnSpPr/>
          <p:nvPr/>
        </p:nvCxnSpPr>
        <p:spPr>
          <a:xfrm>
            <a:off x="3311667" y="758075"/>
            <a:ext cx="0" cy="29607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58"/>
          <p:cNvCxnSpPr/>
          <p:nvPr/>
        </p:nvCxnSpPr>
        <p:spPr>
          <a:xfrm>
            <a:off x="3943681" y="758075"/>
            <a:ext cx="0" cy="29607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58"/>
          <p:cNvCxnSpPr/>
          <p:nvPr/>
        </p:nvCxnSpPr>
        <p:spPr>
          <a:xfrm>
            <a:off x="4575694" y="758075"/>
            <a:ext cx="0" cy="29607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58"/>
          <p:cNvCxnSpPr/>
          <p:nvPr/>
        </p:nvCxnSpPr>
        <p:spPr>
          <a:xfrm>
            <a:off x="5207708" y="758075"/>
            <a:ext cx="0" cy="29607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58"/>
          <p:cNvCxnSpPr/>
          <p:nvPr/>
        </p:nvCxnSpPr>
        <p:spPr>
          <a:xfrm>
            <a:off x="5839722" y="758075"/>
            <a:ext cx="0" cy="29607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58"/>
          <p:cNvCxnSpPr/>
          <p:nvPr/>
        </p:nvCxnSpPr>
        <p:spPr>
          <a:xfrm>
            <a:off x="6471736" y="758075"/>
            <a:ext cx="0" cy="29607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58"/>
          <p:cNvCxnSpPr/>
          <p:nvPr/>
        </p:nvCxnSpPr>
        <p:spPr>
          <a:xfrm>
            <a:off x="7103750" y="758075"/>
            <a:ext cx="0" cy="29607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58"/>
          <p:cNvCxnSpPr/>
          <p:nvPr/>
        </p:nvCxnSpPr>
        <p:spPr>
          <a:xfrm>
            <a:off x="3310425" y="1865025"/>
            <a:ext cx="0" cy="450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58"/>
          <p:cNvCxnSpPr/>
          <p:nvPr/>
        </p:nvCxnSpPr>
        <p:spPr>
          <a:xfrm>
            <a:off x="5711" y="2314588"/>
            <a:ext cx="9138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58"/>
          <p:cNvSpPr txBox="1"/>
          <p:nvPr/>
        </p:nvSpPr>
        <p:spPr>
          <a:xfrm>
            <a:off x="1402267" y="2754423"/>
            <a:ext cx="1307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INPUT LAYER</a:t>
            </a:r>
            <a:endParaRPr sz="12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392" name="Google Shape;392;p58"/>
          <p:cNvSpPr txBox="1"/>
          <p:nvPr/>
        </p:nvSpPr>
        <p:spPr>
          <a:xfrm>
            <a:off x="1402267" y="2981210"/>
            <a:ext cx="130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Reading and </a:t>
            </a:r>
            <a:r>
              <a:rPr lang="en" sz="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Extracting</a:t>
            </a:r>
            <a:r>
              <a:rPr lang="en" sz="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 needful data from structure and unstructured files</a:t>
            </a:r>
            <a:endParaRPr sz="800">
              <a:solidFill>
                <a:schemeClr val="lt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Parsing + </a:t>
            </a:r>
            <a:r>
              <a:rPr lang="en" sz="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Extraction</a:t>
            </a:r>
            <a:endParaRPr sz="800">
              <a:solidFill>
                <a:schemeClr val="l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393" name="Google Shape;393;p58"/>
          <p:cNvCxnSpPr/>
          <p:nvPr/>
        </p:nvCxnSpPr>
        <p:spPr>
          <a:xfrm>
            <a:off x="1417050" y="2316025"/>
            <a:ext cx="0" cy="39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58"/>
          <p:cNvSpPr txBox="1"/>
          <p:nvPr/>
        </p:nvSpPr>
        <p:spPr>
          <a:xfrm>
            <a:off x="3306183" y="1264083"/>
            <a:ext cx="1307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Entity </a:t>
            </a:r>
            <a:r>
              <a:rPr lang="en"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Extraction</a:t>
            </a:r>
            <a:endParaRPr sz="12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395" name="Google Shape;395;p58"/>
          <p:cNvSpPr txBox="1"/>
          <p:nvPr/>
        </p:nvSpPr>
        <p:spPr>
          <a:xfrm>
            <a:off x="3306183" y="1490870"/>
            <a:ext cx="1307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272525"/>
                </a:solidFill>
              </a:rPr>
              <a:t>Regex and AI Techniques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396" name="Google Shape;396;p58"/>
          <p:cNvCxnSpPr/>
          <p:nvPr/>
        </p:nvCxnSpPr>
        <p:spPr>
          <a:xfrm>
            <a:off x="5206642" y="2298050"/>
            <a:ext cx="0" cy="401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58"/>
          <p:cNvCxnSpPr/>
          <p:nvPr/>
        </p:nvCxnSpPr>
        <p:spPr>
          <a:xfrm>
            <a:off x="7102675" y="1865025"/>
            <a:ext cx="0" cy="439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58"/>
          <p:cNvSpPr txBox="1"/>
          <p:nvPr/>
        </p:nvSpPr>
        <p:spPr>
          <a:xfrm>
            <a:off x="5202401" y="2754423"/>
            <a:ext cx="1307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API Layer</a:t>
            </a:r>
            <a:endParaRPr sz="12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399" name="Google Shape;399;p58"/>
          <p:cNvSpPr txBox="1"/>
          <p:nvPr/>
        </p:nvSpPr>
        <p:spPr>
          <a:xfrm>
            <a:off x="5202401" y="2981210"/>
            <a:ext cx="1307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To get data from external sources</a:t>
            </a:r>
            <a:endParaRPr sz="800">
              <a:solidFill>
                <a:schemeClr val="l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00" name="Google Shape;400;p58"/>
          <p:cNvSpPr txBox="1"/>
          <p:nvPr/>
        </p:nvSpPr>
        <p:spPr>
          <a:xfrm>
            <a:off x="7098426" y="1264095"/>
            <a:ext cx="1496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Risk Scoring</a:t>
            </a:r>
            <a:endParaRPr sz="12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01" name="Google Shape;401;p58"/>
          <p:cNvSpPr txBox="1"/>
          <p:nvPr/>
        </p:nvSpPr>
        <p:spPr>
          <a:xfrm>
            <a:off x="7098426" y="1490870"/>
            <a:ext cx="13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Using AI Model to calculate risk, </a:t>
            </a:r>
            <a:r>
              <a:rPr lang="en" sz="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detect</a:t>
            </a:r>
            <a:r>
              <a:rPr lang="en" sz="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 </a:t>
            </a:r>
            <a:r>
              <a:rPr lang="en" sz="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anomaly</a:t>
            </a:r>
            <a:endParaRPr sz="800">
              <a:solidFill>
                <a:schemeClr val="l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02" name="Google Shape;402;p58"/>
          <p:cNvSpPr txBox="1"/>
          <p:nvPr/>
        </p:nvSpPr>
        <p:spPr>
          <a:xfrm>
            <a:off x="746325" y="743551"/>
            <a:ext cx="631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03" name="Google Shape;403;p58"/>
          <p:cNvSpPr txBox="1"/>
          <p:nvPr/>
        </p:nvSpPr>
        <p:spPr>
          <a:xfrm>
            <a:off x="3264300" y="743551"/>
            <a:ext cx="631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04" name="Google Shape;404;p58"/>
          <p:cNvSpPr txBox="1"/>
          <p:nvPr/>
        </p:nvSpPr>
        <p:spPr>
          <a:xfrm>
            <a:off x="4533700" y="743551"/>
            <a:ext cx="631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05" name="Google Shape;405;p58"/>
          <p:cNvSpPr txBox="1"/>
          <p:nvPr/>
        </p:nvSpPr>
        <p:spPr>
          <a:xfrm>
            <a:off x="5803100" y="743551"/>
            <a:ext cx="631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06" name="Google Shape;406;p58"/>
          <p:cNvSpPr txBox="1"/>
          <p:nvPr/>
        </p:nvSpPr>
        <p:spPr>
          <a:xfrm>
            <a:off x="7072500" y="743551"/>
            <a:ext cx="6315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cxnSp>
        <p:nvCxnSpPr>
          <p:cNvPr id="407" name="Google Shape;407;p58"/>
          <p:cNvCxnSpPr/>
          <p:nvPr/>
        </p:nvCxnSpPr>
        <p:spPr>
          <a:xfrm>
            <a:off x="2679675" y="758075"/>
            <a:ext cx="0" cy="8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58"/>
          <p:cNvCxnSpPr/>
          <p:nvPr/>
        </p:nvCxnSpPr>
        <p:spPr>
          <a:xfrm>
            <a:off x="3943700" y="758075"/>
            <a:ext cx="0" cy="8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58"/>
          <p:cNvCxnSpPr/>
          <p:nvPr/>
        </p:nvCxnSpPr>
        <p:spPr>
          <a:xfrm>
            <a:off x="5207725" y="758075"/>
            <a:ext cx="0" cy="8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58"/>
          <p:cNvCxnSpPr/>
          <p:nvPr/>
        </p:nvCxnSpPr>
        <p:spPr>
          <a:xfrm>
            <a:off x="6471725" y="758075"/>
            <a:ext cx="0" cy="8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58"/>
          <p:cNvCxnSpPr/>
          <p:nvPr/>
        </p:nvCxnSpPr>
        <p:spPr>
          <a:xfrm>
            <a:off x="7735750" y="758075"/>
            <a:ext cx="0" cy="8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58"/>
          <p:cNvSpPr txBox="1"/>
          <p:nvPr>
            <p:ph type="title"/>
          </p:nvPr>
        </p:nvSpPr>
        <p:spPr>
          <a:xfrm>
            <a:off x="640325" y="3853299"/>
            <a:ext cx="53397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</a:t>
            </a:r>
            <a:endParaRPr/>
          </a:p>
        </p:txBody>
      </p:sp>
      <p:pic>
        <p:nvPicPr>
          <p:cNvPr descr="Icon with three rectangles." id="413" name="Google Shape;413;p58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650" y="2088671"/>
            <a:ext cx="413400" cy="413400"/>
          </a:xfrm>
          <a:prstGeom prst="rect">
            <a:avLst/>
          </a:prstGeom>
        </p:spPr>
      </p:pic>
      <p:pic>
        <p:nvPicPr>
          <p:cNvPr descr="Icon with three dots in a circle." id="414" name="Google Shape;414;p58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209" r="199" t="0"/>
          <a:stretch/>
        </p:blipFill>
        <p:spPr>
          <a:xfrm>
            <a:off x="3105050" y="2088671"/>
            <a:ext cx="413400" cy="413400"/>
          </a:xfrm>
          <a:prstGeom prst="rect">
            <a:avLst/>
          </a:prstGeom>
        </p:spPr>
      </p:pic>
      <p:pic>
        <p:nvPicPr>
          <p:cNvPr descr="Icon with subdivided square." id="415" name="Google Shape;415;p58"/>
          <p:cNvPicPr preferRelativeResize="0"/>
          <p:nvPr>
            <p:ph idx="4" type="pic"/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8488" y="2088671"/>
            <a:ext cx="413400" cy="413400"/>
          </a:xfrm>
          <a:prstGeom prst="rect">
            <a:avLst/>
          </a:prstGeom>
        </p:spPr>
      </p:pic>
      <p:pic>
        <p:nvPicPr>
          <p:cNvPr descr="Icon with several boxes." id="416" name="Google Shape;416;p58"/>
          <p:cNvPicPr preferRelativeResize="0"/>
          <p:nvPr>
            <p:ph idx="5" type="pic"/>
          </p:nvPr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1938" y="2088671"/>
            <a:ext cx="413400" cy="413400"/>
          </a:xfrm>
          <a:prstGeom prst="rect">
            <a:avLst/>
          </a:prstGeom>
        </p:spPr>
      </p:pic>
      <p:sp>
        <p:nvSpPr>
          <p:cNvPr id="417" name="Google Shape;417;p58"/>
          <p:cNvSpPr txBox="1"/>
          <p:nvPr>
            <p:ph idx="1" type="body"/>
          </p:nvPr>
        </p:nvSpPr>
        <p:spPr>
          <a:xfrm>
            <a:off x="700775" y="4573925"/>
            <a:ext cx="53064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>
            <p:ph idx="4294967295" type="title"/>
          </p:nvPr>
        </p:nvSpPr>
        <p:spPr>
          <a:xfrm>
            <a:off x="661575" y="538850"/>
            <a:ext cx="7372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API Keys and their roles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Multi-Source Data Enrichment</a:t>
            </a:r>
            <a:endParaRPr b="1"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23" name="Google Shape;423;p59"/>
          <p:cNvSpPr txBox="1"/>
          <p:nvPr/>
        </p:nvSpPr>
        <p:spPr>
          <a:xfrm>
            <a:off x="861400" y="1664800"/>
            <a:ext cx="70815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🔎 </a:t>
            </a:r>
            <a:r>
              <a:rPr b="1" lang="en" sz="1300">
                <a:solidFill>
                  <a:schemeClr val="lt1"/>
                </a:solidFill>
              </a:rPr>
              <a:t>Wikidata &amp; Wikipedia</a:t>
            </a:r>
            <a:r>
              <a:rPr lang="en" sz="1300">
                <a:solidFill>
                  <a:schemeClr val="lt1"/>
                </a:solidFill>
              </a:rPr>
              <a:t> – Entity type, country, headquarters, ownership.</a:t>
            </a:r>
            <a:br>
              <a:rPr lang="en" sz="1300">
                <a:solidFill>
                  <a:schemeClr val="lt1"/>
                </a:solidFill>
              </a:rPr>
            </a:b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🧾 </a:t>
            </a:r>
            <a:r>
              <a:rPr b="1" lang="en" sz="1300">
                <a:solidFill>
                  <a:schemeClr val="lt1"/>
                </a:solidFill>
              </a:rPr>
              <a:t>OpenSanctions</a:t>
            </a:r>
            <a:r>
              <a:rPr lang="en" sz="1300">
                <a:solidFill>
                  <a:schemeClr val="lt1"/>
                </a:solidFill>
              </a:rPr>
              <a:t> – Topics flagged (e.g., corruption, fraud).</a:t>
            </a:r>
            <a:br>
              <a:rPr lang="en" sz="1300">
                <a:solidFill>
                  <a:schemeClr val="lt1"/>
                </a:solidFill>
              </a:rPr>
            </a:b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🔒 </a:t>
            </a:r>
            <a:r>
              <a:rPr b="1" lang="en" sz="1300">
                <a:solidFill>
                  <a:schemeClr val="lt1"/>
                </a:solidFill>
              </a:rPr>
              <a:t>OFAC / SDN Lists</a:t>
            </a:r>
            <a:r>
              <a:rPr lang="en" sz="1300">
                <a:solidFill>
                  <a:schemeClr val="lt1"/>
                </a:solidFill>
              </a:rPr>
              <a:t> – Sanction match verification.</a:t>
            </a:r>
            <a:br>
              <a:rPr lang="en" sz="1300">
                <a:solidFill>
                  <a:schemeClr val="lt1"/>
                </a:solidFill>
              </a:rPr>
            </a:b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🌐 </a:t>
            </a:r>
            <a:r>
              <a:rPr b="1" lang="en" sz="1300">
                <a:solidFill>
                  <a:schemeClr val="lt1"/>
                </a:solidFill>
              </a:rPr>
              <a:t>Clearbit</a:t>
            </a:r>
            <a:r>
              <a:rPr lang="en" sz="1300">
                <a:solidFill>
                  <a:schemeClr val="lt1"/>
                </a:solidFill>
              </a:rPr>
              <a:t> – Domain age, industry details.</a:t>
            </a:r>
            <a:br>
              <a:rPr lang="en" sz="1300">
                <a:solidFill>
                  <a:schemeClr val="lt1"/>
                </a:solidFill>
              </a:rPr>
            </a:b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🗞️ </a:t>
            </a:r>
            <a:r>
              <a:rPr b="1" lang="en" sz="1300">
                <a:solidFill>
                  <a:schemeClr val="lt1"/>
                </a:solidFill>
              </a:rPr>
              <a:t>News Analysis</a:t>
            </a:r>
            <a:r>
              <a:rPr lang="en" sz="1300">
                <a:solidFill>
                  <a:schemeClr val="lt1"/>
                </a:solidFill>
              </a:rPr>
              <a:t> – Real-time sentiment &amp; summary from NewsAPI.</a:t>
            </a:r>
            <a:br>
              <a:rPr lang="en" sz="1300">
                <a:solidFill>
                  <a:schemeClr val="lt1"/>
                </a:solidFill>
              </a:rPr>
            </a:b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📦 </a:t>
            </a:r>
            <a:r>
              <a:rPr b="1" lang="en" sz="1300">
                <a:solidFill>
                  <a:schemeClr val="lt1"/>
                </a:solidFill>
              </a:rPr>
              <a:t>Wayback Machine</a:t>
            </a:r>
            <a:r>
              <a:rPr lang="en" sz="1300">
                <a:solidFill>
                  <a:schemeClr val="lt1"/>
                </a:solidFill>
              </a:rPr>
              <a:t> – Online presence trace.</a:t>
            </a:r>
            <a:br>
              <a:rPr lang="en" sz="1300">
                <a:solidFill>
                  <a:schemeClr val="lt1"/>
                </a:solidFill>
              </a:rPr>
            </a:b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🦆 </a:t>
            </a:r>
            <a:r>
              <a:rPr b="1" lang="en" sz="1300">
                <a:solidFill>
                  <a:schemeClr val="lt1"/>
                </a:solidFill>
              </a:rPr>
              <a:t>DuckDuckGo</a:t>
            </a:r>
            <a:r>
              <a:rPr lang="en" sz="1300">
                <a:solidFill>
                  <a:schemeClr val="lt1"/>
                </a:solidFill>
              </a:rPr>
              <a:t> – Quick context and perception.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0"/>
          <p:cNvSpPr txBox="1"/>
          <p:nvPr>
            <p:ph idx="1" type="body"/>
          </p:nvPr>
        </p:nvSpPr>
        <p:spPr>
          <a:xfrm>
            <a:off x="687900" y="292725"/>
            <a:ext cx="32331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60"/>
          <p:cNvSpPr txBox="1"/>
          <p:nvPr>
            <p:ph idx="4294967295" type="title"/>
          </p:nvPr>
        </p:nvSpPr>
        <p:spPr>
          <a:xfrm>
            <a:off x="661575" y="538850"/>
            <a:ext cx="8126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</a:rPr>
              <a:t>Features Considered for Risk</a:t>
            </a:r>
            <a:endParaRPr sz="4200">
              <a:solidFill>
                <a:schemeClr val="dk1"/>
              </a:solidFill>
            </a:endParaRPr>
          </a:p>
        </p:txBody>
      </p:sp>
      <p:sp>
        <p:nvSpPr>
          <p:cNvPr id="430" name="Google Shape;430;p60"/>
          <p:cNvSpPr txBox="1"/>
          <p:nvPr/>
        </p:nvSpPr>
        <p:spPr>
          <a:xfrm>
            <a:off x="894525" y="1515725"/>
            <a:ext cx="7686300" cy="3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</a:pPr>
            <a:r>
              <a:rPr lang="en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PEP flag</a:t>
            </a:r>
            <a:br>
              <a:rPr lang="en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</a:pPr>
            <a:r>
              <a:rPr lang="en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Sanctions</a:t>
            </a:r>
            <a:br>
              <a:rPr lang="en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</a:pPr>
            <a:r>
              <a:rPr lang="en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Sentiment score</a:t>
            </a:r>
            <a:br>
              <a:rPr lang="en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</a:pPr>
            <a:r>
              <a:rPr lang="en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Tax haven</a:t>
            </a:r>
            <a:br>
              <a:rPr lang="en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</a:pPr>
            <a:r>
              <a:rPr lang="en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Ownership influence</a:t>
            </a:r>
            <a:br>
              <a:rPr lang="en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</a:pPr>
            <a:r>
              <a:rPr lang="en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News relevance</a:t>
            </a:r>
            <a:br>
              <a:rPr lang="en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</a:pPr>
            <a:r>
              <a:rPr lang="en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Domain age</a:t>
            </a:r>
            <a:br>
              <a:rPr lang="en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</a:pPr>
            <a:r>
              <a:rPr lang="en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Anomaly flag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1"/>
          <p:cNvSpPr txBox="1"/>
          <p:nvPr>
            <p:ph idx="1" type="body"/>
          </p:nvPr>
        </p:nvSpPr>
        <p:spPr>
          <a:xfrm>
            <a:off x="687900" y="292725"/>
            <a:ext cx="32331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61"/>
          <p:cNvSpPr txBox="1"/>
          <p:nvPr>
            <p:ph idx="4294967295" type="title"/>
          </p:nvPr>
        </p:nvSpPr>
        <p:spPr>
          <a:xfrm>
            <a:off x="661575" y="538850"/>
            <a:ext cx="5151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AI Integration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7" name="Google Shape;437;p61"/>
          <p:cNvSpPr txBox="1"/>
          <p:nvPr/>
        </p:nvSpPr>
        <p:spPr>
          <a:xfrm>
            <a:off x="716400" y="1714500"/>
            <a:ext cx="77112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🧠 Entity Risk Scoring Model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</a:pPr>
            <a:r>
              <a:rPr b="1" lang="en" sz="1300">
                <a:solidFill>
                  <a:schemeClr val="lt1"/>
                </a:solidFill>
              </a:rPr>
              <a:t>🧠 </a:t>
            </a:r>
            <a:r>
              <a:rPr b="1" lang="en" sz="1600">
                <a:solidFill>
                  <a:schemeClr val="lt1"/>
                </a:solidFill>
              </a:rPr>
              <a:t>Confidence Score Estimator</a:t>
            </a:r>
            <a:endParaRPr b="1" sz="16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🧠 Anomaly Detection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🧠 Sentiment-Based Risk Amplification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🧠 AI-Enhanced Reason Generation (Optional)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 txBox="1"/>
          <p:nvPr>
            <p:ph idx="1" type="body"/>
          </p:nvPr>
        </p:nvSpPr>
        <p:spPr>
          <a:xfrm>
            <a:off x="687900" y="292725"/>
            <a:ext cx="32331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2"/>
          <p:cNvSpPr txBox="1"/>
          <p:nvPr>
            <p:ph idx="3" type="body"/>
          </p:nvPr>
        </p:nvSpPr>
        <p:spPr>
          <a:xfrm>
            <a:off x="679349" y="2234700"/>
            <a:ext cx="3763500" cy="17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444" name="Google Shape;444;p62"/>
          <p:cNvCxnSpPr/>
          <p:nvPr/>
        </p:nvCxnSpPr>
        <p:spPr>
          <a:xfrm>
            <a:off x="0" y="4492425"/>
            <a:ext cx="4442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62"/>
          <p:cNvSpPr txBox="1"/>
          <p:nvPr>
            <p:ph type="title"/>
          </p:nvPr>
        </p:nvSpPr>
        <p:spPr>
          <a:xfrm>
            <a:off x="661575" y="422425"/>
            <a:ext cx="73311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Smart Fixes</a:t>
            </a:r>
            <a:endParaRPr sz="6300">
              <a:solidFill>
                <a:schemeClr val="lt1"/>
              </a:solidFill>
            </a:endParaRPr>
          </a:p>
        </p:txBody>
      </p:sp>
      <p:sp>
        <p:nvSpPr>
          <p:cNvPr id="446" name="Google Shape;446;p62"/>
          <p:cNvSpPr txBox="1"/>
          <p:nvPr/>
        </p:nvSpPr>
        <p:spPr>
          <a:xfrm>
            <a:off x="596350" y="1027050"/>
            <a:ext cx="7818900" cy="3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❌ API Failures (OFAC, SEC, OpenSanctions)</a:t>
            </a:r>
            <a:br>
              <a:rPr b="1" lang="en" sz="1100">
                <a:solidFill>
                  <a:schemeClr val="lt1"/>
                </a:solidFill>
              </a:rPr>
            </a:br>
            <a:endParaRPr b="1"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i="1" lang="en" sz="1100">
                <a:solidFill>
                  <a:schemeClr val="lt1"/>
                </a:solidFill>
              </a:rPr>
              <a:t>Fix</a:t>
            </a:r>
            <a:r>
              <a:rPr lang="en" sz="1100">
                <a:solidFill>
                  <a:schemeClr val="lt1"/>
                </a:solidFill>
              </a:rPr>
              <a:t>: Added error handling + web scraping fallback.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🔍 PEP Detection Inaccuracy</a:t>
            </a:r>
            <a:br>
              <a:rPr b="1" lang="en" sz="1100">
                <a:solidFill>
                  <a:schemeClr val="lt1"/>
                </a:solidFill>
              </a:rPr>
            </a:br>
            <a:endParaRPr b="1"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i="1" lang="en" sz="1100">
                <a:solidFill>
                  <a:schemeClr val="lt1"/>
                </a:solidFill>
              </a:rPr>
              <a:t>Fix</a:t>
            </a:r>
            <a:r>
              <a:rPr lang="en" sz="1100">
                <a:solidFill>
                  <a:schemeClr val="lt1"/>
                </a:solidFill>
              </a:rPr>
              <a:t>: Cleaned SDN data, used fuzzy matching to catch variations.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📉 Weak Risk Scoring Logic</a:t>
            </a:r>
            <a:br>
              <a:rPr b="1" lang="en" sz="1100">
                <a:solidFill>
                  <a:schemeClr val="lt1"/>
                </a:solidFill>
              </a:rPr>
            </a:br>
            <a:endParaRPr b="1"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i="1" lang="en" sz="1100">
                <a:solidFill>
                  <a:schemeClr val="lt1"/>
                </a:solidFill>
              </a:rPr>
              <a:t>Fix</a:t>
            </a:r>
            <a:r>
              <a:rPr lang="en" sz="1100">
                <a:solidFill>
                  <a:schemeClr val="lt1"/>
                </a:solidFill>
              </a:rPr>
              <a:t>: Built hybrid scoring: rule-based + AI model + anomaly detection + normalization.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🌀 Redundant Summaries</a:t>
            </a:r>
            <a:br>
              <a:rPr b="1" lang="en" sz="1100">
                <a:solidFill>
                  <a:schemeClr val="lt1"/>
                </a:solidFill>
              </a:rPr>
            </a:br>
            <a:endParaRPr b="1"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i="1" lang="en" sz="1100">
                <a:solidFill>
                  <a:schemeClr val="lt1"/>
                </a:solidFill>
              </a:rPr>
              <a:t>Fix</a:t>
            </a:r>
            <a:r>
              <a:rPr lang="en" sz="1100">
                <a:solidFill>
                  <a:schemeClr val="lt1"/>
                </a:solidFill>
              </a:rPr>
              <a:t>: Combined and cleaned summaries using NLP summarization.</a:t>
            </a:r>
            <a:br>
              <a:rPr lang="en" sz="1100">
                <a:solidFill>
                  <a:schemeClr val="dk2"/>
                </a:solidFill>
              </a:rPr>
            </a:br>
            <a:endParaRPr sz="17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3"/>
          <p:cNvSpPr txBox="1"/>
          <p:nvPr>
            <p:ph idx="1" type="body"/>
          </p:nvPr>
        </p:nvSpPr>
        <p:spPr>
          <a:xfrm>
            <a:off x="687900" y="292725"/>
            <a:ext cx="32331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63"/>
          <p:cNvSpPr txBox="1"/>
          <p:nvPr>
            <p:ph idx="3" type="body"/>
          </p:nvPr>
        </p:nvSpPr>
        <p:spPr>
          <a:xfrm>
            <a:off x="679349" y="2234700"/>
            <a:ext cx="3763500" cy="17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453" name="Google Shape;453;p63"/>
          <p:cNvCxnSpPr/>
          <p:nvPr/>
        </p:nvCxnSpPr>
        <p:spPr>
          <a:xfrm>
            <a:off x="0" y="4492425"/>
            <a:ext cx="4442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63"/>
          <p:cNvSpPr txBox="1"/>
          <p:nvPr>
            <p:ph type="title"/>
          </p:nvPr>
        </p:nvSpPr>
        <p:spPr>
          <a:xfrm>
            <a:off x="661575" y="538850"/>
            <a:ext cx="5151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63"/>
          <p:cNvSpPr txBox="1"/>
          <p:nvPr/>
        </p:nvSpPr>
        <p:spPr>
          <a:xfrm>
            <a:off x="546650" y="389275"/>
            <a:ext cx="8299200" cy="42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🔒 Static Confidence Score</a:t>
            </a:r>
            <a:br>
              <a:rPr b="1" lang="en" sz="1100">
                <a:solidFill>
                  <a:schemeClr val="lt1"/>
                </a:solidFill>
              </a:rPr>
            </a:br>
            <a:endParaRPr b="1"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i="1" lang="en" sz="1100">
                <a:solidFill>
                  <a:schemeClr val="lt1"/>
                </a:solidFill>
              </a:rPr>
              <a:t>Fix</a:t>
            </a:r>
            <a:r>
              <a:rPr lang="en" sz="1100">
                <a:solidFill>
                  <a:schemeClr val="lt1"/>
                </a:solidFill>
              </a:rPr>
              <a:t>: Introduced AI-based confidence scoring based on meaningful signals.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📉 No Real Training Data</a:t>
            </a:r>
            <a:br>
              <a:rPr b="1" lang="en" sz="1100">
                <a:solidFill>
                  <a:schemeClr val="lt1"/>
                </a:solidFill>
              </a:rPr>
            </a:br>
            <a:endParaRPr b="1"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i="1" lang="en" sz="1100">
                <a:solidFill>
                  <a:schemeClr val="lt1"/>
                </a:solidFill>
              </a:rPr>
              <a:t>Fix</a:t>
            </a:r>
            <a:r>
              <a:rPr lang="en" sz="1100">
                <a:solidFill>
                  <a:schemeClr val="lt1"/>
                </a:solidFill>
              </a:rPr>
              <a:t>: Generated balanced synthetic data to train risk &amp; confidence AI models.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📦 Messy Outputs</a:t>
            </a:r>
            <a:br>
              <a:rPr b="1" lang="en" sz="1100">
                <a:solidFill>
                  <a:schemeClr val="lt1"/>
                </a:solidFill>
              </a:rPr>
            </a:br>
            <a:endParaRPr b="1"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i="1" lang="en" sz="1100">
                <a:solidFill>
                  <a:schemeClr val="lt1"/>
                </a:solidFill>
              </a:rPr>
              <a:t>Fix</a:t>
            </a:r>
            <a:r>
              <a:rPr lang="en" sz="1100">
                <a:solidFill>
                  <a:schemeClr val="lt1"/>
                </a:solidFill>
              </a:rPr>
              <a:t>: Transaction-level aggregation with clean, consistent risk scores and reasoning.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duct Roadmap">
  <a:themeElements>
    <a:clrScheme name="Simple Light">
      <a:dk1>
        <a:srgbClr val="D32600"/>
      </a:dk1>
      <a:lt1>
        <a:srgbClr val="000000"/>
      </a:lt1>
      <a:dk2>
        <a:srgbClr val="FFFFFF"/>
      </a:dk2>
      <a:lt2>
        <a:srgbClr val="E57360"/>
      </a:lt2>
      <a:accent1>
        <a:srgbClr val="666666"/>
      </a:accent1>
      <a:accent2>
        <a:srgbClr val="B7B7B7"/>
      </a:accent2>
      <a:accent3>
        <a:srgbClr val="EFEFEF"/>
      </a:accent3>
      <a:accent4>
        <a:srgbClr val="F9EDE5"/>
      </a:accent4>
      <a:accent5>
        <a:srgbClr val="F3F3F3"/>
      </a:accent5>
      <a:accent6>
        <a:srgbClr val="F7F7F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